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2" r:id="rId27"/>
    <p:sldId id="283" r:id="rId28"/>
    <p:sldId id="284" r:id="rId29"/>
    <p:sldId id="281" r:id="rId30"/>
    <p:sldId id="285" r:id="rId31"/>
    <p:sldId id="286" r:id="rId32"/>
    <p:sldId id="287" r:id="rId33"/>
    <p:sldId id="288" r:id="rId34"/>
    <p:sldId id="289" r:id="rId35"/>
    <p:sldId id="290" r:id="rId36"/>
    <p:sldId id="291" r:id="rId37"/>
    <p:sldId id="292" r:id="rId38"/>
    <p:sldId id="293" r:id="rId39"/>
    <p:sldId id="294" r:id="rId40"/>
    <p:sldId id="295" r:id="rId41"/>
    <p:sldId id="298" r:id="rId42"/>
    <p:sldId id="296" r:id="rId43"/>
  </p:sldIdLst>
  <p:sldSz cx="12192000" cy="6858000"/>
  <p:notesSz cx="6858000" cy="9144000"/>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734" autoAdjust="0"/>
    <p:restoredTop sz="94660"/>
  </p:normalViewPr>
  <p:slideViewPr>
    <p:cSldViewPr snapToGrid="0">
      <p:cViewPr varScale="1">
        <p:scale>
          <a:sx n="87" d="100"/>
          <a:sy n="87" d="100"/>
        </p:scale>
        <p:origin x="538" y="8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3F7A530-A97C-4B13-8D33-827396F66E06}"/>
              </a:ext>
            </a:extLst>
          </p:cNvPr>
          <p:cNvSpPr>
            <a:spLocks noGrp="1"/>
          </p:cNvSpPr>
          <p:nvPr>
            <p:ph type="ctrTitle"/>
          </p:nvPr>
        </p:nvSpPr>
        <p:spPr>
          <a:xfrm>
            <a:off x="1524000" y="1122363"/>
            <a:ext cx="9144000" cy="2387600"/>
          </a:xfrm>
        </p:spPr>
        <p:txBody>
          <a:bodyPr anchor="b"/>
          <a:lstStyle>
            <a:lvl1pPr algn="ctr">
              <a:defRPr sz="6000"/>
            </a:lvl1pPr>
          </a:lstStyle>
          <a:p>
            <a:r>
              <a:rPr lang="pt-BR"/>
              <a:t>Clique para editar o título Mestre</a:t>
            </a:r>
          </a:p>
        </p:txBody>
      </p:sp>
      <p:sp>
        <p:nvSpPr>
          <p:cNvPr id="3" name="Subtítulo 2">
            <a:extLst>
              <a:ext uri="{FF2B5EF4-FFF2-40B4-BE49-F238E27FC236}">
                <a16:creationId xmlns:a16="http://schemas.microsoft.com/office/drawing/2014/main" id="{ECBC5A19-EC3C-4B67-9BA4-9DE6051CC5F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t-BR"/>
              <a:t>Clique para editar o estilo do subtítulo Mestre</a:t>
            </a:r>
          </a:p>
        </p:txBody>
      </p:sp>
      <p:sp>
        <p:nvSpPr>
          <p:cNvPr id="4" name="Espaço Reservado para Data 3">
            <a:extLst>
              <a:ext uri="{FF2B5EF4-FFF2-40B4-BE49-F238E27FC236}">
                <a16:creationId xmlns:a16="http://schemas.microsoft.com/office/drawing/2014/main" id="{E6E63C6D-D7EE-40E8-92ED-F3E4E87F85FF}"/>
              </a:ext>
            </a:extLst>
          </p:cNvPr>
          <p:cNvSpPr>
            <a:spLocks noGrp="1"/>
          </p:cNvSpPr>
          <p:nvPr>
            <p:ph type="dt" sz="half" idx="10"/>
          </p:nvPr>
        </p:nvSpPr>
        <p:spPr/>
        <p:txBody>
          <a:bodyPr/>
          <a:lstStyle/>
          <a:p>
            <a:fld id="{B291BCEB-700B-4C21-B732-6B3B2315BECB}" type="datetimeFigureOut">
              <a:rPr lang="pt-BR" smtClean="0"/>
              <a:t>23/03/2021</a:t>
            </a:fld>
            <a:endParaRPr lang="pt-BR"/>
          </a:p>
        </p:txBody>
      </p:sp>
      <p:sp>
        <p:nvSpPr>
          <p:cNvPr id="5" name="Espaço Reservado para Rodapé 4">
            <a:extLst>
              <a:ext uri="{FF2B5EF4-FFF2-40B4-BE49-F238E27FC236}">
                <a16:creationId xmlns:a16="http://schemas.microsoft.com/office/drawing/2014/main" id="{9FA5A23A-AF2C-4BF7-B5EB-62BCF3B5074B}"/>
              </a:ext>
            </a:extLst>
          </p:cNvPr>
          <p:cNvSpPr>
            <a:spLocks noGrp="1"/>
          </p:cNvSpPr>
          <p:nvPr>
            <p:ph type="ftr" sz="quarter" idx="11"/>
          </p:nvPr>
        </p:nvSpPr>
        <p:spPr/>
        <p:txBody>
          <a:bodyPr/>
          <a:lstStyle/>
          <a:p>
            <a:endParaRPr lang="pt-BR"/>
          </a:p>
        </p:txBody>
      </p:sp>
      <p:sp>
        <p:nvSpPr>
          <p:cNvPr id="6" name="Espaço Reservado para Número de Slide 5">
            <a:extLst>
              <a:ext uri="{FF2B5EF4-FFF2-40B4-BE49-F238E27FC236}">
                <a16:creationId xmlns:a16="http://schemas.microsoft.com/office/drawing/2014/main" id="{49887F7E-102F-4E82-92D8-B18CE09D8D44}"/>
              </a:ext>
            </a:extLst>
          </p:cNvPr>
          <p:cNvSpPr>
            <a:spLocks noGrp="1"/>
          </p:cNvSpPr>
          <p:nvPr>
            <p:ph type="sldNum" sz="quarter" idx="12"/>
          </p:nvPr>
        </p:nvSpPr>
        <p:spPr/>
        <p:txBody>
          <a:bodyPr/>
          <a:lstStyle/>
          <a:p>
            <a:fld id="{78D10112-2CFE-448F-8F58-645F5B3BC127}" type="slidenum">
              <a:rPr lang="pt-BR" smtClean="0"/>
              <a:t>‹nº›</a:t>
            </a:fld>
            <a:endParaRPr lang="pt-BR"/>
          </a:p>
        </p:txBody>
      </p:sp>
    </p:spTree>
    <p:extLst>
      <p:ext uri="{BB962C8B-B14F-4D97-AF65-F5344CB8AC3E}">
        <p14:creationId xmlns:p14="http://schemas.microsoft.com/office/powerpoint/2010/main" val="32251682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D1308B5-264D-4EBE-A08A-E117EDA89383}"/>
              </a:ext>
            </a:extLst>
          </p:cNvPr>
          <p:cNvSpPr>
            <a:spLocks noGrp="1"/>
          </p:cNvSpPr>
          <p:nvPr>
            <p:ph type="title"/>
          </p:nvPr>
        </p:nvSpPr>
        <p:spPr/>
        <p:txBody>
          <a:bodyPr/>
          <a:lstStyle/>
          <a:p>
            <a:r>
              <a:rPr lang="pt-BR"/>
              <a:t>Clique para editar o título Mestre</a:t>
            </a:r>
          </a:p>
        </p:txBody>
      </p:sp>
      <p:sp>
        <p:nvSpPr>
          <p:cNvPr id="3" name="Espaço Reservado para Texto Vertical 2">
            <a:extLst>
              <a:ext uri="{FF2B5EF4-FFF2-40B4-BE49-F238E27FC236}">
                <a16:creationId xmlns:a16="http://schemas.microsoft.com/office/drawing/2014/main" id="{D4B9EFF2-9670-4556-8148-970FDD2398B0}"/>
              </a:ext>
            </a:extLst>
          </p:cNvPr>
          <p:cNvSpPr>
            <a:spLocks noGrp="1"/>
          </p:cNvSpPr>
          <p:nvPr>
            <p:ph type="body" orient="vert" idx="1"/>
          </p:nvPr>
        </p:nvSpPr>
        <p:spPr/>
        <p:txBody>
          <a:bodyPr vert="eaVert"/>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a:extLst>
              <a:ext uri="{FF2B5EF4-FFF2-40B4-BE49-F238E27FC236}">
                <a16:creationId xmlns:a16="http://schemas.microsoft.com/office/drawing/2014/main" id="{5992DE58-E6AB-4A14-BAF9-76A7CB4C407D}"/>
              </a:ext>
            </a:extLst>
          </p:cNvPr>
          <p:cNvSpPr>
            <a:spLocks noGrp="1"/>
          </p:cNvSpPr>
          <p:nvPr>
            <p:ph type="dt" sz="half" idx="10"/>
          </p:nvPr>
        </p:nvSpPr>
        <p:spPr/>
        <p:txBody>
          <a:bodyPr/>
          <a:lstStyle/>
          <a:p>
            <a:fld id="{B291BCEB-700B-4C21-B732-6B3B2315BECB}" type="datetimeFigureOut">
              <a:rPr lang="pt-BR" smtClean="0"/>
              <a:t>23/03/2021</a:t>
            </a:fld>
            <a:endParaRPr lang="pt-BR"/>
          </a:p>
        </p:txBody>
      </p:sp>
      <p:sp>
        <p:nvSpPr>
          <p:cNvPr id="5" name="Espaço Reservado para Rodapé 4">
            <a:extLst>
              <a:ext uri="{FF2B5EF4-FFF2-40B4-BE49-F238E27FC236}">
                <a16:creationId xmlns:a16="http://schemas.microsoft.com/office/drawing/2014/main" id="{92D3D3DA-BD15-4A31-8A4E-9C5166082471}"/>
              </a:ext>
            </a:extLst>
          </p:cNvPr>
          <p:cNvSpPr>
            <a:spLocks noGrp="1"/>
          </p:cNvSpPr>
          <p:nvPr>
            <p:ph type="ftr" sz="quarter" idx="11"/>
          </p:nvPr>
        </p:nvSpPr>
        <p:spPr/>
        <p:txBody>
          <a:bodyPr/>
          <a:lstStyle/>
          <a:p>
            <a:endParaRPr lang="pt-BR"/>
          </a:p>
        </p:txBody>
      </p:sp>
      <p:sp>
        <p:nvSpPr>
          <p:cNvPr id="6" name="Espaço Reservado para Número de Slide 5">
            <a:extLst>
              <a:ext uri="{FF2B5EF4-FFF2-40B4-BE49-F238E27FC236}">
                <a16:creationId xmlns:a16="http://schemas.microsoft.com/office/drawing/2014/main" id="{F2D449DA-9268-49B3-B144-93ACC4252868}"/>
              </a:ext>
            </a:extLst>
          </p:cNvPr>
          <p:cNvSpPr>
            <a:spLocks noGrp="1"/>
          </p:cNvSpPr>
          <p:nvPr>
            <p:ph type="sldNum" sz="quarter" idx="12"/>
          </p:nvPr>
        </p:nvSpPr>
        <p:spPr/>
        <p:txBody>
          <a:bodyPr/>
          <a:lstStyle/>
          <a:p>
            <a:fld id="{78D10112-2CFE-448F-8F58-645F5B3BC127}" type="slidenum">
              <a:rPr lang="pt-BR" smtClean="0"/>
              <a:t>‹nº›</a:t>
            </a:fld>
            <a:endParaRPr lang="pt-BR"/>
          </a:p>
        </p:txBody>
      </p:sp>
    </p:spTree>
    <p:extLst>
      <p:ext uri="{BB962C8B-B14F-4D97-AF65-F5344CB8AC3E}">
        <p14:creationId xmlns:p14="http://schemas.microsoft.com/office/powerpoint/2010/main" val="31975597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exto e Título Vertical">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B960964E-DBE7-439F-8898-744CC7AB6EE7}"/>
              </a:ext>
            </a:extLst>
          </p:cNvPr>
          <p:cNvSpPr>
            <a:spLocks noGrp="1"/>
          </p:cNvSpPr>
          <p:nvPr>
            <p:ph type="title" orient="vert"/>
          </p:nvPr>
        </p:nvSpPr>
        <p:spPr>
          <a:xfrm>
            <a:off x="8724900" y="365125"/>
            <a:ext cx="2628900" cy="5811838"/>
          </a:xfrm>
        </p:spPr>
        <p:txBody>
          <a:bodyPr vert="eaVert"/>
          <a:lstStyle/>
          <a:p>
            <a:r>
              <a:rPr lang="pt-BR"/>
              <a:t>Clique para editar o título Mestre</a:t>
            </a:r>
          </a:p>
        </p:txBody>
      </p:sp>
      <p:sp>
        <p:nvSpPr>
          <p:cNvPr id="3" name="Espaço Reservado para Texto Vertical 2">
            <a:extLst>
              <a:ext uri="{FF2B5EF4-FFF2-40B4-BE49-F238E27FC236}">
                <a16:creationId xmlns:a16="http://schemas.microsoft.com/office/drawing/2014/main" id="{889D940E-B023-45AC-AA40-65690D94DF9F}"/>
              </a:ext>
            </a:extLst>
          </p:cNvPr>
          <p:cNvSpPr>
            <a:spLocks noGrp="1"/>
          </p:cNvSpPr>
          <p:nvPr>
            <p:ph type="body" orient="vert" idx="1"/>
          </p:nvPr>
        </p:nvSpPr>
        <p:spPr>
          <a:xfrm>
            <a:off x="838200" y="365125"/>
            <a:ext cx="7734300" cy="5811838"/>
          </a:xfrm>
        </p:spPr>
        <p:txBody>
          <a:bodyPr vert="eaVert"/>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a:extLst>
              <a:ext uri="{FF2B5EF4-FFF2-40B4-BE49-F238E27FC236}">
                <a16:creationId xmlns:a16="http://schemas.microsoft.com/office/drawing/2014/main" id="{56080D6C-62BA-496F-A7E9-EE9B4DD9B2C6}"/>
              </a:ext>
            </a:extLst>
          </p:cNvPr>
          <p:cNvSpPr>
            <a:spLocks noGrp="1"/>
          </p:cNvSpPr>
          <p:nvPr>
            <p:ph type="dt" sz="half" idx="10"/>
          </p:nvPr>
        </p:nvSpPr>
        <p:spPr/>
        <p:txBody>
          <a:bodyPr/>
          <a:lstStyle/>
          <a:p>
            <a:fld id="{B291BCEB-700B-4C21-B732-6B3B2315BECB}" type="datetimeFigureOut">
              <a:rPr lang="pt-BR" smtClean="0"/>
              <a:t>23/03/2021</a:t>
            </a:fld>
            <a:endParaRPr lang="pt-BR"/>
          </a:p>
        </p:txBody>
      </p:sp>
      <p:sp>
        <p:nvSpPr>
          <p:cNvPr id="5" name="Espaço Reservado para Rodapé 4">
            <a:extLst>
              <a:ext uri="{FF2B5EF4-FFF2-40B4-BE49-F238E27FC236}">
                <a16:creationId xmlns:a16="http://schemas.microsoft.com/office/drawing/2014/main" id="{70887272-7F82-4732-80C6-11A316E17A91}"/>
              </a:ext>
            </a:extLst>
          </p:cNvPr>
          <p:cNvSpPr>
            <a:spLocks noGrp="1"/>
          </p:cNvSpPr>
          <p:nvPr>
            <p:ph type="ftr" sz="quarter" idx="11"/>
          </p:nvPr>
        </p:nvSpPr>
        <p:spPr/>
        <p:txBody>
          <a:bodyPr/>
          <a:lstStyle/>
          <a:p>
            <a:endParaRPr lang="pt-BR"/>
          </a:p>
        </p:txBody>
      </p:sp>
      <p:sp>
        <p:nvSpPr>
          <p:cNvPr id="6" name="Espaço Reservado para Número de Slide 5">
            <a:extLst>
              <a:ext uri="{FF2B5EF4-FFF2-40B4-BE49-F238E27FC236}">
                <a16:creationId xmlns:a16="http://schemas.microsoft.com/office/drawing/2014/main" id="{C9D27A02-67E6-4DB9-BA0F-AA733110123D}"/>
              </a:ext>
            </a:extLst>
          </p:cNvPr>
          <p:cNvSpPr>
            <a:spLocks noGrp="1"/>
          </p:cNvSpPr>
          <p:nvPr>
            <p:ph type="sldNum" sz="quarter" idx="12"/>
          </p:nvPr>
        </p:nvSpPr>
        <p:spPr/>
        <p:txBody>
          <a:bodyPr/>
          <a:lstStyle/>
          <a:p>
            <a:fld id="{78D10112-2CFE-448F-8F58-645F5B3BC127}" type="slidenum">
              <a:rPr lang="pt-BR" smtClean="0"/>
              <a:t>‹nº›</a:t>
            </a:fld>
            <a:endParaRPr lang="pt-BR"/>
          </a:p>
        </p:txBody>
      </p:sp>
    </p:spTree>
    <p:extLst>
      <p:ext uri="{BB962C8B-B14F-4D97-AF65-F5344CB8AC3E}">
        <p14:creationId xmlns:p14="http://schemas.microsoft.com/office/powerpoint/2010/main" val="29295359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4E33A38-84BC-4012-867B-003FC2948570}"/>
              </a:ext>
            </a:extLst>
          </p:cNvPr>
          <p:cNvSpPr>
            <a:spLocks noGrp="1"/>
          </p:cNvSpPr>
          <p:nvPr>
            <p:ph type="title"/>
          </p:nvPr>
        </p:nvSpPr>
        <p:spPr/>
        <p:txBody>
          <a:bodyPr/>
          <a:lstStyle/>
          <a:p>
            <a:r>
              <a:rPr lang="pt-BR"/>
              <a:t>Clique para editar o título Mestre</a:t>
            </a:r>
          </a:p>
        </p:txBody>
      </p:sp>
      <p:sp>
        <p:nvSpPr>
          <p:cNvPr id="3" name="Espaço Reservado para Conteúdo 2">
            <a:extLst>
              <a:ext uri="{FF2B5EF4-FFF2-40B4-BE49-F238E27FC236}">
                <a16:creationId xmlns:a16="http://schemas.microsoft.com/office/drawing/2014/main" id="{E7A473C7-E06A-4212-B37A-4887E2B9A7A8}"/>
              </a:ext>
            </a:extLst>
          </p:cNvPr>
          <p:cNvSpPr>
            <a:spLocks noGrp="1"/>
          </p:cNvSpPr>
          <p:nvPr>
            <p:ph idx="1"/>
          </p:nvPr>
        </p:nvSpPr>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a:extLst>
              <a:ext uri="{FF2B5EF4-FFF2-40B4-BE49-F238E27FC236}">
                <a16:creationId xmlns:a16="http://schemas.microsoft.com/office/drawing/2014/main" id="{B0045EA8-5850-4113-AEFF-076424321815}"/>
              </a:ext>
            </a:extLst>
          </p:cNvPr>
          <p:cNvSpPr>
            <a:spLocks noGrp="1"/>
          </p:cNvSpPr>
          <p:nvPr>
            <p:ph type="dt" sz="half" idx="10"/>
          </p:nvPr>
        </p:nvSpPr>
        <p:spPr/>
        <p:txBody>
          <a:bodyPr/>
          <a:lstStyle/>
          <a:p>
            <a:fld id="{B291BCEB-700B-4C21-B732-6B3B2315BECB}" type="datetimeFigureOut">
              <a:rPr lang="pt-BR" smtClean="0"/>
              <a:t>23/03/2021</a:t>
            </a:fld>
            <a:endParaRPr lang="pt-BR"/>
          </a:p>
        </p:txBody>
      </p:sp>
      <p:sp>
        <p:nvSpPr>
          <p:cNvPr id="5" name="Espaço Reservado para Rodapé 4">
            <a:extLst>
              <a:ext uri="{FF2B5EF4-FFF2-40B4-BE49-F238E27FC236}">
                <a16:creationId xmlns:a16="http://schemas.microsoft.com/office/drawing/2014/main" id="{DE111774-6FE0-462E-8F3A-FEA2F7490871}"/>
              </a:ext>
            </a:extLst>
          </p:cNvPr>
          <p:cNvSpPr>
            <a:spLocks noGrp="1"/>
          </p:cNvSpPr>
          <p:nvPr>
            <p:ph type="ftr" sz="quarter" idx="11"/>
          </p:nvPr>
        </p:nvSpPr>
        <p:spPr/>
        <p:txBody>
          <a:bodyPr/>
          <a:lstStyle/>
          <a:p>
            <a:endParaRPr lang="pt-BR"/>
          </a:p>
        </p:txBody>
      </p:sp>
      <p:sp>
        <p:nvSpPr>
          <p:cNvPr id="6" name="Espaço Reservado para Número de Slide 5">
            <a:extLst>
              <a:ext uri="{FF2B5EF4-FFF2-40B4-BE49-F238E27FC236}">
                <a16:creationId xmlns:a16="http://schemas.microsoft.com/office/drawing/2014/main" id="{D4DC85FF-5D2D-4AE0-B608-8CCDF9ECFF42}"/>
              </a:ext>
            </a:extLst>
          </p:cNvPr>
          <p:cNvSpPr>
            <a:spLocks noGrp="1"/>
          </p:cNvSpPr>
          <p:nvPr>
            <p:ph type="sldNum" sz="quarter" idx="12"/>
          </p:nvPr>
        </p:nvSpPr>
        <p:spPr/>
        <p:txBody>
          <a:bodyPr/>
          <a:lstStyle/>
          <a:p>
            <a:fld id="{78D10112-2CFE-448F-8F58-645F5B3BC127}" type="slidenum">
              <a:rPr lang="pt-BR" smtClean="0"/>
              <a:t>‹nº›</a:t>
            </a:fld>
            <a:endParaRPr lang="pt-BR"/>
          </a:p>
        </p:txBody>
      </p:sp>
    </p:spTree>
    <p:extLst>
      <p:ext uri="{BB962C8B-B14F-4D97-AF65-F5344CB8AC3E}">
        <p14:creationId xmlns:p14="http://schemas.microsoft.com/office/powerpoint/2010/main" val="25558952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FA68011-32DC-43E8-B8E5-FABDFA8475F2}"/>
              </a:ext>
            </a:extLst>
          </p:cNvPr>
          <p:cNvSpPr>
            <a:spLocks noGrp="1"/>
          </p:cNvSpPr>
          <p:nvPr>
            <p:ph type="title"/>
          </p:nvPr>
        </p:nvSpPr>
        <p:spPr>
          <a:xfrm>
            <a:off x="831850" y="1709738"/>
            <a:ext cx="10515600" cy="2852737"/>
          </a:xfrm>
        </p:spPr>
        <p:txBody>
          <a:bodyPr anchor="b"/>
          <a:lstStyle>
            <a:lvl1pPr>
              <a:defRPr sz="6000"/>
            </a:lvl1pPr>
          </a:lstStyle>
          <a:p>
            <a:r>
              <a:rPr lang="pt-BR"/>
              <a:t>Clique para editar o título Mestre</a:t>
            </a:r>
          </a:p>
        </p:txBody>
      </p:sp>
      <p:sp>
        <p:nvSpPr>
          <p:cNvPr id="3" name="Espaço Reservado para Texto 2">
            <a:extLst>
              <a:ext uri="{FF2B5EF4-FFF2-40B4-BE49-F238E27FC236}">
                <a16:creationId xmlns:a16="http://schemas.microsoft.com/office/drawing/2014/main" id="{C4543D2D-04A0-42F1-A9EC-9067378F985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t-BR"/>
              <a:t>Clique para editar os estilos de texto Mestres</a:t>
            </a:r>
          </a:p>
        </p:txBody>
      </p:sp>
      <p:sp>
        <p:nvSpPr>
          <p:cNvPr id="4" name="Espaço Reservado para Data 3">
            <a:extLst>
              <a:ext uri="{FF2B5EF4-FFF2-40B4-BE49-F238E27FC236}">
                <a16:creationId xmlns:a16="http://schemas.microsoft.com/office/drawing/2014/main" id="{27E6C6F5-6CAF-4046-967A-79D26A10DF96}"/>
              </a:ext>
            </a:extLst>
          </p:cNvPr>
          <p:cNvSpPr>
            <a:spLocks noGrp="1"/>
          </p:cNvSpPr>
          <p:nvPr>
            <p:ph type="dt" sz="half" idx="10"/>
          </p:nvPr>
        </p:nvSpPr>
        <p:spPr/>
        <p:txBody>
          <a:bodyPr/>
          <a:lstStyle/>
          <a:p>
            <a:fld id="{B291BCEB-700B-4C21-B732-6B3B2315BECB}" type="datetimeFigureOut">
              <a:rPr lang="pt-BR" smtClean="0"/>
              <a:t>23/03/2021</a:t>
            </a:fld>
            <a:endParaRPr lang="pt-BR"/>
          </a:p>
        </p:txBody>
      </p:sp>
      <p:sp>
        <p:nvSpPr>
          <p:cNvPr id="5" name="Espaço Reservado para Rodapé 4">
            <a:extLst>
              <a:ext uri="{FF2B5EF4-FFF2-40B4-BE49-F238E27FC236}">
                <a16:creationId xmlns:a16="http://schemas.microsoft.com/office/drawing/2014/main" id="{1D3282B1-2C81-4B05-BFA7-5535C724D73C}"/>
              </a:ext>
            </a:extLst>
          </p:cNvPr>
          <p:cNvSpPr>
            <a:spLocks noGrp="1"/>
          </p:cNvSpPr>
          <p:nvPr>
            <p:ph type="ftr" sz="quarter" idx="11"/>
          </p:nvPr>
        </p:nvSpPr>
        <p:spPr/>
        <p:txBody>
          <a:bodyPr/>
          <a:lstStyle/>
          <a:p>
            <a:endParaRPr lang="pt-BR"/>
          </a:p>
        </p:txBody>
      </p:sp>
      <p:sp>
        <p:nvSpPr>
          <p:cNvPr id="6" name="Espaço Reservado para Número de Slide 5">
            <a:extLst>
              <a:ext uri="{FF2B5EF4-FFF2-40B4-BE49-F238E27FC236}">
                <a16:creationId xmlns:a16="http://schemas.microsoft.com/office/drawing/2014/main" id="{B906CBE4-6685-499C-BDEE-A2498A4E535D}"/>
              </a:ext>
            </a:extLst>
          </p:cNvPr>
          <p:cNvSpPr>
            <a:spLocks noGrp="1"/>
          </p:cNvSpPr>
          <p:nvPr>
            <p:ph type="sldNum" sz="quarter" idx="12"/>
          </p:nvPr>
        </p:nvSpPr>
        <p:spPr/>
        <p:txBody>
          <a:bodyPr/>
          <a:lstStyle/>
          <a:p>
            <a:fld id="{78D10112-2CFE-448F-8F58-645F5B3BC127}" type="slidenum">
              <a:rPr lang="pt-BR" smtClean="0"/>
              <a:t>‹nº›</a:t>
            </a:fld>
            <a:endParaRPr lang="pt-BR"/>
          </a:p>
        </p:txBody>
      </p:sp>
    </p:spTree>
    <p:extLst>
      <p:ext uri="{BB962C8B-B14F-4D97-AF65-F5344CB8AC3E}">
        <p14:creationId xmlns:p14="http://schemas.microsoft.com/office/powerpoint/2010/main" val="31544338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7FA3B0B-629C-46DE-BF2A-D61773253946}"/>
              </a:ext>
            </a:extLst>
          </p:cNvPr>
          <p:cNvSpPr>
            <a:spLocks noGrp="1"/>
          </p:cNvSpPr>
          <p:nvPr>
            <p:ph type="title"/>
          </p:nvPr>
        </p:nvSpPr>
        <p:spPr/>
        <p:txBody>
          <a:bodyPr/>
          <a:lstStyle/>
          <a:p>
            <a:r>
              <a:rPr lang="pt-BR"/>
              <a:t>Clique para editar o título Mestre</a:t>
            </a:r>
          </a:p>
        </p:txBody>
      </p:sp>
      <p:sp>
        <p:nvSpPr>
          <p:cNvPr id="3" name="Espaço Reservado para Conteúdo 2">
            <a:extLst>
              <a:ext uri="{FF2B5EF4-FFF2-40B4-BE49-F238E27FC236}">
                <a16:creationId xmlns:a16="http://schemas.microsoft.com/office/drawing/2014/main" id="{D6680FF8-6C70-46AA-94FD-17DA0D89FDCA}"/>
              </a:ext>
            </a:extLst>
          </p:cNvPr>
          <p:cNvSpPr>
            <a:spLocks noGrp="1"/>
          </p:cNvSpPr>
          <p:nvPr>
            <p:ph sz="half" idx="1"/>
          </p:nvPr>
        </p:nvSpPr>
        <p:spPr>
          <a:xfrm>
            <a:off x="838200" y="1825625"/>
            <a:ext cx="5181600" cy="4351338"/>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Conteúdo 3">
            <a:extLst>
              <a:ext uri="{FF2B5EF4-FFF2-40B4-BE49-F238E27FC236}">
                <a16:creationId xmlns:a16="http://schemas.microsoft.com/office/drawing/2014/main" id="{C67DB4C4-1B99-445C-8F77-A6A47D018FA4}"/>
              </a:ext>
            </a:extLst>
          </p:cNvPr>
          <p:cNvSpPr>
            <a:spLocks noGrp="1"/>
          </p:cNvSpPr>
          <p:nvPr>
            <p:ph sz="half" idx="2"/>
          </p:nvPr>
        </p:nvSpPr>
        <p:spPr>
          <a:xfrm>
            <a:off x="6172200" y="1825625"/>
            <a:ext cx="5181600" cy="4351338"/>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5" name="Espaço Reservado para Data 4">
            <a:extLst>
              <a:ext uri="{FF2B5EF4-FFF2-40B4-BE49-F238E27FC236}">
                <a16:creationId xmlns:a16="http://schemas.microsoft.com/office/drawing/2014/main" id="{D60F8C23-5921-4ADF-9FF0-C44AFD8C1117}"/>
              </a:ext>
            </a:extLst>
          </p:cNvPr>
          <p:cNvSpPr>
            <a:spLocks noGrp="1"/>
          </p:cNvSpPr>
          <p:nvPr>
            <p:ph type="dt" sz="half" idx="10"/>
          </p:nvPr>
        </p:nvSpPr>
        <p:spPr/>
        <p:txBody>
          <a:bodyPr/>
          <a:lstStyle/>
          <a:p>
            <a:fld id="{B291BCEB-700B-4C21-B732-6B3B2315BECB}" type="datetimeFigureOut">
              <a:rPr lang="pt-BR" smtClean="0"/>
              <a:t>23/03/2021</a:t>
            </a:fld>
            <a:endParaRPr lang="pt-BR"/>
          </a:p>
        </p:txBody>
      </p:sp>
      <p:sp>
        <p:nvSpPr>
          <p:cNvPr id="6" name="Espaço Reservado para Rodapé 5">
            <a:extLst>
              <a:ext uri="{FF2B5EF4-FFF2-40B4-BE49-F238E27FC236}">
                <a16:creationId xmlns:a16="http://schemas.microsoft.com/office/drawing/2014/main" id="{05E4C4BE-4409-42CF-B16A-530E7472B9AE}"/>
              </a:ext>
            </a:extLst>
          </p:cNvPr>
          <p:cNvSpPr>
            <a:spLocks noGrp="1"/>
          </p:cNvSpPr>
          <p:nvPr>
            <p:ph type="ftr" sz="quarter" idx="11"/>
          </p:nvPr>
        </p:nvSpPr>
        <p:spPr/>
        <p:txBody>
          <a:bodyPr/>
          <a:lstStyle/>
          <a:p>
            <a:endParaRPr lang="pt-BR"/>
          </a:p>
        </p:txBody>
      </p:sp>
      <p:sp>
        <p:nvSpPr>
          <p:cNvPr id="7" name="Espaço Reservado para Número de Slide 6">
            <a:extLst>
              <a:ext uri="{FF2B5EF4-FFF2-40B4-BE49-F238E27FC236}">
                <a16:creationId xmlns:a16="http://schemas.microsoft.com/office/drawing/2014/main" id="{51C71707-EEAF-4FB2-8567-4CE09A7B6723}"/>
              </a:ext>
            </a:extLst>
          </p:cNvPr>
          <p:cNvSpPr>
            <a:spLocks noGrp="1"/>
          </p:cNvSpPr>
          <p:nvPr>
            <p:ph type="sldNum" sz="quarter" idx="12"/>
          </p:nvPr>
        </p:nvSpPr>
        <p:spPr/>
        <p:txBody>
          <a:bodyPr/>
          <a:lstStyle/>
          <a:p>
            <a:fld id="{78D10112-2CFE-448F-8F58-645F5B3BC127}" type="slidenum">
              <a:rPr lang="pt-BR" smtClean="0"/>
              <a:t>‹nº›</a:t>
            </a:fld>
            <a:endParaRPr lang="pt-BR"/>
          </a:p>
        </p:txBody>
      </p:sp>
    </p:spTree>
    <p:extLst>
      <p:ext uri="{BB962C8B-B14F-4D97-AF65-F5344CB8AC3E}">
        <p14:creationId xmlns:p14="http://schemas.microsoft.com/office/powerpoint/2010/main" val="14383459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ED32415-FC04-4B7E-98BA-1242B2002321}"/>
              </a:ext>
            </a:extLst>
          </p:cNvPr>
          <p:cNvSpPr>
            <a:spLocks noGrp="1"/>
          </p:cNvSpPr>
          <p:nvPr>
            <p:ph type="title"/>
          </p:nvPr>
        </p:nvSpPr>
        <p:spPr>
          <a:xfrm>
            <a:off x="839788" y="365125"/>
            <a:ext cx="10515600" cy="1325563"/>
          </a:xfrm>
        </p:spPr>
        <p:txBody>
          <a:bodyPr/>
          <a:lstStyle/>
          <a:p>
            <a:r>
              <a:rPr lang="pt-BR"/>
              <a:t>Clique para editar o título Mestre</a:t>
            </a:r>
          </a:p>
        </p:txBody>
      </p:sp>
      <p:sp>
        <p:nvSpPr>
          <p:cNvPr id="3" name="Espaço Reservado para Texto 2">
            <a:extLst>
              <a:ext uri="{FF2B5EF4-FFF2-40B4-BE49-F238E27FC236}">
                <a16:creationId xmlns:a16="http://schemas.microsoft.com/office/drawing/2014/main" id="{8D384BC5-E162-48A2-81E3-95989C7A5B3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os estilos de texto Mestres</a:t>
            </a:r>
          </a:p>
        </p:txBody>
      </p:sp>
      <p:sp>
        <p:nvSpPr>
          <p:cNvPr id="4" name="Espaço Reservado para Conteúdo 3">
            <a:extLst>
              <a:ext uri="{FF2B5EF4-FFF2-40B4-BE49-F238E27FC236}">
                <a16:creationId xmlns:a16="http://schemas.microsoft.com/office/drawing/2014/main" id="{B41CE8B2-2FDC-4B74-AD32-2A214DAA9241}"/>
              </a:ext>
            </a:extLst>
          </p:cNvPr>
          <p:cNvSpPr>
            <a:spLocks noGrp="1"/>
          </p:cNvSpPr>
          <p:nvPr>
            <p:ph sz="half" idx="2"/>
          </p:nvPr>
        </p:nvSpPr>
        <p:spPr>
          <a:xfrm>
            <a:off x="839788" y="2505075"/>
            <a:ext cx="5157787" cy="3684588"/>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5" name="Espaço Reservado para Texto 4">
            <a:extLst>
              <a:ext uri="{FF2B5EF4-FFF2-40B4-BE49-F238E27FC236}">
                <a16:creationId xmlns:a16="http://schemas.microsoft.com/office/drawing/2014/main" id="{8AC774F1-CC14-4B5A-99B8-32FD419A5E5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os estilos de texto Mestres</a:t>
            </a:r>
          </a:p>
        </p:txBody>
      </p:sp>
      <p:sp>
        <p:nvSpPr>
          <p:cNvPr id="6" name="Espaço Reservado para Conteúdo 5">
            <a:extLst>
              <a:ext uri="{FF2B5EF4-FFF2-40B4-BE49-F238E27FC236}">
                <a16:creationId xmlns:a16="http://schemas.microsoft.com/office/drawing/2014/main" id="{6B8700FA-764F-47D6-99CE-71CFAC5F5F49}"/>
              </a:ext>
            </a:extLst>
          </p:cNvPr>
          <p:cNvSpPr>
            <a:spLocks noGrp="1"/>
          </p:cNvSpPr>
          <p:nvPr>
            <p:ph sz="quarter" idx="4"/>
          </p:nvPr>
        </p:nvSpPr>
        <p:spPr>
          <a:xfrm>
            <a:off x="6172200" y="2505075"/>
            <a:ext cx="5183188" cy="3684588"/>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7" name="Espaço Reservado para Data 6">
            <a:extLst>
              <a:ext uri="{FF2B5EF4-FFF2-40B4-BE49-F238E27FC236}">
                <a16:creationId xmlns:a16="http://schemas.microsoft.com/office/drawing/2014/main" id="{8653E35A-27D3-4EEE-B98F-EC7EE978BA2B}"/>
              </a:ext>
            </a:extLst>
          </p:cNvPr>
          <p:cNvSpPr>
            <a:spLocks noGrp="1"/>
          </p:cNvSpPr>
          <p:nvPr>
            <p:ph type="dt" sz="half" idx="10"/>
          </p:nvPr>
        </p:nvSpPr>
        <p:spPr/>
        <p:txBody>
          <a:bodyPr/>
          <a:lstStyle/>
          <a:p>
            <a:fld id="{B291BCEB-700B-4C21-B732-6B3B2315BECB}" type="datetimeFigureOut">
              <a:rPr lang="pt-BR" smtClean="0"/>
              <a:t>23/03/2021</a:t>
            </a:fld>
            <a:endParaRPr lang="pt-BR"/>
          </a:p>
        </p:txBody>
      </p:sp>
      <p:sp>
        <p:nvSpPr>
          <p:cNvPr id="8" name="Espaço Reservado para Rodapé 7">
            <a:extLst>
              <a:ext uri="{FF2B5EF4-FFF2-40B4-BE49-F238E27FC236}">
                <a16:creationId xmlns:a16="http://schemas.microsoft.com/office/drawing/2014/main" id="{BAB94F1A-974A-4BCE-AD7B-5AAEFDA842E2}"/>
              </a:ext>
            </a:extLst>
          </p:cNvPr>
          <p:cNvSpPr>
            <a:spLocks noGrp="1"/>
          </p:cNvSpPr>
          <p:nvPr>
            <p:ph type="ftr" sz="quarter" idx="11"/>
          </p:nvPr>
        </p:nvSpPr>
        <p:spPr/>
        <p:txBody>
          <a:bodyPr/>
          <a:lstStyle/>
          <a:p>
            <a:endParaRPr lang="pt-BR"/>
          </a:p>
        </p:txBody>
      </p:sp>
      <p:sp>
        <p:nvSpPr>
          <p:cNvPr id="9" name="Espaço Reservado para Número de Slide 8">
            <a:extLst>
              <a:ext uri="{FF2B5EF4-FFF2-40B4-BE49-F238E27FC236}">
                <a16:creationId xmlns:a16="http://schemas.microsoft.com/office/drawing/2014/main" id="{7913387C-749F-490B-A0A3-0D7237CC3891}"/>
              </a:ext>
            </a:extLst>
          </p:cNvPr>
          <p:cNvSpPr>
            <a:spLocks noGrp="1"/>
          </p:cNvSpPr>
          <p:nvPr>
            <p:ph type="sldNum" sz="quarter" idx="12"/>
          </p:nvPr>
        </p:nvSpPr>
        <p:spPr/>
        <p:txBody>
          <a:bodyPr/>
          <a:lstStyle/>
          <a:p>
            <a:fld id="{78D10112-2CFE-448F-8F58-645F5B3BC127}" type="slidenum">
              <a:rPr lang="pt-BR" smtClean="0"/>
              <a:t>‹nº›</a:t>
            </a:fld>
            <a:endParaRPr lang="pt-BR"/>
          </a:p>
        </p:txBody>
      </p:sp>
    </p:spTree>
    <p:extLst>
      <p:ext uri="{BB962C8B-B14F-4D97-AF65-F5344CB8AC3E}">
        <p14:creationId xmlns:p14="http://schemas.microsoft.com/office/powerpoint/2010/main" val="5444043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26E2787-5DAA-408B-9B5F-4CB9677FD3CB}"/>
              </a:ext>
            </a:extLst>
          </p:cNvPr>
          <p:cNvSpPr>
            <a:spLocks noGrp="1"/>
          </p:cNvSpPr>
          <p:nvPr>
            <p:ph type="title"/>
          </p:nvPr>
        </p:nvSpPr>
        <p:spPr/>
        <p:txBody>
          <a:bodyPr/>
          <a:lstStyle/>
          <a:p>
            <a:r>
              <a:rPr lang="pt-BR"/>
              <a:t>Clique para editar o título Mestre</a:t>
            </a:r>
          </a:p>
        </p:txBody>
      </p:sp>
      <p:sp>
        <p:nvSpPr>
          <p:cNvPr id="3" name="Espaço Reservado para Data 2">
            <a:extLst>
              <a:ext uri="{FF2B5EF4-FFF2-40B4-BE49-F238E27FC236}">
                <a16:creationId xmlns:a16="http://schemas.microsoft.com/office/drawing/2014/main" id="{08A54456-6181-4A1F-902E-6551C75A792D}"/>
              </a:ext>
            </a:extLst>
          </p:cNvPr>
          <p:cNvSpPr>
            <a:spLocks noGrp="1"/>
          </p:cNvSpPr>
          <p:nvPr>
            <p:ph type="dt" sz="half" idx="10"/>
          </p:nvPr>
        </p:nvSpPr>
        <p:spPr/>
        <p:txBody>
          <a:bodyPr/>
          <a:lstStyle/>
          <a:p>
            <a:fld id="{B291BCEB-700B-4C21-B732-6B3B2315BECB}" type="datetimeFigureOut">
              <a:rPr lang="pt-BR" smtClean="0"/>
              <a:t>23/03/2021</a:t>
            </a:fld>
            <a:endParaRPr lang="pt-BR"/>
          </a:p>
        </p:txBody>
      </p:sp>
      <p:sp>
        <p:nvSpPr>
          <p:cNvPr id="4" name="Espaço Reservado para Rodapé 3">
            <a:extLst>
              <a:ext uri="{FF2B5EF4-FFF2-40B4-BE49-F238E27FC236}">
                <a16:creationId xmlns:a16="http://schemas.microsoft.com/office/drawing/2014/main" id="{F40AA9B6-3BCD-4C36-A6EB-6B9A27ADEA72}"/>
              </a:ext>
            </a:extLst>
          </p:cNvPr>
          <p:cNvSpPr>
            <a:spLocks noGrp="1"/>
          </p:cNvSpPr>
          <p:nvPr>
            <p:ph type="ftr" sz="quarter" idx="11"/>
          </p:nvPr>
        </p:nvSpPr>
        <p:spPr/>
        <p:txBody>
          <a:bodyPr/>
          <a:lstStyle/>
          <a:p>
            <a:endParaRPr lang="pt-BR"/>
          </a:p>
        </p:txBody>
      </p:sp>
      <p:sp>
        <p:nvSpPr>
          <p:cNvPr id="5" name="Espaço Reservado para Número de Slide 4">
            <a:extLst>
              <a:ext uri="{FF2B5EF4-FFF2-40B4-BE49-F238E27FC236}">
                <a16:creationId xmlns:a16="http://schemas.microsoft.com/office/drawing/2014/main" id="{14A3AB00-8112-4879-B067-C6F2127D66CE}"/>
              </a:ext>
            </a:extLst>
          </p:cNvPr>
          <p:cNvSpPr>
            <a:spLocks noGrp="1"/>
          </p:cNvSpPr>
          <p:nvPr>
            <p:ph type="sldNum" sz="quarter" idx="12"/>
          </p:nvPr>
        </p:nvSpPr>
        <p:spPr/>
        <p:txBody>
          <a:bodyPr/>
          <a:lstStyle/>
          <a:p>
            <a:fld id="{78D10112-2CFE-448F-8F58-645F5B3BC127}" type="slidenum">
              <a:rPr lang="pt-BR" smtClean="0"/>
              <a:t>‹nº›</a:t>
            </a:fld>
            <a:endParaRPr lang="pt-BR"/>
          </a:p>
        </p:txBody>
      </p:sp>
    </p:spTree>
    <p:extLst>
      <p:ext uri="{BB962C8B-B14F-4D97-AF65-F5344CB8AC3E}">
        <p14:creationId xmlns:p14="http://schemas.microsoft.com/office/powerpoint/2010/main" val="12083321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1">
            <a:extLst>
              <a:ext uri="{FF2B5EF4-FFF2-40B4-BE49-F238E27FC236}">
                <a16:creationId xmlns:a16="http://schemas.microsoft.com/office/drawing/2014/main" id="{E4C9458F-5A9D-495D-8BB9-00623DBBEEB6}"/>
              </a:ext>
            </a:extLst>
          </p:cNvPr>
          <p:cNvSpPr>
            <a:spLocks noGrp="1"/>
          </p:cNvSpPr>
          <p:nvPr>
            <p:ph type="dt" sz="half" idx="10"/>
          </p:nvPr>
        </p:nvSpPr>
        <p:spPr/>
        <p:txBody>
          <a:bodyPr/>
          <a:lstStyle/>
          <a:p>
            <a:fld id="{B291BCEB-700B-4C21-B732-6B3B2315BECB}" type="datetimeFigureOut">
              <a:rPr lang="pt-BR" smtClean="0"/>
              <a:t>23/03/2021</a:t>
            </a:fld>
            <a:endParaRPr lang="pt-BR"/>
          </a:p>
        </p:txBody>
      </p:sp>
      <p:sp>
        <p:nvSpPr>
          <p:cNvPr id="3" name="Espaço Reservado para Rodapé 2">
            <a:extLst>
              <a:ext uri="{FF2B5EF4-FFF2-40B4-BE49-F238E27FC236}">
                <a16:creationId xmlns:a16="http://schemas.microsoft.com/office/drawing/2014/main" id="{C4576BF9-6961-4644-A5F1-A728FB320561}"/>
              </a:ext>
            </a:extLst>
          </p:cNvPr>
          <p:cNvSpPr>
            <a:spLocks noGrp="1"/>
          </p:cNvSpPr>
          <p:nvPr>
            <p:ph type="ftr" sz="quarter" idx="11"/>
          </p:nvPr>
        </p:nvSpPr>
        <p:spPr/>
        <p:txBody>
          <a:bodyPr/>
          <a:lstStyle/>
          <a:p>
            <a:endParaRPr lang="pt-BR"/>
          </a:p>
        </p:txBody>
      </p:sp>
      <p:sp>
        <p:nvSpPr>
          <p:cNvPr id="4" name="Espaço Reservado para Número de Slide 3">
            <a:extLst>
              <a:ext uri="{FF2B5EF4-FFF2-40B4-BE49-F238E27FC236}">
                <a16:creationId xmlns:a16="http://schemas.microsoft.com/office/drawing/2014/main" id="{9C0D77D6-F027-42B3-A9E7-C3415909A346}"/>
              </a:ext>
            </a:extLst>
          </p:cNvPr>
          <p:cNvSpPr>
            <a:spLocks noGrp="1"/>
          </p:cNvSpPr>
          <p:nvPr>
            <p:ph type="sldNum" sz="quarter" idx="12"/>
          </p:nvPr>
        </p:nvSpPr>
        <p:spPr/>
        <p:txBody>
          <a:bodyPr/>
          <a:lstStyle/>
          <a:p>
            <a:fld id="{78D10112-2CFE-448F-8F58-645F5B3BC127}" type="slidenum">
              <a:rPr lang="pt-BR" smtClean="0"/>
              <a:t>‹nº›</a:t>
            </a:fld>
            <a:endParaRPr lang="pt-BR"/>
          </a:p>
        </p:txBody>
      </p:sp>
    </p:spTree>
    <p:extLst>
      <p:ext uri="{BB962C8B-B14F-4D97-AF65-F5344CB8AC3E}">
        <p14:creationId xmlns:p14="http://schemas.microsoft.com/office/powerpoint/2010/main" val="11707755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6A2461B-AF26-41D7-B048-9E8D8CFBC182}"/>
              </a:ext>
            </a:extLst>
          </p:cNvPr>
          <p:cNvSpPr>
            <a:spLocks noGrp="1"/>
          </p:cNvSpPr>
          <p:nvPr>
            <p:ph type="title"/>
          </p:nvPr>
        </p:nvSpPr>
        <p:spPr>
          <a:xfrm>
            <a:off x="839788" y="457200"/>
            <a:ext cx="3932237" cy="1600200"/>
          </a:xfrm>
        </p:spPr>
        <p:txBody>
          <a:bodyPr anchor="b"/>
          <a:lstStyle>
            <a:lvl1pPr>
              <a:defRPr sz="3200"/>
            </a:lvl1pPr>
          </a:lstStyle>
          <a:p>
            <a:r>
              <a:rPr lang="pt-BR"/>
              <a:t>Clique para editar o título Mestre</a:t>
            </a:r>
          </a:p>
        </p:txBody>
      </p:sp>
      <p:sp>
        <p:nvSpPr>
          <p:cNvPr id="3" name="Espaço Reservado para Conteúdo 2">
            <a:extLst>
              <a:ext uri="{FF2B5EF4-FFF2-40B4-BE49-F238E27FC236}">
                <a16:creationId xmlns:a16="http://schemas.microsoft.com/office/drawing/2014/main" id="{1AD0EA5C-0312-4F55-AE1A-7B09A9D834A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Texto 3">
            <a:extLst>
              <a:ext uri="{FF2B5EF4-FFF2-40B4-BE49-F238E27FC236}">
                <a16:creationId xmlns:a16="http://schemas.microsoft.com/office/drawing/2014/main" id="{3679490A-1DA5-4773-A800-1C8993D7252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a:t>Clique para editar os estilos de texto Mestres</a:t>
            </a:r>
          </a:p>
        </p:txBody>
      </p:sp>
      <p:sp>
        <p:nvSpPr>
          <p:cNvPr id="5" name="Espaço Reservado para Data 4">
            <a:extLst>
              <a:ext uri="{FF2B5EF4-FFF2-40B4-BE49-F238E27FC236}">
                <a16:creationId xmlns:a16="http://schemas.microsoft.com/office/drawing/2014/main" id="{A8151EFC-7ED1-4D00-8750-0AFC38AC526C}"/>
              </a:ext>
            </a:extLst>
          </p:cNvPr>
          <p:cNvSpPr>
            <a:spLocks noGrp="1"/>
          </p:cNvSpPr>
          <p:nvPr>
            <p:ph type="dt" sz="half" idx="10"/>
          </p:nvPr>
        </p:nvSpPr>
        <p:spPr/>
        <p:txBody>
          <a:bodyPr/>
          <a:lstStyle/>
          <a:p>
            <a:fld id="{B291BCEB-700B-4C21-B732-6B3B2315BECB}" type="datetimeFigureOut">
              <a:rPr lang="pt-BR" smtClean="0"/>
              <a:t>23/03/2021</a:t>
            </a:fld>
            <a:endParaRPr lang="pt-BR"/>
          </a:p>
        </p:txBody>
      </p:sp>
      <p:sp>
        <p:nvSpPr>
          <p:cNvPr id="6" name="Espaço Reservado para Rodapé 5">
            <a:extLst>
              <a:ext uri="{FF2B5EF4-FFF2-40B4-BE49-F238E27FC236}">
                <a16:creationId xmlns:a16="http://schemas.microsoft.com/office/drawing/2014/main" id="{C0FDD032-A495-42C3-A87B-D56C2139ECDB}"/>
              </a:ext>
            </a:extLst>
          </p:cNvPr>
          <p:cNvSpPr>
            <a:spLocks noGrp="1"/>
          </p:cNvSpPr>
          <p:nvPr>
            <p:ph type="ftr" sz="quarter" idx="11"/>
          </p:nvPr>
        </p:nvSpPr>
        <p:spPr/>
        <p:txBody>
          <a:bodyPr/>
          <a:lstStyle/>
          <a:p>
            <a:endParaRPr lang="pt-BR"/>
          </a:p>
        </p:txBody>
      </p:sp>
      <p:sp>
        <p:nvSpPr>
          <p:cNvPr id="7" name="Espaço Reservado para Número de Slide 6">
            <a:extLst>
              <a:ext uri="{FF2B5EF4-FFF2-40B4-BE49-F238E27FC236}">
                <a16:creationId xmlns:a16="http://schemas.microsoft.com/office/drawing/2014/main" id="{B29DE6C9-A69E-4B9E-8934-9551489C8133}"/>
              </a:ext>
            </a:extLst>
          </p:cNvPr>
          <p:cNvSpPr>
            <a:spLocks noGrp="1"/>
          </p:cNvSpPr>
          <p:nvPr>
            <p:ph type="sldNum" sz="quarter" idx="12"/>
          </p:nvPr>
        </p:nvSpPr>
        <p:spPr/>
        <p:txBody>
          <a:bodyPr/>
          <a:lstStyle/>
          <a:p>
            <a:fld id="{78D10112-2CFE-448F-8F58-645F5B3BC127}" type="slidenum">
              <a:rPr lang="pt-BR" smtClean="0"/>
              <a:t>‹nº›</a:t>
            </a:fld>
            <a:endParaRPr lang="pt-BR"/>
          </a:p>
        </p:txBody>
      </p:sp>
    </p:spTree>
    <p:extLst>
      <p:ext uri="{BB962C8B-B14F-4D97-AF65-F5344CB8AC3E}">
        <p14:creationId xmlns:p14="http://schemas.microsoft.com/office/powerpoint/2010/main" val="7394947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D27E28D-3F77-49F8-9DFB-810A727A0B76}"/>
              </a:ext>
            </a:extLst>
          </p:cNvPr>
          <p:cNvSpPr>
            <a:spLocks noGrp="1"/>
          </p:cNvSpPr>
          <p:nvPr>
            <p:ph type="title"/>
          </p:nvPr>
        </p:nvSpPr>
        <p:spPr>
          <a:xfrm>
            <a:off x="839788" y="457200"/>
            <a:ext cx="3932237" cy="1600200"/>
          </a:xfrm>
        </p:spPr>
        <p:txBody>
          <a:bodyPr anchor="b"/>
          <a:lstStyle>
            <a:lvl1pPr>
              <a:defRPr sz="3200"/>
            </a:lvl1pPr>
          </a:lstStyle>
          <a:p>
            <a:r>
              <a:rPr lang="pt-BR"/>
              <a:t>Clique para editar o título Mestre</a:t>
            </a:r>
          </a:p>
        </p:txBody>
      </p:sp>
      <p:sp>
        <p:nvSpPr>
          <p:cNvPr id="3" name="Espaço Reservado para Imagem 2">
            <a:extLst>
              <a:ext uri="{FF2B5EF4-FFF2-40B4-BE49-F238E27FC236}">
                <a16:creationId xmlns:a16="http://schemas.microsoft.com/office/drawing/2014/main" id="{93C8EBEA-8F63-46F3-A209-9ADB94D31CE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t-BR"/>
          </a:p>
        </p:txBody>
      </p:sp>
      <p:sp>
        <p:nvSpPr>
          <p:cNvPr id="4" name="Espaço Reservado para Texto 3">
            <a:extLst>
              <a:ext uri="{FF2B5EF4-FFF2-40B4-BE49-F238E27FC236}">
                <a16:creationId xmlns:a16="http://schemas.microsoft.com/office/drawing/2014/main" id="{3743AC29-D8BA-4AF3-A014-659D783450E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a:t>Clique para editar os estilos de texto Mestres</a:t>
            </a:r>
          </a:p>
        </p:txBody>
      </p:sp>
      <p:sp>
        <p:nvSpPr>
          <p:cNvPr id="5" name="Espaço Reservado para Data 4">
            <a:extLst>
              <a:ext uri="{FF2B5EF4-FFF2-40B4-BE49-F238E27FC236}">
                <a16:creationId xmlns:a16="http://schemas.microsoft.com/office/drawing/2014/main" id="{DFD84830-0C44-4E93-8D91-A690AA2B1019}"/>
              </a:ext>
            </a:extLst>
          </p:cNvPr>
          <p:cNvSpPr>
            <a:spLocks noGrp="1"/>
          </p:cNvSpPr>
          <p:nvPr>
            <p:ph type="dt" sz="half" idx="10"/>
          </p:nvPr>
        </p:nvSpPr>
        <p:spPr/>
        <p:txBody>
          <a:bodyPr/>
          <a:lstStyle/>
          <a:p>
            <a:fld id="{B291BCEB-700B-4C21-B732-6B3B2315BECB}" type="datetimeFigureOut">
              <a:rPr lang="pt-BR" smtClean="0"/>
              <a:t>23/03/2021</a:t>
            </a:fld>
            <a:endParaRPr lang="pt-BR"/>
          </a:p>
        </p:txBody>
      </p:sp>
      <p:sp>
        <p:nvSpPr>
          <p:cNvPr id="6" name="Espaço Reservado para Rodapé 5">
            <a:extLst>
              <a:ext uri="{FF2B5EF4-FFF2-40B4-BE49-F238E27FC236}">
                <a16:creationId xmlns:a16="http://schemas.microsoft.com/office/drawing/2014/main" id="{9CB6C345-DFDD-4181-B7BC-388B726B95C4}"/>
              </a:ext>
            </a:extLst>
          </p:cNvPr>
          <p:cNvSpPr>
            <a:spLocks noGrp="1"/>
          </p:cNvSpPr>
          <p:nvPr>
            <p:ph type="ftr" sz="quarter" idx="11"/>
          </p:nvPr>
        </p:nvSpPr>
        <p:spPr/>
        <p:txBody>
          <a:bodyPr/>
          <a:lstStyle/>
          <a:p>
            <a:endParaRPr lang="pt-BR"/>
          </a:p>
        </p:txBody>
      </p:sp>
      <p:sp>
        <p:nvSpPr>
          <p:cNvPr id="7" name="Espaço Reservado para Número de Slide 6">
            <a:extLst>
              <a:ext uri="{FF2B5EF4-FFF2-40B4-BE49-F238E27FC236}">
                <a16:creationId xmlns:a16="http://schemas.microsoft.com/office/drawing/2014/main" id="{3E972A56-3CCB-4D14-B09C-2103325DC7D5}"/>
              </a:ext>
            </a:extLst>
          </p:cNvPr>
          <p:cNvSpPr>
            <a:spLocks noGrp="1"/>
          </p:cNvSpPr>
          <p:nvPr>
            <p:ph type="sldNum" sz="quarter" idx="12"/>
          </p:nvPr>
        </p:nvSpPr>
        <p:spPr/>
        <p:txBody>
          <a:bodyPr/>
          <a:lstStyle/>
          <a:p>
            <a:fld id="{78D10112-2CFE-448F-8F58-645F5B3BC127}" type="slidenum">
              <a:rPr lang="pt-BR" smtClean="0"/>
              <a:t>‹nº›</a:t>
            </a:fld>
            <a:endParaRPr lang="pt-BR"/>
          </a:p>
        </p:txBody>
      </p:sp>
    </p:spTree>
    <p:extLst>
      <p:ext uri="{BB962C8B-B14F-4D97-AF65-F5344CB8AC3E}">
        <p14:creationId xmlns:p14="http://schemas.microsoft.com/office/powerpoint/2010/main" val="42114497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Título 1">
            <a:extLst>
              <a:ext uri="{FF2B5EF4-FFF2-40B4-BE49-F238E27FC236}">
                <a16:creationId xmlns:a16="http://schemas.microsoft.com/office/drawing/2014/main" id="{D7D05213-2D97-4889-B257-1E9099343FE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pt-BR"/>
              <a:t>Clique para editar o título Mestre</a:t>
            </a:r>
          </a:p>
        </p:txBody>
      </p:sp>
      <p:sp>
        <p:nvSpPr>
          <p:cNvPr id="3" name="Espaço Reservado para Texto 2">
            <a:extLst>
              <a:ext uri="{FF2B5EF4-FFF2-40B4-BE49-F238E27FC236}">
                <a16:creationId xmlns:a16="http://schemas.microsoft.com/office/drawing/2014/main" id="{0F31E6D0-A250-41FA-AE0C-E2AB6492F3F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a:extLst>
              <a:ext uri="{FF2B5EF4-FFF2-40B4-BE49-F238E27FC236}">
                <a16:creationId xmlns:a16="http://schemas.microsoft.com/office/drawing/2014/main" id="{5938A24A-ED90-421C-9CA0-97A052E898A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291BCEB-700B-4C21-B732-6B3B2315BECB}" type="datetimeFigureOut">
              <a:rPr lang="pt-BR" smtClean="0"/>
              <a:t>23/03/2021</a:t>
            </a:fld>
            <a:endParaRPr lang="pt-BR"/>
          </a:p>
        </p:txBody>
      </p:sp>
      <p:sp>
        <p:nvSpPr>
          <p:cNvPr id="5" name="Espaço Reservado para Rodapé 4">
            <a:extLst>
              <a:ext uri="{FF2B5EF4-FFF2-40B4-BE49-F238E27FC236}">
                <a16:creationId xmlns:a16="http://schemas.microsoft.com/office/drawing/2014/main" id="{F96403AD-17AE-43E4-8175-7BAE29E15AC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t-BR"/>
          </a:p>
        </p:txBody>
      </p:sp>
      <p:sp>
        <p:nvSpPr>
          <p:cNvPr id="6" name="Espaço Reservado para Número de Slide 5">
            <a:extLst>
              <a:ext uri="{FF2B5EF4-FFF2-40B4-BE49-F238E27FC236}">
                <a16:creationId xmlns:a16="http://schemas.microsoft.com/office/drawing/2014/main" id="{CF428491-C87B-4913-8A4E-EEDB3EB9A01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8D10112-2CFE-448F-8F58-645F5B3BC127}" type="slidenum">
              <a:rPr lang="pt-BR" smtClean="0"/>
              <a:t>‹nº›</a:t>
            </a:fld>
            <a:endParaRPr lang="pt-BR"/>
          </a:p>
        </p:txBody>
      </p:sp>
    </p:spTree>
    <p:extLst>
      <p:ext uri="{BB962C8B-B14F-4D97-AF65-F5344CB8AC3E}">
        <p14:creationId xmlns:p14="http://schemas.microsoft.com/office/powerpoint/2010/main" val="369802596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www.msdmanuals.com/pt/casa/dist%C3%BArbios-renais-e-urin%C3%A1rios/diagn%C3%B3stico-dos-dist%C3%BArbios-renais-e-urin%C3%A1rios/testes-de-fun%C3%A7%C3%A3o-renal" TargetMode="External"/><Relationship Id="rId2" Type="http://schemas.openxmlformats.org/officeDocument/2006/relationships/hyperlink" Target="https://www.msdmanuals.com/pt/casa/dist%C3%BArbios-renais-e-urin%C3%A1rios/diagn%C3%B3stico-dos-dist%C3%BArbios-renais-e-urin%C3%A1rios/urin%C3%A1lise-e-cultura-de-urina"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E8253D6-EB8A-42DE-857A-40D8B900A057}"/>
              </a:ext>
            </a:extLst>
          </p:cNvPr>
          <p:cNvSpPr>
            <a:spLocks noGrp="1"/>
          </p:cNvSpPr>
          <p:nvPr>
            <p:ph type="ctrTitle"/>
          </p:nvPr>
        </p:nvSpPr>
        <p:spPr/>
        <p:txBody>
          <a:bodyPr/>
          <a:lstStyle/>
          <a:p>
            <a:r>
              <a:rPr lang="pt-BR" dirty="0"/>
              <a:t>CONTINUAÇÃO </a:t>
            </a:r>
            <a:br>
              <a:rPr lang="pt-BR" dirty="0"/>
            </a:br>
            <a:r>
              <a:rPr lang="pt-BR" dirty="0"/>
              <a:t>SISTEMA URINÁRIO</a:t>
            </a:r>
          </a:p>
        </p:txBody>
      </p:sp>
      <p:sp>
        <p:nvSpPr>
          <p:cNvPr id="3" name="Subtítulo 2">
            <a:extLst>
              <a:ext uri="{FF2B5EF4-FFF2-40B4-BE49-F238E27FC236}">
                <a16:creationId xmlns:a16="http://schemas.microsoft.com/office/drawing/2014/main" id="{5489D683-C4EA-413F-BE9D-46274ED65A1F}"/>
              </a:ext>
            </a:extLst>
          </p:cNvPr>
          <p:cNvSpPr>
            <a:spLocks noGrp="1"/>
          </p:cNvSpPr>
          <p:nvPr>
            <p:ph type="subTitle" idx="1"/>
          </p:nvPr>
        </p:nvSpPr>
        <p:spPr/>
        <p:txBody>
          <a:bodyPr/>
          <a:lstStyle/>
          <a:p>
            <a:r>
              <a:rPr lang="pt-BR" dirty="0"/>
              <a:t>PROFESSORA DANIELA ALBERTI GONÇALVES</a:t>
            </a:r>
          </a:p>
        </p:txBody>
      </p:sp>
    </p:spTree>
    <p:extLst>
      <p:ext uri="{BB962C8B-B14F-4D97-AF65-F5344CB8AC3E}">
        <p14:creationId xmlns:p14="http://schemas.microsoft.com/office/powerpoint/2010/main" val="251196604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D62924A-A039-4C31-B931-E2C9C04ABF17}"/>
              </a:ext>
            </a:extLst>
          </p:cNvPr>
          <p:cNvSpPr>
            <a:spLocks noGrp="1"/>
          </p:cNvSpPr>
          <p:nvPr>
            <p:ph type="title"/>
          </p:nvPr>
        </p:nvSpPr>
        <p:spPr/>
        <p:txBody>
          <a:bodyPr/>
          <a:lstStyle/>
          <a:p>
            <a:r>
              <a:rPr lang="pt-BR" dirty="0"/>
              <a:t>Sintomas de Retenção Urinária</a:t>
            </a:r>
          </a:p>
        </p:txBody>
      </p:sp>
      <p:sp>
        <p:nvSpPr>
          <p:cNvPr id="3" name="Espaço Reservado para Conteúdo 2">
            <a:extLst>
              <a:ext uri="{FF2B5EF4-FFF2-40B4-BE49-F238E27FC236}">
                <a16:creationId xmlns:a16="http://schemas.microsoft.com/office/drawing/2014/main" id="{4CF99C5C-F05B-4567-BE9C-5CF8723AF335}"/>
              </a:ext>
            </a:extLst>
          </p:cNvPr>
          <p:cNvSpPr>
            <a:spLocks noGrp="1"/>
          </p:cNvSpPr>
          <p:nvPr>
            <p:ph idx="1"/>
          </p:nvPr>
        </p:nvSpPr>
        <p:spPr>
          <a:xfrm>
            <a:off x="395654" y="1690688"/>
            <a:ext cx="10958146" cy="4486275"/>
          </a:xfrm>
        </p:spPr>
        <p:txBody>
          <a:bodyPr>
            <a:normAutofit fontScale="92500" lnSpcReduction="10000"/>
          </a:bodyPr>
          <a:lstStyle/>
          <a:p>
            <a:pPr algn="just"/>
            <a:r>
              <a:rPr lang="pt-BR" b="0" i="0" dirty="0">
                <a:solidFill>
                  <a:srgbClr val="000000"/>
                </a:solidFill>
                <a:effectLst/>
                <a:latin typeface="Open Sans"/>
              </a:rPr>
              <a:t>Algumas vezes, as pessoas não conseguem urinar, assim a bexiga estica muito dolorosamente em algumas horas quando se enche com urina e </a:t>
            </a:r>
            <a:r>
              <a:rPr lang="pt-BR" dirty="0">
                <a:solidFill>
                  <a:srgbClr val="000000"/>
                </a:solidFill>
                <a:latin typeface="Open Sans"/>
              </a:rPr>
              <a:t>gera </a:t>
            </a:r>
            <a:r>
              <a:rPr lang="pt-BR" b="0" i="0" dirty="0">
                <a:solidFill>
                  <a:srgbClr val="000000"/>
                </a:solidFill>
                <a:effectLst/>
                <a:latin typeface="Open Sans"/>
              </a:rPr>
              <a:t>inchaço no baixo-ventre.</a:t>
            </a:r>
          </a:p>
          <a:p>
            <a:pPr algn="just"/>
            <a:r>
              <a:rPr lang="pt-BR" dirty="0">
                <a:solidFill>
                  <a:srgbClr val="000000"/>
                </a:solidFill>
                <a:latin typeface="Open Sans"/>
              </a:rPr>
              <a:t>Capacidade</a:t>
            </a:r>
            <a:r>
              <a:rPr lang="pt-BR" b="0" i="0" dirty="0">
                <a:solidFill>
                  <a:srgbClr val="000000"/>
                </a:solidFill>
                <a:effectLst/>
                <a:latin typeface="Open Sans"/>
              </a:rPr>
              <a:t> de eliminar alguma urina, mas não podem esvaziar completamente a bexiga. Em tais casos, a bexiga lentamente se estica sem causar dor.</a:t>
            </a:r>
          </a:p>
          <a:p>
            <a:pPr algn="just"/>
            <a:r>
              <a:rPr lang="pt-BR" dirty="0">
                <a:solidFill>
                  <a:srgbClr val="000000"/>
                </a:solidFill>
                <a:latin typeface="Open Sans"/>
              </a:rPr>
              <a:t>Ha</a:t>
            </a:r>
            <a:r>
              <a:rPr lang="pt-BR" b="0" i="0" dirty="0">
                <a:solidFill>
                  <a:srgbClr val="000000"/>
                </a:solidFill>
                <a:effectLst/>
                <a:latin typeface="Open Sans"/>
              </a:rPr>
              <a:t> pessoas podem ter dificuldade em começar a urinar, um fluxo de urina fraco ou uma sensação de que a bexiga não se esvaziou completamente. Como a bexiga fica relativamente cheia, as pessoas podem, algumas vezes, ter vazamento de urina (</a:t>
            </a:r>
            <a:r>
              <a:rPr lang="pt-BR" u="sng" dirty="0">
                <a:solidFill>
                  <a:srgbClr val="B12E32"/>
                </a:solidFill>
                <a:latin typeface="Open Sans"/>
              </a:rPr>
              <a:t>incontinência de transbordamento</a:t>
            </a:r>
            <a:r>
              <a:rPr lang="pt-BR" b="0" i="0" dirty="0">
                <a:solidFill>
                  <a:srgbClr val="000000"/>
                </a:solidFill>
                <a:effectLst/>
                <a:latin typeface="Open Sans"/>
              </a:rPr>
              <a:t>), diurese noturna (</a:t>
            </a:r>
            <a:r>
              <a:rPr lang="pt-BR" b="0" i="0" dirty="0" err="1">
                <a:solidFill>
                  <a:srgbClr val="000000"/>
                </a:solidFill>
                <a:effectLst/>
                <a:latin typeface="Open Sans"/>
              </a:rPr>
              <a:t>noctúria</a:t>
            </a:r>
            <a:r>
              <a:rPr lang="pt-BR" b="0" i="0" dirty="0">
                <a:solidFill>
                  <a:srgbClr val="000000"/>
                </a:solidFill>
                <a:effectLst/>
                <a:latin typeface="Open Sans"/>
              </a:rPr>
              <a:t>) ou </a:t>
            </a:r>
            <a:r>
              <a:rPr lang="pt-BR" u="sng" dirty="0">
                <a:solidFill>
                  <a:srgbClr val="B12E32"/>
                </a:solidFill>
                <a:latin typeface="Open Sans"/>
              </a:rPr>
              <a:t>micção frequente</a:t>
            </a:r>
            <a:r>
              <a:rPr lang="pt-BR" b="0" i="0" dirty="0">
                <a:solidFill>
                  <a:srgbClr val="000000"/>
                </a:solidFill>
                <a:effectLst/>
                <a:latin typeface="Open Sans"/>
              </a:rPr>
              <a:t>. Como a urina retida pode ser um local fértil para as bactérias, as pessoas podem desenvolver uma </a:t>
            </a:r>
            <a:r>
              <a:rPr lang="pt-BR" u="sng" dirty="0">
                <a:solidFill>
                  <a:srgbClr val="B12E32"/>
                </a:solidFill>
                <a:latin typeface="Open Sans"/>
              </a:rPr>
              <a:t>infecção no trato urinário</a:t>
            </a:r>
            <a:r>
              <a:rPr lang="pt-BR" b="0" i="0" dirty="0">
                <a:solidFill>
                  <a:srgbClr val="000000"/>
                </a:solidFill>
                <a:effectLst/>
                <a:latin typeface="Open Sans"/>
              </a:rPr>
              <a:t>.</a:t>
            </a:r>
          </a:p>
          <a:p>
            <a:pPr algn="just"/>
            <a:endParaRPr lang="pt-BR" dirty="0"/>
          </a:p>
        </p:txBody>
      </p:sp>
    </p:spTree>
    <p:extLst>
      <p:ext uri="{BB962C8B-B14F-4D97-AF65-F5344CB8AC3E}">
        <p14:creationId xmlns:p14="http://schemas.microsoft.com/office/powerpoint/2010/main" val="6870908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A4AF4A2-1E1A-41F7-BCF5-3DEB64525191}"/>
              </a:ext>
            </a:extLst>
          </p:cNvPr>
          <p:cNvSpPr>
            <a:spLocks noGrp="1"/>
          </p:cNvSpPr>
          <p:nvPr>
            <p:ph type="title"/>
          </p:nvPr>
        </p:nvSpPr>
        <p:spPr/>
        <p:txBody>
          <a:bodyPr/>
          <a:lstStyle/>
          <a:p>
            <a:r>
              <a:rPr lang="pt-BR" dirty="0"/>
              <a:t>DIAGNÓSTICO DE RETENÇÃO URINÁRIA</a:t>
            </a:r>
          </a:p>
        </p:txBody>
      </p:sp>
      <p:sp>
        <p:nvSpPr>
          <p:cNvPr id="3" name="Espaço Reservado para Conteúdo 2">
            <a:extLst>
              <a:ext uri="{FF2B5EF4-FFF2-40B4-BE49-F238E27FC236}">
                <a16:creationId xmlns:a16="http://schemas.microsoft.com/office/drawing/2014/main" id="{704D8FAA-594A-49D6-9FB6-467164CA5FCA}"/>
              </a:ext>
            </a:extLst>
          </p:cNvPr>
          <p:cNvSpPr>
            <a:spLocks noGrp="1"/>
          </p:cNvSpPr>
          <p:nvPr>
            <p:ph idx="1"/>
          </p:nvPr>
        </p:nvSpPr>
        <p:spPr/>
        <p:txBody>
          <a:bodyPr>
            <a:normAutofit lnSpcReduction="10000"/>
          </a:bodyPr>
          <a:lstStyle/>
          <a:p>
            <a:pPr algn="l">
              <a:buFont typeface="Arial" panose="020B0604020202020204" pitchFamily="34" charset="0"/>
              <a:buChar char="•"/>
            </a:pPr>
            <a:r>
              <a:rPr lang="pt-BR" b="0" i="0" dirty="0">
                <a:solidFill>
                  <a:srgbClr val="000000"/>
                </a:solidFill>
                <a:effectLst/>
                <a:latin typeface="Open Sans"/>
              </a:rPr>
              <a:t>Medição da urina remanescente na bexiga após a micção</a:t>
            </a:r>
          </a:p>
          <a:p>
            <a:pPr algn="l"/>
            <a:r>
              <a:rPr lang="pt-BR" b="0" i="0" dirty="0">
                <a:solidFill>
                  <a:srgbClr val="000000"/>
                </a:solidFill>
                <a:effectLst/>
                <a:latin typeface="Open Sans"/>
              </a:rPr>
              <a:t>Se uma pessoa não for capaz de urinar, o diagnóstico é claro.</a:t>
            </a:r>
          </a:p>
          <a:p>
            <a:pPr algn="l"/>
            <a:r>
              <a:rPr lang="pt-BR" b="0" i="0" dirty="0">
                <a:solidFill>
                  <a:srgbClr val="000000"/>
                </a:solidFill>
                <a:effectLst/>
                <a:latin typeface="Open Sans"/>
              </a:rPr>
              <a:t>Em outros casos, os médicos tentam ver quanta urina permanece na bexiga após a pessoa ter urinado o máximo que puder. Imediatamente após a pessoa urinar, os médicos inserem um cateter na bexiga para ver quanta urina sai ou fazem uma ultrassonografia do rim para medir a quantidade de urina presente. A quantidade de urina que fica após a micção é chamada de volume residual pós-micção. Se este volume for maior do que cerca de metade de uma xícara (levemente maior em idosos), é feito o diagnóstico de retenção urinária.</a:t>
            </a:r>
          </a:p>
        </p:txBody>
      </p:sp>
    </p:spTree>
    <p:extLst>
      <p:ext uri="{BB962C8B-B14F-4D97-AF65-F5344CB8AC3E}">
        <p14:creationId xmlns:p14="http://schemas.microsoft.com/office/powerpoint/2010/main" val="197896031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05B15B5-D6B5-44EA-87A9-9882EB8FE4B7}"/>
              </a:ext>
            </a:extLst>
          </p:cNvPr>
          <p:cNvSpPr>
            <a:spLocks noGrp="1"/>
          </p:cNvSpPr>
          <p:nvPr>
            <p:ph type="title"/>
          </p:nvPr>
        </p:nvSpPr>
        <p:spPr/>
        <p:txBody>
          <a:bodyPr/>
          <a:lstStyle/>
          <a:p>
            <a:r>
              <a:rPr lang="pt-BR" dirty="0"/>
              <a:t>TRATAMENTO</a:t>
            </a:r>
          </a:p>
        </p:txBody>
      </p:sp>
      <p:sp>
        <p:nvSpPr>
          <p:cNvPr id="3" name="Espaço Reservado para Conteúdo 2">
            <a:extLst>
              <a:ext uri="{FF2B5EF4-FFF2-40B4-BE49-F238E27FC236}">
                <a16:creationId xmlns:a16="http://schemas.microsoft.com/office/drawing/2014/main" id="{669D19B1-EFF1-4700-8C66-FB6E831553E2}"/>
              </a:ext>
            </a:extLst>
          </p:cNvPr>
          <p:cNvSpPr>
            <a:spLocks noGrp="1"/>
          </p:cNvSpPr>
          <p:nvPr>
            <p:ph idx="1"/>
          </p:nvPr>
        </p:nvSpPr>
        <p:spPr>
          <a:xfrm>
            <a:off x="838200" y="1825624"/>
            <a:ext cx="11092962" cy="4856529"/>
          </a:xfrm>
        </p:spPr>
        <p:txBody>
          <a:bodyPr>
            <a:normAutofit fontScale="85000" lnSpcReduction="20000"/>
          </a:bodyPr>
          <a:lstStyle/>
          <a:p>
            <a:pPr algn="just">
              <a:buFont typeface="Arial" panose="020B0604020202020204" pitchFamily="34" charset="0"/>
              <a:buChar char="•"/>
            </a:pPr>
            <a:r>
              <a:rPr lang="pt-BR" b="0" i="0" dirty="0" err="1">
                <a:solidFill>
                  <a:srgbClr val="000000"/>
                </a:solidFill>
                <a:effectLst/>
                <a:latin typeface="Open Sans"/>
              </a:rPr>
              <a:t>Cateterização</a:t>
            </a:r>
            <a:endParaRPr lang="pt-BR" b="0" i="0" dirty="0">
              <a:solidFill>
                <a:srgbClr val="000000"/>
              </a:solidFill>
              <a:effectLst/>
              <a:latin typeface="Open Sans"/>
            </a:endParaRPr>
          </a:p>
          <a:p>
            <a:pPr algn="just">
              <a:buFont typeface="Arial" panose="020B0604020202020204" pitchFamily="34" charset="0"/>
              <a:buChar char="•"/>
            </a:pPr>
            <a:r>
              <a:rPr lang="pt-BR" b="0" i="0" dirty="0">
                <a:solidFill>
                  <a:srgbClr val="000000"/>
                </a:solidFill>
                <a:effectLst/>
                <a:latin typeface="Open Sans"/>
              </a:rPr>
              <a:t>Tratamento da causa</a:t>
            </a:r>
          </a:p>
          <a:p>
            <a:pPr algn="just">
              <a:buFont typeface="Arial" panose="020B0604020202020204" pitchFamily="34" charset="0"/>
              <a:buChar char="•"/>
            </a:pPr>
            <a:r>
              <a:rPr lang="pt-BR" b="0" i="0" dirty="0">
                <a:solidFill>
                  <a:srgbClr val="000000"/>
                </a:solidFill>
                <a:effectLst/>
                <a:latin typeface="Open Sans"/>
              </a:rPr>
              <a:t>Ocasionalmente, cirurgia</a:t>
            </a:r>
          </a:p>
          <a:p>
            <a:pPr algn="just"/>
            <a:r>
              <a:rPr lang="pt-BR" b="0" i="0" dirty="0">
                <a:solidFill>
                  <a:srgbClr val="000000"/>
                </a:solidFill>
                <a:effectLst/>
                <a:latin typeface="Open Sans"/>
              </a:rPr>
              <a:t>Se a pessoa não puder urinar, é inserido uma sonda vesical de alívio ou de demora, para remover a urina retida e fornecer alívio.</a:t>
            </a:r>
          </a:p>
          <a:p>
            <a:pPr algn="just"/>
            <a:r>
              <a:rPr lang="pt-BR" b="0" i="0" dirty="0">
                <a:solidFill>
                  <a:srgbClr val="000000"/>
                </a:solidFill>
                <a:effectLst/>
                <a:latin typeface="Open Sans"/>
              </a:rPr>
              <a:t>A causa da retenção urinária é tratada. Os medicamentos que podem causar a retenção urinária são interrompidos sempre que possível. Os homens que têm um aumento da próstata podem precisar de uma cirurgia de próstata ou medicamentos para diminuir a próstata (por exemplo, finasterida ou </a:t>
            </a:r>
            <a:r>
              <a:rPr lang="pt-BR" b="0" i="0" dirty="0" err="1">
                <a:solidFill>
                  <a:srgbClr val="000000"/>
                </a:solidFill>
                <a:effectLst/>
                <a:latin typeface="Open Sans"/>
              </a:rPr>
              <a:t>dutasterida</a:t>
            </a:r>
            <a:r>
              <a:rPr lang="pt-BR" b="0" i="0" dirty="0">
                <a:solidFill>
                  <a:srgbClr val="000000"/>
                </a:solidFill>
                <a:effectLst/>
                <a:latin typeface="Open Sans"/>
              </a:rPr>
              <a:t>) ou medicamentos que relaxam os músculos do pescoço da bexiga (por exemplo, </a:t>
            </a:r>
            <a:r>
              <a:rPr lang="pt-BR" b="0" i="0" dirty="0" err="1">
                <a:solidFill>
                  <a:srgbClr val="000000"/>
                </a:solidFill>
                <a:effectLst/>
                <a:latin typeface="Open Sans"/>
              </a:rPr>
              <a:t>terazosina</a:t>
            </a:r>
            <a:r>
              <a:rPr lang="pt-BR" b="0" i="0" dirty="0">
                <a:solidFill>
                  <a:srgbClr val="000000"/>
                </a:solidFill>
                <a:effectLst/>
                <a:latin typeface="Open Sans"/>
              </a:rPr>
              <a:t> ou </a:t>
            </a:r>
            <a:r>
              <a:rPr lang="pt-BR" b="0" i="0" dirty="0" err="1">
                <a:solidFill>
                  <a:srgbClr val="000000"/>
                </a:solidFill>
                <a:effectLst/>
                <a:latin typeface="Open Sans"/>
              </a:rPr>
              <a:t>tansulosina</a:t>
            </a:r>
            <a:r>
              <a:rPr lang="pt-BR" b="0" i="0" dirty="0">
                <a:solidFill>
                  <a:srgbClr val="000000"/>
                </a:solidFill>
                <a:effectLst/>
                <a:latin typeface="Open Sans"/>
              </a:rPr>
              <a:t>). As pessoas que têm problemas nervosos que interferem com as contrações ou função da bexiga podem precisar usar um cateter periodicamente ou permanentemente. Ocasionalmente, a cirurgia é necessária para direcionar a urina da bexiga para a uretra e para fora do corpo.</a:t>
            </a:r>
          </a:p>
        </p:txBody>
      </p:sp>
    </p:spTree>
    <p:extLst>
      <p:ext uri="{BB962C8B-B14F-4D97-AF65-F5344CB8AC3E}">
        <p14:creationId xmlns:p14="http://schemas.microsoft.com/office/powerpoint/2010/main" val="401304878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149B916-684C-477E-9DEF-2AF87E5D27C4}"/>
              </a:ext>
            </a:extLst>
          </p:cNvPr>
          <p:cNvSpPr>
            <a:spLocks noGrp="1"/>
          </p:cNvSpPr>
          <p:nvPr>
            <p:ph type="title"/>
          </p:nvPr>
        </p:nvSpPr>
        <p:spPr/>
        <p:txBody>
          <a:bodyPr/>
          <a:lstStyle/>
          <a:p>
            <a:r>
              <a:rPr lang="pt-BR" dirty="0"/>
              <a:t>INCONTINÊNCIA URINÁRIA</a:t>
            </a:r>
          </a:p>
        </p:txBody>
      </p:sp>
      <p:sp>
        <p:nvSpPr>
          <p:cNvPr id="3" name="Espaço Reservado para Conteúdo 2">
            <a:extLst>
              <a:ext uri="{FF2B5EF4-FFF2-40B4-BE49-F238E27FC236}">
                <a16:creationId xmlns:a16="http://schemas.microsoft.com/office/drawing/2014/main" id="{FCDD77CE-7423-4E0B-A5C2-762B9C7636E5}"/>
              </a:ext>
            </a:extLst>
          </p:cNvPr>
          <p:cNvSpPr>
            <a:spLocks noGrp="1"/>
          </p:cNvSpPr>
          <p:nvPr>
            <p:ph idx="1"/>
          </p:nvPr>
        </p:nvSpPr>
        <p:spPr/>
        <p:txBody>
          <a:bodyPr/>
          <a:lstStyle/>
          <a:p>
            <a:pPr marL="0" indent="0" algn="ctr">
              <a:buNone/>
            </a:pPr>
            <a:endParaRPr lang="pt-BR" i="0" dirty="0">
              <a:effectLst/>
              <a:latin typeface="Calibri" panose="020F0502020204030204" pitchFamily="34" charset="0"/>
              <a:cs typeface="Calibri" panose="020F0502020204030204" pitchFamily="34" charset="0"/>
            </a:endParaRPr>
          </a:p>
          <a:p>
            <a:pPr marL="0" indent="0" algn="ctr">
              <a:buNone/>
            </a:pPr>
            <a:r>
              <a:rPr lang="pt-BR" i="0" dirty="0">
                <a:effectLst/>
                <a:latin typeface="Calibri" panose="020F0502020204030204" pitchFamily="34" charset="0"/>
                <a:cs typeface="Calibri" panose="020F0502020204030204" pitchFamily="34" charset="0"/>
              </a:rPr>
              <a:t>A incontinência urinária é a perda involuntária de urina.</a:t>
            </a:r>
            <a:endParaRPr lang="pt-BR"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3577630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FD727A9-38F9-4E4A-A8FD-A205F7767DB4}"/>
              </a:ext>
            </a:extLst>
          </p:cNvPr>
          <p:cNvSpPr>
            <a:spLocks noGrp="1"/>
          </p:cNvSpPr>
          <p:nvPr>
            <p:ph type="title"/>
          </p:nvPr>
        </p:nvSpPr>
        <p:spPr/>
        <p:txBody>
          <a:bodyPr/>
          <a:lstStyle/>
          <a:p>
            <a:endParaRPr lang="pt-BR" dirty="0"/>
          </a:p>
        </p:txBody>
      </p:sp>
      <p:sp>
        <p:nvSpPr>
          <p:cNvPr id="3" name="Espaço Reservado para Conteúdo 2">
            <a:extLst>
              <a:ext uri="{FF2B5EF4-FFF2-40B4-BE49-F238E27FC236}">
                <a16:creationId xmlns:a16="http://schemas.microsoft.com/office/drawing/2014/main" id="{CEE0A273-9E51-4FEE-9F89-84002855CCB7}"/>
              </a:ext>
            </a:extLst>
          </p:cNvPr>
          <p:cNvSpPr>
            <a:spLocks noGrp="1"/>
          </p:cNvSpPr>
          <p:nvPr>
            <p:ph idx="1"/>
          </p:nvPr>
        </p:nvSpPr>
        <p:spPr/>
        <p:txBody>
          <a:bodyPr/>
          <a:lstStyle/>
          <a:p>
            <a:pPr marL="0" indent="0" algn="just">
              <a:buNone/>
            </a:pPr>
            <a:r>
              <a:rPr lang="pt-BR" b="0" i="0" dirty="0">
                <a:solidFill>
                  <a:srgbClr val="000000"/>
                </a:solidFill>
                <a:effectLst/>
                <a:latin typeface="Open Sans"/>
              </a:rPr>
              <a:t>A incontinência pode ocorrer em homens e mulheres em qualquer idade, mas é mais comum em mulheres e idosos, afetando cerca de 30% das idosas e 15% dos idosos. Embora a incontinência seja mais comum entre os idosos, não é uma parte normal do envelhecimento. A incontinência pode ser repentina e temporária, como quando uma pessoa está tomando medicamentos que têm efeito diurético ou pode ser duradoura (crônica).</a:t>
            </a:r>
            <a:endParaRPr lang="pt-BR" dirty="0"/>
          </a:p>
        </p:txBody>
      </p:sp>
    </p:spTree>
    <p:extLst>
      <p:ext uri="{BB962C8B-B14F-4D97-AF65-F5344CB8AC3E}">
        <p14:creationId xmlns:p14="http://schemas.microsoft.com/office/powerpoint/2010/main" val="255708659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346E81F-16A7-4805-9D26-665D94507E33}"/>
              </a:ext>
            </a:extLst>
          </p:cNvPr>
          <p:cNvSpPr>
            <a:spLocks noGrp="1"/>
          </p:cNvSpPr>
          <p:nvPr>
            <p:ph type="title"/>
          </p:nvPr>
        </p:nvSpPr>
        <p:spPr/>
        <p:txBody>
          <a:bodyPr/>
          <a:lstStyle/>
          <a:p>
            <a:r>
              <a:rPr lang="pt-BR" dirty="0"/>
              <a:t>TIPOS DE INCONTINÊNCIA</a:t>
            </a:r>
          </a:p>
        </p:txBody>
      </p:sp>
      <p:sp>
        <p:nvSpPr>
          <p:cNvPr id="3" name="Espaço Reservado para Conteúdo 2">
            <a:extLst>
              <a:ext uri="{FF2B5EF4-FFF2-40B4-BE49-F238E27FC236}">
                <a16:creationId xmlns:a16="http://schemas.microsoft.com/office/drawing/2014/main" id="{65D2732C-E1A0-470A-A96D-333FC93D8806}"/>
              </a:ext>
            </a:extLst>
          </p:cNvPr>
          <p:cNvSpPr>
            <a:spLocks noGrp="1"/>
          </p:cNvSpPr>
          <p:nvPr>
            <p:ph idx="1"/>
          </p:nvPr>
        </p:nvSpPr>
        <p:spPr>
          <a:xfrm>
            <a:off x="211015" y="1825625"/>
            <a:ext cx="11676185" cy="4667250"/>
          </a:xfrm>
        </p:spPr>
        <p:txBody>
          <a:bodyPr>
            <a:normAutofit fontScale="85000" lnSpcReduction="20000"/>
          </a:bodyPr>
          <a:lstStyle/>
          <a:p>
            <a:pPr algn="just">
              <a:buFont typeface="Arial" panose="020B0604020202020204" pitchFamily="34" charset="0"/>
              <a:buChar char="•"/>
            </a:pPr>
            <a:r>
              <a:rPr lang="pt-BR" b="1" i="0" dirty="0">
                <a:solidFill>
                  <a:srgbClr val="000000"/>
                </a:solidFill>
                <a:effectLst/>
                <a:latin typeface="Open Sans"/>
              </a:rPr>
              <a:t>Incontinência de urgência</a:t>
            </a:r>
            <a:r>
              <a:rPr lang="pt-BR" b="0" i="0" dirty="0">
                <a:solidFill>
                  <a:srgbClr val="000000"/>
                </a:solidFill>
                <a:effectLst/>
                <a:latin typeface="Open Sans"/>
              </a:rPr>
              <a:t> é vazamento de urina não controlado (de volume moderado a grande) que ocorre imediatamente após uma necessidade de urinar irreprimível e urgente. Levantar para urinar durante a noite (</a:t>
            </a:r>
            <a:r>
              <a:rPr lang="pt-BR" b="0" i="0" dirty="0" err="1">
                <a:solidFill>
                  <a:srgbClr val="000000"/>
                </a:solidFill>
                <a:effectLst/>
                <a:latin typeface="Open Sans"/>
              </a:rPr>
              <a:t>noctúria</a:t>
            </a:r>
            <a:r>
              <a:rPr lang="pt-BR" b="0" i="0" dirty="0">
                <a:solidFill>
                  <a:srgbClr val="000000"/>
                </a:solidFill>
                <a:effectLst/>
                <a:latin typeface="Open Sans"/>
              </a:rPr>
              <a:t>) e incontinência noturna são comuns.</a:t>
            </a:r>
          </a:p>
          <a:p>
            <a:pPr algn="just">
              <a:buFont typeface="Arial" panose="020B0604020202020204" pitchFamily="34" charset="0"/>
              <a:buChar char="•"/>
            </a:pPr>
            <a:r>
              <a:rPr lang="pt-BR" b="1" i="0" dirty="0">
                <a:solidFill>
                  <a:srgbClr val="000000"/>
                </a:solidFill>
                <a:effectLst/>
                <a:latin typeface="Open Sans"/>
              </a:rPr>
              <a:t>Incontinência de esforço</a:t>
            </a:r>
            <a:r>
              <a:rPr lang="pt-BR" b="0" i="0" dirty="0">
                <a:solidFill>
                  <a:srgbClr val="000000"/>
                </a:solidFill>
                <a:effectLst/>
                <a:latin typeface="Open Sans"/>
              </a:rPr>
              <a:t> é o vazamento de urina devido a aumentos abruptos na pressão intra-abdominal (por exemplo, aqueles que ocorrem com a tosse, espirro, risada, flexão ou ao levantar peso). O volume de vazamento é normalmente de baixo a moderado.</a:t>
            </a:r>
          </a:p>
          <a:p>
            <a:pPr algn="just">
              <a:buFont typeface="Arial" panose="020B0604020202020204" pitchFamily="34" charset="0"/>
              <a:buChar char="•"/>
            </a:pPr>
            <a:r>
              <a:rPr lang="pt-BR" b="1" i="0" dirty="0">
                <a:solidFill>
                  <a:srgbClr val="000000"/>
                </a:solidFill>
                <a:effectLst/>
                <a:latin typeface="Open Sans"/>
              </a:rPr>
              <a:t>Incontinência por transbordamento</a:t>
            </a:r>
            <a:r>
              <a:rPr lang="pt-BR" b="0" i="0" dirty="0">
                <a:solidFill>
                  <a:srgbClr val="000000"/>
                </a:solidFill>
                <a:effectLst/>
                <a:latin typeface="Open Sans"/>
              </a:rPr>
              <a:t> é o gotejamento de urina da bexiga sobrecarregada. O volume é normalmente pequeno, mas pode ser constante, resultando em grandes perdas totais.</a:t>
            </a:r>
          </a:p>
          <a:p>
            <a:pPr algn="just">
              <a:buFont typeface="Arial" panose="020B0604020202020204" pitchFamily="34" charset="0"/>
              <a:buChar char="•"/>
            </a:pPr>
            <a:r>
              <a:rPr lang="pt-BR" b="1" i="0" dirty="0">
                <a:solidFill>
                  <a:srgbClr val="000000"/>
                </a:solidFill>
                <a:effectLst/>
                <a:latin typeface="Open Sans"/>
              </a:rPr>
              <a:t>Incontinência funcional</a:t>
            </a:r>
            <a:r>
              <a:rPr lang="pt-BR" b="0" i="0" dirty="0">
                <a:solidFill>
                  <a:srgbClr val="000000"/>
                </a:solidFill>
                <a:effectLst/>
                <a:latin typeface="Open Sans"/>
              </a:rPr>
              <a:t> é perda de urina devido a um problema com comprometimento mental ou físico não relacionado ao controle de micção. Por exemplo, uma pessoa com demência devido a doença de Alzheimer pode não reconhecer a necessidade de urinar ou não saber onde fica o banheiro. As pessoas acamadas podem não ser capazes de andar até o banheiro ou alcançar um urinol.</a:t>
            </a:r>
          </a:p>
          <a:p>
            <a:pPr marL="0" indent="0" algn="just">
              <a:buNone/>
            </a:pPr>
            <a:endParaRPr lang="pt-BR" dirty="0"/>
          </a:p>
        </p:txBody>
      </p:sp>
    </p:spTree>
    <p:extLst>
      <p:ext uri="{BB962C8B-B14F-4D97-AF65-F5344CB8AC3E}">
        <p14:creationId xmlns:p14="http://schemas.microsoft.com/office/powerpoint/2010/main" val="317316688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B24D03A-810A-4423-9246-7BB683012700}"/>
              </a:ext>
            </a:extLst>
          </p:cNvPr>
          <p:cNvSpPr>
            <a:spLocks noGrp="1"/>
          </p:cNvSpPr>
          <p:nvPr>
            <p:ph type="title"/>
          </p:nvPr>
        </p:nvSpPr>
        <p:spPr/>
        <p:txBody>
          <a:bodyPr/>
          <a:lstStyle/>
          <a:p>
            <a:r>
              <a:rPr lang="pt-BR" dirty="0"/>
              <a:t>CAUSAS DE INCONTINÊNCIA URINÁRIA</a:t>
            </a:r>
          </a:p>
        </p:txBody>
      </p:sp>
      <p:sp>
        <p:nvSpPr>
          <p:cNvPr id="3" name="Espaço Reservado para Conteúdo 2">
            <a:extLst>
              <a:ext uri="{FF2B5EF4-FFF2-40B4-BE49-F238E27FC236}">
                <a16:creationId xmlns:a16="http://schemas.microsoft.com/office/drawing/2014/main" id="{0A7C02F9-2826-42DA-A3EC-10764ED78EBD}"/>
              </a:ext>
            </a:extLst>
          </p:cNvPr>
          <p:cNvSpPr>
            <a:spLocks noGrp="1"/>
          </p:cNvSpPr>
          <p:nvPr>
            <p:ph idx="1"/>
          </p:nvPr>
        </p:nvSpPr>
        <p:spPr>
          <a:xfrm>
            <a:off x="589085" y="1690688"/>
            <a:ext cx="11037277" cy="4714875"/>
          </a:xfrm>
        </p:spPr>
        <p:txBody>
          <a:bodyPr>
            <a:normAutofit fontScale="92500" lnSpcReduction="10000"/>
          </a:bodyPr>
          <a:lstStyle/>
          <a:p>
            <a:pPr algn="just">
              <a:buFont typeface="Arial" panose="020B0604020202020204" pitchFamily="34" charset="0"/>
              <a:buChar char="•"/>
            </a:pPr>
            <a:r>
              <a:rPr lang="pt-BR" b="0" i="0" dirty="0">
                <a:solidFill>
                  <a:srgbClr val="000000"/>
                </a:solidFill>
                <a:effectLst/>
                <a:latin typeface="Open Sans"/>
              </a:rPr>
              <a:t>Fraqueza do esfíncter urinário ou músculos pélvicos (chamada incompetência da saída da bexiga)</a:t>
            </a:r>
          </a:p>
          <a:p>
            <a:pPr algn="just">
              <a:buFont typeface="Arial" panose="020B0604020202020204" pitchFamily="34" charset="0"/>
              <a:buChar char="•"/>
            </a:pPr>
            <a:r>
              <a:rPr lang="pt-BR" b="0" i="0" dirty="0">
                <a:solidFill>
                  <a:srgbClr val="000000"/>
                </a:solidFill>
                <a:effectLst/>
                <a:latin typeface="Open Sans"/>
              </a:rPr>
              <a:t>Alguma coisa bloqueando o trajeto de saída da urina da bexiga (chamada obstrução da saída da bexiga)</a:t>
            </a:r>
          </a:p>
          <a:p>
            <a:pPr algn="just">
              <a:buFont typeface="Arial" panose="020B0604020202020204" pitchFamily="34" charset="0"/>
              <a:buChar char="•"/>
            </a:pPr>
            <a:r>
              <a:rPr lang="pt-BR" b="0" i="0" dirty="0">
                <a:solidFill>
                  <a:srgbClr val="000000"/>
                </a:solidFill>
                <a:effectLst/>
                <a:latin typeface="Open Sans"/>
              </a:rPr>
              <a:t>Espasmo ou superatividade dos músculos da parede da bexiga (algumas vezes chamada de bexiga hiperativa)</a:t>
            </a:r>
          </a:p>
          <a:p>
            <a:pPr algn="just">
              <a:buFont typeface="Arial" panose="020B0604020202020204" pitchFamily="34" charset="0"/>
              <a:buChar char="•"/>
            </a:pPr>
            <a:r>
              <a:rPr lang="pt-BR" b="0" i="0" dirty="0">
                <a:solidFill>
                  <a:srgbClr val="000000"/>
                </a:solidFill>
                <a:effectLst/>
                <a:latin typeface="Open Sans"/>
              </a:rPr>
              <a:t>Fraqueza ou </a:t>
            </a:r>
            <a:r>
              <a:rPr lang="pt-BR" b="0" i="0" dirty="0" err="1">
                <a:solidFill>
                  <a:srgbClr val="000000"/>
                </a:solidFill>
                <a:effectLst/>
                <a:latin typeface="Open Sans"/>
              </a:rPr>
              <a:t>hipoatividade</a:t>
            </a:r>
            <a:r>
              <a:rPr lang="pt-BR" b="0" i="0" dirty="0">
                <a:solidFill>
                  <a:srgbClr val="000000"/>
                </a:solidFill>
                <a:effectLst/>
                <a:latin typeface="Open Sans"/>
              </a:rPr>
              <a:t> dos músculos da parede da bexiga</a:t>
            </a:r>
          </a:p>
          <a:p>
            <a:pPr algn="just">
              <a:buFont typeface="Arial" panose="020B0604020202020204" pitchFamily="34" charset="0"/>
              <a:buChar char="•"/>
            </a:pPr>
            <a:r>
              <a:rPr lang="pt-BR" b="0" i="0" dirty="0">
                <a:solidFill>
                  <a:srgbClr val="000000"/>
                </a:solidFill>
                <a:effectLst/>
                <a:latin typeface="Open Sans"/>
              </a:rPr>
              <a:t>Coordenação ruim dos músculos da parede da bexiga com o esfíncter urinário</a:t>
            </a:r>
          </a:p>
          <a:p>
            <a:pPr algn="just">
              <a:buFont typeface="Arial" panose="020B0604020202020204" pitchFamily="34" charset="0"/>
              <a:buChar char="•"/>
            </a:pPr>
            <a:r>
              <a:rPr lang="pt-BR" b="0" i="0" dirty="0">
                <a:solidFill>
                  <a:srgbClr val="000000"/>
                </a:solidFill>
                <a:effectLst/>
                <a:latin typeface="Open Sans"/>
              </a:rPr>
              <a:t>Um aumento no volume de urina</a:t>
            </a:r>
          </a:p>
          <a:p>
            <a:pPr algn="just">
              <a:buFont typeface="Arial" panose="020B0604020202020204" pitchFamily="34" charset="0"/>
              <a:buChar char="•"/>
            </a:pPr>
            <a:r>
              <a:rPr lang="pt-BR" b="0" i="0" dirty="0">
                <a:solidFill>
                  <a:srgbClr val="000000"/>
                </a:solidFill>
                <a:effectLst/>
                <a:latin typeface="Open Sans"/>
              </a:rPr>
              <a:t>Problemas funcionais</a:t>
            </a:r>
          </a:p>
          <a:p>
            <a:pPr marL="0" indent="0" algn="just">
              <a:buNone/>
            </a:pPr>
            <a:endParaRPr lang="pt-BR" dirty="0"/>
          </a:p>
        </p:txBody>
      </p:sp>
    </p:spTree>
    <p:extLst>
      <p:ext uri="{BB962C8B-B14F-4D97-AF65-F5344CB8AC3E}">
        <p14:creationId xmlns:p14="http://schemas.microsoft.com/office/powerpoint/2010/main" val="226637168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a:extLst>
              <a:ext uri="{FF2B5EF4-FFF2-40B4-BE49-F238E27FC236}">
                <a16:creationId xmlns:a16="http://schemas.microsoft.com/office/drawing/2014/main" id="{5C213D0E-5FC9-490C-ACCB-F8E157AA46E3}"/>
              </a:ext>
            </a:extLst>
          </p:cNvPr>
          <p:cNvSpPr>
            <a:spLocks noGrp="1"/>
          </p:cNvSpPr>
          <p:nvPr>
            <p:ph idx="1"/>
          </p:nvPr>
        </p:nvSpPr>
        <p:spPr>
          <a:xfrm>
            <a:off x="342900" y="342900"/>
            <a:ext cx="11482754" cy="6321669"/>
          </a:xfrm>
        </p:spPr>
        <p:txBody>
          <a:bodyPr>
            <a:normAutofit fontScale="92500" lnSpcReduction="20000"/>
          </a:bodyPr>
          <a:lstStyle/>
          <a:p>
            <a:pPr marL="0" indent="0" algn="just">
              <a:buNone/>
            </a:pPr>
            <a:r>
              <a:rPr lang="pt-BR" b="0" i="0" dirty="0">
                <a:effectLst/>
                <a:latin typeface="Open Sans"/>
              </a:rPr>
              <a:t>Fraqueza ou </a:t>
            </a:r>
            <a:r>
              <a:rPr lang="pt-BR" b="0" i="0" dirty="0" err="1">
                <a:effectLst/>
                <a:latin typeface="Open Sans"/>
              </a:rPr>
              <a:t>hipoatividade</a:t>
            </a:r>
            <a:r>
              <a:rPr lang="pt-BR" b="0" i="0" dirty="0">
                <a:effectLst/>
                <a:latin typeface="Open Sans"/>
              </a:rPr>
              <a:t> dos músculos da parede da bexiga, obstrução da saída da bexiga ou particularmente ambas podem levar a incapacidade de urinar (</a:t>
            </a:r>
            <a:r>
              <a:rPr lang="pt-BR" dirty="0">
                <a:latin typeface="Open Sans"/>
              </a:rPr>
              <a:t>retenção urinária</a:t>
            </a:r>
            <a:r>
              <a:rPr lang="pt-BR" b="0" i="0" dirty="0">
                <a:effectLst/>
                <a:latin typeface="Open Sans"/>
              </a:rPr>
              <a:t>). A retenção urinária pode paradoxalmente levar a incontinência por transbordamento devido ao vazamento da bexiga excessivamente cheia.</a:t>
            </a:r>
          </a:p>
          <a:p>
            <a:pPr marL="0" indent="0" algn="just">
              <a:buNone/>
            </a:pPr>
            <a:r>
              <a:rPr lang="pt-BR" b="0" i="0" dirty="0">
                <a:effectLst/>
                <a:latin typeface="Open Sans"/>
              </a:rPr>
              <a:t>Um aumento no volume da urina (por exemplo, causado por diabetes, uso de diuréticos ou ingestão excessiva de álcool ou bebidas com cafeína) pode aumentar a quantidade de urina perdida por incontinência, desencadear um episódio de incontinência ou até mesmo fazer com que incontinência temporária se desenvolva. Entretanto, não deve causar incontinência crônica. Os problemas funcionais comumente aumentam o volume da urina perdida entre as pessoas que sofrem de incontinência. Entretanto, os problemas funcionais são raramente a única causa de incontinência permanente.</a:t>
            </a:r>
          </a:p>
          <a:p>
            <a:pPr marL="0" indent="0" algn="just">
              <a:buNone/>
            </a:pPr>
            <a:r>
              <a:rPr lang="pt-BR" b="0" i="0" dirty="0">
                <a:effectLst/>
                <a:latin typeface="Open Sans"/>
              </a:rPr>
              <a:t>Em geral, as </a:t>
            </a:r>
            <a:r>
              <a:rPr lang="pt-BR" b="1" i="0" dirty="0">
                <a:effectLst/>
                <a:latin typeface="Open Sans"/>
              </a:rPr>
              <a:t>causas mais comuns</a:t>
            </a:r>
            <a:r>
              <a:rPr lang="pt-BR" b="0" i="0" dirty="0">
                <a:effectLst/>
                <a:latin typeface="Open Sans"/>
              </a:rPr>
              <a:t> da incontinência são:</a:t>
            </a:r>
          </a:p>
          <a:p>
            <a:pPr marL="0" indent="0" algn="just">
              <a:buNone/>
            </a:pPr>
            <a:endParaRPr lang="pt-BR" b="0" i="0" dirty="0">
              <a:effectLst/>
              <a:latin typeface="Open Sans"/>
            </a:endParaRPr>
          </a:p>
          <a:p>
            <a:pPr algn="just">
              <a:buFont typeface="Arial" panose="020B0604020202020204" pitchFamily="34" charset="0"/>
              <a:buChar char="•"/>
            </a:pPr>
            <a:r>
              <a:rPr lang="pt-BR" dirty="0">
                <a:latin typeface="Open Sans"/>
              </a:rPr>
              <a:t>Bexiga hiperativa em crianças e adultos jovens</a:t>
            </a:r>
            <a:endParaRPr lang="pt-BR" b="0" i="0" dirty="0">
              <a:effectLst/>
              <a:latin typeface="Open Sans"/>
            </a:endParaRPr>
          </a:p>
          <a:p>
            <a:pPr algn="just">
              <a:buFont typeface="Arial" panose="020B0604020202020204" pitchFamily="34" charset="0"/>
              <a:buChar char="•"/>
            </a:pPr>
            <a:r>
              <a:rPr lang="pt-BR" b="0" i="0" dirty="0">
                <a:effectLst/>
                <a:latin typeface="Open Sans"/>
              </a:rPr>
              <a:t>Fraqueza do músculo pélvico em mulheres como resultado do parto;</a:t>
            </a:r>
          </a:p>
          <a:p>
            <a:pPr algn="just">
              <a:buFont typeface="Arial" panose="020B0604020202020204" pitchFamily="34" charset="0"/>
              <a:buChar char="•"/>
            </a:pPr>
            <a:r>
              <a:rPr lang="pt-BR" dirty="0">
                <a:latin typeface="Open Sans"/>
              </a:rPr>
              <a:t>Obstrução da saída da bexiga</a:t>
            </a:r>
            <a:r>
              <a:rPr lang="pt-BR" b="0" i="0" dirty="0">
                <a:effectLst/>
                <a:latin typeface="Open Sans"/>
              </a:rPr>
              <a:t> em homens de meia-idade;</a:t>
            </a:r>
          </a:p>
          <a:p>
            <a:pPr algn="just">
              <a:buFont typeface="Arial" panose="020B0604020202020204" pitchFamily="34" charset="0"/>
              <a:buChar char="•"/>
            </a:pPr>
            <a:r>
              <a:rPr lang="pt-BR" b="0" i="0" dirty="0">
                <a:effectLst/>
                <a:latin typeface="Open Sans"/>
              </a:rPr>
              <a:t>Distúrbios funcionais como </a:t>
            </a:r>
            <a:r>
              <a:rPr lang="pt-BR" dirty="0">
                <a:latin typeface="Open Sans"/>
              </a:rPr>
              <a:t>AVC</a:t>
            </a:r>
            <a:r>
              <a:rPr lang="pt-BR" b="0" i="0" dirty="0">
                <a:effectLst/>
                <a:latin typeface="Open Sans"/>
              </a:rPr>
              <a:t> e </a:t>
            </a:r>
            <a:r>
              <a:rPr lang="pt-BR" dirty="0">
                <a:latin typeface="Open Sans"/>
              </a:rPr>
              <a:t>demência</a:t>
            </a:r>
            <a:r>
              <a:rPr lang="pt-BR" b="0" i="0" dirty="0">
                <a:effectLst/>
                <a:latin typeface="Open Sans"/>
              </a:rPr>
              <a:t> em idosos.</a:t>
            </a:r>
          </a:p>
          <a:p>
            <a:pPr algn="just"/>
            <a:endParaRPr lang="pt-BR" dirty="0"/>
          </a:p>
        </p:txBody>
      </p:sp>
    </p:spTree>
    <p:extLst>
      <p:ext uri="{BB962C8B-B14F-4D97-AF65-F5344CB8AC3E}">
        <p14:creationId xmlns:p14="http://schemas.microsoft.com/office/powerpoint/2010/main" val="15344230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AEDBA76-1C2A-4BF0-B247-BBB078F3B51C}"/>
              </a:ext>
            </a:extLst>
          </p:cNvPr>
          <p:cNvSpPr>
            <a:spLocks noGrp="1"/>
          </p:cNvSpPr>
          <p:nvPr>
            <p:ph type="title"/>
          </p:nvPr>
        </p:nvSpPr>
        <p:spPr/>
        <p:txBody>
          <a:bodyPr/>
          <a:lstStyle/>
          <a:p>
            <a:r>
              <a:rPr lang="pt-BR" dirty="0"/>
              <a:t>EXAMES A SEREM REALIZADOS</a:t>
            </a:r>
          </a:p>
        </p:txBody>
      </p:sp>
      <p:sp>
        <p:nvSpPr>
          <p:cNvPr id="3" name="Espaço Reservado para Conteúdo 2">
            <a:extLst>
              <a:ext uri="{FF2B5EF4-FFF2-40B4-BE49-F238E27FC236}">
                <a16:creationId xmlns:a16="http://schemas.microsoft.com/office/drawing/2014/main" id="{E357C365-0548-40D9-A3AE-502D24FFD6E7}"/>
              </a:ext>
            </a:extLst>
          </p:cNvPr>
          <p:cNvSpPr>
            <a:spLocks noGrp="1"/>
          </p:cNvSpPr>
          <p:nvPr>
            <p:ph idx="1"/>
          </p:nvPr>
        </p:nvSpPr>
        <p:spPr/>
        <p:txBody>
          <a:bodyPr>
            <a:normAutofit fontScale="92500" lnSpcReduction="10000"/>
          </a:bodyPr>
          <a:lstStyle/>
          <a:p>
            <a:pPr algn="l"/>
            <a:r>
              <a:rPr lang="pt-BR" b="0" i="0" dirty="0">
                <a:solidFill>
                  <a:srgbClr val="000000"/>
                </a:solidFill>
                <a:effectLst/>
                <a:latin typeface="Open Sans"/>
              </a:rPr>
              <a:t>Frequentemente, as descobertas feitas durante o exame físico podem ajudar os médicos a determinar a causa ou identificar os fatores que contribuem para a incontinência. Entretanto, alguns exames são frequentemente necessários para que se possa fazer um diagnóstico firme. Os exames rotineiros incluem</a:t>
            </a:r>
          </a:p>
          <a:p>
            <a:pPr algn="l">
              <a:buFont typeface="Arial" panose="020B0604020202020204" pitchFamily="34" charset="0"/>
              <a:buChar char="•"/>
            </a:pPr>
            <a:r>
              <a:rPr lang="pt-BR" b="0" i="0" u="sng" dirty="0" err="1">
                <a:solidFill>
                  <a:srgbClr val="B12E32"/>
                </a:solidFill>
                <a:effectLst/>
                <a:latin typeface="Open Sans"/>
                <a:hlinkClick r:id="rId2"/>
              </a:rPr>
              <a:t>Urinálise</a:t>
            </a:r>
            <a:r>
              <a:rPr lang="pt-BR" b="0" i="0" u="sng" dirty="0">
                <a:solidFill>
                  <a:srgbClr val="B12E32"/>
                </a:solidFill>
                <a:effectLst/>
                <a:latin typeface="Open Sans"/>
                <a:hlinkClick r:id="rId2"/>
              </a:rPr>
              <a:t> e cultura de urina</a:t>
            </a:r>
            <a:endParaRPr lang="pt-BR" b="0" i="0" dirty="0">
              <a:solidFill>
                <a:srgbClr val="000000"/>
              </a:solidFill>
              <a:effectLst/>
              <a:latin typeface="Open Sans"/>
            </a:endParaRPr>
          </a:p>
          <a:p>
            <a:pPr algn="l">
              <a:buFont typeface="Arial" panose="020B0604020202020204" pitchFamily="34" charset="0"/>
              <a:buChar char="•"/>
            </a:pPr>
            <a:r>
              <a:rPr lang="pt-BR" b="0" i="0" u="sng" dirty="0">
                <a:solidFill>
                  <a:srgbClr val="B12E32"/>
                </a:solidFill>
                <a:effectLst/>
                <a:latin typeface="Open Sans"/>
                <a:hlinkClick r:id="rId3"/>
              </a:rPr>
              <a:t>Exames de sangue da função renal</a:t>
            </a:r>
            <a:r>
              <a:rPr lang="pt-BR" b="0" i="0" dirty="0">
                <a:solidFill>
                  <a:srgbClr val="000000"/>
                </a:solidFill>
                <a:effectLst/>
                <a:latin typeface="Open Sans"/>
              </a:rPr>
              <a:t> e, algumas vezes, outros</a:t>
            </a:r>
          </a:p>
          <a:p>
            <a:pPr algn="l">
              <a:buFont typeface="Arial" panose="020B0604020202020204" pitchFamily="34" charset="0"/>
              <a:buChar char="•"/>
            </a:pPr>
            <a:r>
              <a:rPr lang="pt-BR" b="0" i="0" dirty="0">
                <a:solidFill>
                  <a:srgbClr val="000000"/>
                </a:solidFill>
                <a:effectLst/>
                <a:latin typeface="Open Sans"/>
              </a:rPr>
              <a:t>O volume residual pós-micção (um cateter ou sonda de ultrassonografia é usado para determinar quanta urina ficou na bexiga após a pessoa urinar)</a:t>
            </a:r>
          </a:p>
          <a:p>
            <a:pPr algn="l">
              <a:buFont typeface="Arial" panose="020B0604020202020204" pitchFamily="34" charset="0"/>
              <a:buChar char="•"/>
            </a:pPr>
            <a:r>
              <a:rPr lang="pt-BR" b="0" i="0" dirty="0">
                <a:solidFill>
                  <a:srgbClr val="000000"/>
                </a:solidFill>
                <a:effectLst/>
                <a:latin typeface="Open Sans"/>
              </a:rPr>
              <a:t>Às vezes, exames </a:t>
            </a:r>
            <a:r>
              <a:rPr lang="pt-BR" b="0" i="0" dirty="0" err="1">
                <a:solidFill>
                  <a:srgbClr val="000000"/>
                </a:solidFill>
                <a:effectLst/>
                <a:latin typeface="Open Sans"/>
              </a:rPr>
              <a:t>urodinâmicos</a:t>
            </a:r>
            <a:r>
              <a:rPr lang="pt-BR" b="0" i="0" dirty="0">
                <a:solidFill>
                  <a:srgbClr val="000000"/>
                </a:solidFill>
                <a:effectLst/>
                <a:latin typeface="Open Sans"/>
              </a:rPr>
              <a:t>.</a:t>
            </a:r>
          </a:p>
        </p:txBody>
      </p:sp>
    </p:spTree>
    <p:extLst>
      <p:ext uri="{BB962C8B-B14F-4D97-AF65-F5344CB8AC3E}">
        <p14:creationId xmlns:p14="http://schemas.microsoft.com/office/powerpoint/2010/main" val="151901444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a:extLst>
              <a:ext uri="{FF2B5EF4-FFF2-40B4-BE49-F238E27FC236}">
                <a16:creationId xmlns:a16="http://schemas.microsoft.com/office/drawing/2014/main" id="{C5478C70-927D-4D3C-BB0C-E9388B4CBA70}"/>
              </a:ext>
            </a:extLst>
          </p:cNvPr>
          <p:cNvSpPr>
            <a:spLocks noGrp="1"/>
          </p:cNvSpPr>
          <p:nvPr>
            <p:ph idx="1"/>
          </p:nvPr>
        </p:nvSpPr>
        <p:spPr>
          <a:xfrm>
            <a:off x="378069" y="527538"/>
            <a:ext cx="10975731" cy="5649425"/>
          </a:xfrm>
        </p:spPr>
        <p:txBody>
          <a:bodyPr>
            <a:normAutofit fontScale="85000" lnSpcReduction="20000"/>
          </a:bodyPr>
          <a:lstStyle/>
          <a:p>
            <a:pPr algn="just"/>
            <a:r>
              <a:rPr lang="pt-BR" b="0" i="0" dirty="0">
                <a:effectLst/>
                <a:latin typeface="Open Sans"/>
              </a:rPr>
              <a:t>O </a:t>
            </a:r>
            <a:r>
              <a:rPr lang="pt-BR" b="1" i="0" dirty="0">
                <a:effectLst/>
                <a:latin typeface="Open Sans"/>
              </a:rPr>
              <a:t>exame </a:t>
            </a:r>
            <a:r>
              <a:rPr lang="pt-BR" b="1" i="0" dirty="0" err="1">
                <a:effectLst/>
                <a:latin typeface="Open Sans"/>
              </a:rPr>
              <a:t>urodinâmico</a:t>
            </a:r>
            <a:r>
              <a:rPr lang="pt-BR" b="0" i="0" dirty="0">
                <a:effectLst/>
                <a:latin typeface="Open Sans"/>
              </a:rPr>
              <a:t> inclui </a:t>
            </a:r>
            <a:r>
              <a:rPr lang="pt-BR" b="0" i="0" dirty="0" err="1">
                <a:effectLst/>
                <a:latin typeface="Open Sans"/>
              </a:rPr>
              <a:t>cistometria</a:t>
            </a:r>
            <a:r>
              <a:rPr lang="pt-BR" b="0" i="0" dirty="0">
                <a:effectLst/>
                <a:latin typeface="Open Sans"/>
              </a:rPr>
              <a:t>, exame de taxa de fluxo urinário e </a:t>
            </a:r>
            <a:r>
              <a:rPr lang="pt-BR" b="0" i="0" dirty="0" err="1">
                <a:effectLst/>
                <a:latin typeface="Open Sans"/>
              </a:rPr>
              <a:t>cistometrografia</a:t>
            </a:r>
            <a:r>
              <a:rPr lang="pt-BR" b="0" i="0" dirty="0">
                <a:effectLst/>
                <a:latin typeface="Open Sans"/>
              </a:rPr>
              <a:t>, e é feito quando a avaliação clínica e os exames acima não revelam a causa da incontinência.</a:t>
            </a:r>
          </a:p>
          <a:p>
            <a:pPr algn="just">
              <a:buFont typeface="Arial" panose="020B0604020202020204" pitchFamily="34" charset="0"/>
              <a:buChar char="•"/>
            </a:pPr>
            <a:r>
              <a:rPr lang="pt-BR" b="0" i="0" dirty="0">
                <a:effectLst/>
                <a:latin typeface="Open Sans"/>
              </a:rPr>
              <a:t>A </a:t>
            </a:r>
            <a:r>
              <a:rPr lang="pt-BR" b="0" i="0" dirty="0" err="1">
                <a:effectLst/>
                <a:latin typeface="Open Sans"/>
              </a:rPr>
              <a:t>cistometria</a:t>
            </a:r>
            <a:r>
              <a:rPr lang="pt-BR" b="0" i="0" dirty="0">
                <a:effectLst/>
                <a:latin typeface="Open Sans"/>
              </a:rPr>
              <a:t> é feita para confirmar a incontinência de urgência e para determinar se a causa é bexiga hiperativa. Um cateter de bexiga é colocado através da uretra. O médico mede o quanto de água pode ser injetado na bexiga até a pessoa desenvolver uma sensação de urgência ou contrações da bexiga.</a:t>
            </a:r>
          </a:p>
          <a:p>
            <a:pPr algn="just">
              <a:buFont typeface="Arial" panose="020B0604020202020204" pitchFamily="34" charset="0"/>
              <a:buChar char="•"/>
            </a:pPr>
            <a:r>
              <a:rPr lang="pt-BR" b="0" i="0" dirty="0">
                <a:effectLst/>
                <a:latin typeface="Open Sans"/>
              </a:rPr>
              <a:t>O pico da taxa de fluxo urinário é medido nos homens para determinar se a incontinência é causada por obstrução da saída da bexiga (normalmente causada por </a:t>
            </a:r>
            <a:r>
              <a:rPr lang="pt-BR" dirty="0">
                <a:latin typeface="Open Sans"/>
              </a:rPr>
              <a:t>doença da próstata</a:t>
            </a:r>
            <a:r>
              <a:rPr lang="pt-BR" b="0" i="0" dirty="0">
                <a:effectLst/>
                <a:latin typeface="Open Sans"/>
              </a:rPr>
              <a:t>). Os homens urinam em um dispositivo especial (</a:t>
            </a:r>
            <a:r>
              <a:rPr lang="pt-BR" b="0" i="0" dirty="0" err="1">
                <a:effectLst/>
                <a:latin typeface="Open Sans"/>
              </a:rPr>
              <a:t>urofluxômetro</a:t>
            </a:r>
            <a:r>
              <a:rPr lang="pt-BR" b="0" i="0" dirty="0">
                <a:effectLst/>
                <a:latin typeface="Open Sans"/>
              </a:rPr>
              <a:t>) que mede a velocidade do fluxo de urina e quanta urina é liberada.</a:t>
            </a:r>
          </a:p>
          <a:p>
            <a:pPr algn="just">
              <a:buFont typeface="Arial" panose="020B0604020202020204" pitchFamily="34" charset="0"/>
              <a:buChar char="•"/>
            </a:pPr>
            <a:r>
              <a:rPr lang="pt-BR" b="0" i="0" dirty="0">
                <a:effectLst/>
                <a:latin typeface="Open Sans"/>
              </a:rPr>
              <a:t>A </a:t>
            </a:r>
            <a:r>
              <a:rPr lang="pt-BR" b="0" i="0" dirty="0" err="1">
                <a:effectLst/>
                <a:latin typeface="Open Sans"/>
              </a:rPr>
              <a:t>cistometrografia</a:t>
            </a:r>
            <a:r>
              <a:rPr lang="pt-BR" b="0" i="0" dirty="0">
                <a:effectLst/>
                <a:latin typeface="Open Sans"/>
              </a:rPr>
              <a:t> é feita se todas as outras avaliações não revelarem a causa da incontinência. A </a:t>
            </a:r>
            <a:r>
              <a:rPr lang="pt-BR" b="0" i="0" dirty="0" err="1">
                <a:effectLst/>
                <a:latin typeface="Open Sans"/>
              </a:rPr>
              <a:t>cistometrografia</a:t>
            </a:r>
            <a:r>
              <a:rPr lang="pt-BR" b="0" i="0" dirty="0">
                <a:effectLst/>
                <a:latin typeface="Open Sans"/>
              </a:rPr>
              <a:t> é um exame que mede as pressões da bexiga quando ela está cheia com vários volumes de água. A </a:t>
            </a:r>
            <a:r>
              <a:rPr lang="pt-BR" b="0" i="0" dirty="0" err="1">
                <a:effectLst/>
                <a:latin typeface="Open Sans"/>
              </a:rPr>
              <a:t>cistometrografia</a:t>
            </a:r>
            <a:r>
              <a:rPr lang="pt-BR" b="0" i="0" dirty="0">
                <a:effectLst/>
                <a:latin typeface="Open Sans"/>
              </a:rPr>
              <a:t> é frequentemente feita com a </a:t>
            </a:r>
            <a:r>
              <a:rPr lang="pt-BR" dirty="0">
                <a:latin typeface="Open Sans"/>
              </a:rPr>
              <a:t>eletromiografia</a:t>
            </a:r>
            <a:r>
              <a:rPr lang="pt-BR" b="0" i="0" dirty="0">
                <a:effectLst/>
                <a:latin typeface="Open Sans"/>
              </a:rPr>
              <a:t>, um exame que pode avaliar a função do esfíncter. Em certos centros com equipamentos especializados, a força de contração da bexiga também pode ser medida ao mesmo tempo que o esfíncter e outras pressões da bexiga.</a:t>
            </a:r>
          </a:p>
          <a:p>
            <a:pPr algn="just"/>
            <a:endParaRPr lang="pt-BR" dirty="0"/>
          </a:p>
        </p:txBody>
      </p:sp>
    </p:spTree>
    <p:extLst>
      <p:ext uri="{BB962C8B-B14F-4D97-AF65-F5344CB8AC3E}">
        <p14:creationId xmlns:p14="http://schemas.microsoft.com/office/powerpoint/2010/main" val="8054624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477DBDB-21E9-4C30-BD56-DF2901BFA805}"/>
              </a:ext>
            </a:extLst>
          </p:cNvPr>
          <p:cNvSpPr>
            <a:spLocks noGrp="1"/>
          </p:cNvSpPr>
          <p:nvPr>
            <p:ph type="title"/>
          </p:nvPr>
        </p:nvSpPr>
        <p:spPr/>
        <p:txBody>
          <a:bodyPr/>
          <a:lstStyle/>
          <a:p>
            <a:r>
              <a:rPr lang="pt-BR" dirty="0"/>
              <a:t>UROLITÍASE</a:t>
            </a:r>
          </a:p>
        </p:txBody>
      </p:sp>
      <p:sp>
        <p:nvSpPr>
          <p:cNvPr id="3" name="Espaço Reservado para Conteúdo 2">
            <a:extLst>
              <a:ext uri="{FF2B5EF4-FFF2-40B4-BE49-F238E27FC236}">
                <a16:creationId xmlns:a16="http://schemas.microsoft.com/office/drawing/2014/main" id="{510D61A9-BA79-41BE-8845-2A08DBD9D594}"/>
              </a:ext>
            </a:extLst>
          </p:cNvPr>
          <p:cNvSpPr>
            <a:spLocks noGrp="1"/>
          </p:cNvSpPr>
          <p:nvPr>
            <p:ph idx="1"/>
          </p:nvPr>
        </p:nvSpPr>
        <p:spPr/>
        <p:txBody>
          <a:bodyPr/>
          <a:lstStyle/>
          <a:p>
            <a:pPr algn="just"/>
            <a:r>
              <a:rPr lang="pt-BR" b="0" i="0" dirty="0">
                <a:effectLst/>
                <a:latin typeface="Roboto"/>
              </a:rPr>
              <a:t>A </a:t>
            </a:r>
            <a:r>
              <a:rPr lang="pt-BR" b="0" i="0" dirty="0" err="1">
                <a:effectLst/>
                <a:latin typeface="Roboto"/>
              </a:rPr>
              <a:t>urolitíase</a:t>
            </a:r>
            <a:r>
              <a:rPr lang="pt-BR" b="0" i="0" dirty="0">
                <a:effectLst/>
                <a:latin typeface="Roboto"/>
              </a:rPr>
              <a:t> é uma condição patológica do Sistema Geniturinário, que é referida como formação de cálculos ou cálculos no trato urinário. Isso inclui a formação de pedras nos rins e os ureteres obstruindo o fluxo de urina e causando dor e outros sintomas. Em alguns casos, a </a:t>
            </a:r>
            <a:r>
              <a:rPr lang="pt-BR" b="0" i="0" dirty="0" err="1">
                <a:effectLst/>
                <a:latin typeface="Roboto"/>
              </a:rPr>
              <a:t>urolitíase</a:t>
            </a:r>
            <a:r>
              <a:rPr lang="pt-BR" b="0" i="0" dirty="0">
                <a:effectLst/>
                <a:latin typeface="Roboto"/>
              </a:rPr>
              <a:t> também pode ser formada na bexiga ou na uretra.</a:t>
            </a:r>
            <a:endParaRPr lang="pt-BR" dirty="0"/>
          </a:p>
        </p:txBody>
      </p:sp>
    </p:spTree>
    <p:extLst>
      <p:ext uri="{BB962C8B-B14F-4D97-AF65-F5344CB8AC3E}">
        <p14:creationId xmlns:p14="http://schemas.microsoft.com/office/powerpoint/2010/main" val="178126736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EC064D3-B6DF-4A85-9938-8A9E5E5CECC0}"/>
              </a:ext>
            </a:extLst>
          </p:cNvPr>
          <p:cNvSpPr>
            <a:spLocks noGrp="1"/>
          </p:cNvSpPr>
          <p:nvPr>
            <p:ph type="title"/>
          </p:nvPr>
        </p:nvSpPr>
        <p:spPr/>
        <p:txBody>
          <a:bodyPr/>
          <a:lstStyle/>
          <a:p>
            <a:r>
              <a:rPr lang="pt-BR" dirty="0"/>
              <a:t>TRATAMENTO</a:t>
            </a:r>
          </a:p>
        </p:txBody>
      </p:sp>
      <p:sp>
        <p:nvSpPr>
          <p:cNvPr id="3" name="Espaço Reservado para Conteúdo 2">
            <a:extLst>
              <a:ext uri="{FF2B5EF4-FFF2-40B4-BE49-F238E27FC236}">
                <a16:creationId xmlns:a16="http://schemas.microsoft.com/office/drawing/2014/main" id="{BED67809-70D5-47F8-BC4E-AD5FE60A4DE3}"/>
              </a:ext>
            </a:extLst>
          </p:cNvPr>
          <p:cNvSpPr>
            <a:spLocks noGrp="1"/>
          </p:cNvSpPr>
          <p:nvPr>
            <p:ph idx="1"/>
          </p:nvPr>
        </p:nvSpPr>
        <p:spPr>
          <a:xfrm>
            <a:off x="536331" y="1450731"/>
            <a:ext cx="11306907" cy="5196254"/>
          </a:xfrm>
        </p:spPr>
        <p:txBody>
          <a:bodyPr>
            <a:normAutofit fontScale="92500"/>
          </a:bodyPr>
          <a:lstStyle/>
          <a:p>
            <a:pPr algn="just">
              <a:buFont typeface="Arial" panose="020B0604020202020204" pitchFamily="34" charset="0"/>
              <a:buChar char="•"/>
            </a:pPr>
            <a:r>
              <a:rPr lang="pt-BR" b="0" i="0" dirty="0">
                <a:solidFill>
                  <a:srgbClr val="000000"/>
                </a:solidFill>
                <a:effectLst/>
                <a:latin typeface="Open Sans"/>
              </a:rPr>
              <a:t>Tratamento de causas específicas</a:t>
            </a:r>
          </a:p>
          <a:p>
            <a:pPr algn="just">
              <a:buFont typeface="Arial" panose="020B0604020202020204" pitchFamily="34" charset="0"/>
              <a:buChar char="•"/>
            </a:pPr>
            <a:r>
              <a:rPr lang="pt-BR" b="0" i="0" dirty="0">
                <a:solidFill>
                  <a:srgbClr val="000000"/>
                </a:solidFill>
                <a:effectLst/>
                <a:latin typeface="Open Sans"/>
              </a:rPr>
              <a:t>Algumas vezes, medicamentos para tratar certos de tipos de incontinência</a:t>
            </a:r>
          </a:p>
          <a:p>
            <a:pPr algn="just">
              <a:buFont typeface="Arial" panose="020B0604020202020204" pitchFamily="34" charset="0"/>
              <a:buChar char="•"/>
            </a:pPr>
            <a:r>
              <a:rPr lang="pt-BR" b="0" i="0" dirty="0">
                <a:solidFill>
                  <a:srgbClr val="000000"/>
                </a:solidFill>
                <a:effectLst/>
                <a:latin typeface="Open Sans"/>
              </a:rPr>
              <a:t>Medidas gerais para reduzir a inconveniência da incontinência</a:t>
            </a:r>
          </a:p>
          <a:p>
            <a:pPr marL="0" indent="0" algn="just">
              <a:buNone/>
            </a:pPr>
            <a:endParaRPr lang="pt-BR" b="0" i="0" dirty="0">
              <a:solidFill>
                <a:srgbClr val="000000"/>
              </a:solidFill>
              <a:effectLst/>
              <a:latin typeface="Open Sans"/>
            </a:endParaRPr>
          </a:p>
          <a:p>
            <a:pPr marL="0" indent="0" algn="just">
              <a:buNone/>
            </a:pPr>
            <a:r>
              <a:rPr lang="pt-BR" b="0" i="0" dirty="0">
                <a:solidFill>
                  <a:srgbClr val="000000"/>
                </a:solidFill>
                <a:effectLst/>
                <a:latin typeface="Open Sans"/>
              </a:rPr>
              <a:t>A causa específica da incontinência frequentemente pode ser tratada. Também há medidas gerais que os médicos podem sugerir para todas as pessoas para reduzir a inconveniência da incontinência.</a:t>
            </a:r>
          </a:p>
          <a:p>
            <a:pPr marL="0" indent="0" algn="just">
              <a:buNone/>
            </a:pPr>
            <a:endParaRPr lang="pt-BR" b="0" i="0" dirty="0">
              <a:solidFill>
                <a:srgbClr val="000000"/>
              </a:solidFill>
              <a:effectLst/>
              <a:latin typeface="Open Sans"/>
            </a:endParaRPr>
          </a:p>
          <a:p>
            <a:pPr algn="l">
              <a:buFont typeface="Arial" panose="020B0604020202020204" pitchFamily="34" charset="0"/>
              <a:buChar char="•"/>
            </a:pPr>
            <a:r>
              <a:rPr lang="pt-BR" b="0" i="0" dirty="0">
                <a:solidFill>
                  <a:srgbClr val="000000"/>
                </a:solidFill>
                <a:effectLst/>
                <a:latin typeface="Open Sans"/>
              </a:rPr>
              <a:t>Modificação da ingestão de líquido</a:t>
            </a:r>
          </a:p>
          <a:p>
            <a:pPr algn="l">
              <a:buFont typeface="Arial" panose="020B0604020202020204" pitchFamily="34" charset="0"/>
              <a:buChar char="•"/>
            </a:pPr>
            <a:r>
              <a:rPr lang="pt-BR" b="0" i="0" dirty="0">
                <a:solidFill>
                  <a:srgbClr val="000000"/>
                </a:solidFill>
                <a:effectLst/>
                <a:latin typeface="Open Sans"/>
              </a:rPr>
              <a:t>Treinamento da bexiga</a:t>
            </a:r>
          </a:p>
          <a:p>
            <a:pPr algn="l">
              <a:buFont typeface="Arial" panose="020B0604020202020204" pitchFamily="34" charset="0"/>
              <a:buChar char="•"/>
            </a:pPr>
            <a:r>
              <a:rPr lang="pt-BR" b="0" i="0" dirty="0">
                <a:solidFill>
                  <a:srgbClr val="000000"/>
                </a:solidFill>
                <a:effectLst/>
                <a:latin typeface="Open Sans"/>
              </a:rPr>
              <a:t>Exercícios dos músculos pélvicos</a:t>
            </a:r>
          </a:p>
          <a:p>
            <a:pPr marL="0" indent="0" algn="just">
              <a:buNone/>
            </a:pPr>
            <a:endParaRPr lang="pt-BR" b="0" i="0" dirty="0">
              <a:solidFill>
                <a:srgbClr val="000000"/>
              </a:solidFill>
              <a:effectLst/>
              <a:latin typeface="Open Sans"/>
            </a:endParaRPr>
          </a:p>
          <a:p>
            <a:pPr marL="0" indent="0" algn="just">
              <a:buNone/>
            </a:pPr>
            <a:endParaRPr lang="pt-BR" dirty="0"/>
          </a:p>
        </p:txBody>
      </p:sp>
    </p:spTree>
    <p:extLst>
      <p:ext uri="{BB962C8B-B14F-4D97-AF65-F5344CB8AC3E}">
        <p14:creationId xmlns:p14="http://schemas.microsoft.com/office/powerpoint/2010/main" val="283125046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945DC60-9427-432C-BE3D-47EF7C9B831D}"/>
              </a:ext>
            </a:extLst>
          </p:cNvPr>
          <p:cNvSpPr>
            <a:spLocks noGrp="1"/>
          </p:cNvSpPr>
          <p:nvPr>
            <p:ph type="title"/>
          </p:nvPr>
        </p:nvSpPr>
        <p:spPr/>
        <p:txBody>
          <a:bodyPr/>
          <a:lstStyle/>
          <a:p>
            <a:r>
              <a:rPr lang="pt-BR" dirty="0"/>
              <a:t>PIELONEFRITE</a:t>
            </a:r>
          </a:p>
        </p:txBody>
      </p:sp>
      <p:sp>
        <p:nvSpPr>
          <p:cNvPr id="3" name="Espaço Reservado para Conteúdo 2">
            <a:extLst>
              <a:ext uri="{FF2B5EF4-FFF2-40B4-BE49-F238E27FC236}">
                <a16:creationId xmlns:a16="http://schemas.microsoft.com/office/drawing/2014/main" id="{2624264E-BBDB-4EF2-80A1-2C91553520EB}"/>
              </a:ext>
            </a:extLst>
          </p:cNvPr>
          <p:cNvSpPr>
            <a:spLocks noGrp="1"/>
          </p:cNvSpPr>
          <p:nvPr>
            <p:ph idx="1"/>
          </p:nvPr>
        </p:nvSpPr>
        <p:spPr/>
        <p:txBody>
          <a:bodyPr/>
          <a:lstStyle/>
          <a:p>
            <a:pPr marL="0" indent="0" algn="just" fontAlgn="t">
              <a:buNone/>
            </a:pPr>
            <a:r>
              <a:rPr lang="pt-BR" b="0" i="0" dirty="0">
                <a:effectLst/>
                <a:latin typeface="Helvetica" panose="020B0604020202020204" pitchFamily="34" charset="0"/>
              </a:rPr>
              <a:t>A pielonefrite é uma infecção do trato urinário, geralmente causada por bactérias vindas da bexiga, que atinge os rins provocando inflamação. Essas bactérias estão presentes normalmente no intestino, mas devido a alguma condição podem proliferar e atingir os rins.</a:t>
            </a:r>
          </a:p>
          <a:p>
            <a:pPr marL="0" indent="0" algn="just" fontAlgn="t">
              <a:buNone/>
            </a:pPr>
            <a:r>
              <a:rPr lang="pt-BR" b="0" i="0" dirty="0">
                <a:effectLst/>
                <a:latin typeface="Helvetica" panose="020B0604020202020204" pitchFamily="34" charset="0"/>
              </a:rPr>
              <a:t>A E. coli é uma bactéria gram-negativa que habita normalmente os intestinos, sendo responsável por aproximadamente 90% dos casos de pielonefrite.</a:t>
            </a:r>
          </a:p>
          <a:p>
            <a:pPr algn="just"/>
            <a:endParaRPr lang="pt-BR" dirty="0"/>
          </a:p>
        </p:txBody>
      </p:sp>
    </p:spTree>
    <p:extLst>
      <p:ext uri="{BB962C8B-B14F-4D97-AF65-F5344CB8AC3E}">
        <p14:creationId xmlns:p14="http://schemas.microsoft.com/office/powerpoint/2010/main" val="317266580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FE8B4B0-106D-4A62-8733-33A4B81B1050}"/>
              </a:ext>
            </a:extLst>
          </p:cNvPr>
          <p:cNvSpPr>
            <a:spLocks noGrp="1"/>
          </p:cNvSpPr>
          <p:nvPr>
            <p:ph type="title"/>
          </p:nvPr>
        </p:nvSpPr>
        <p:spPr/>
        <p:txBody>
          <a:bodyPr/>
          <a:lstStyle/>
          <a:p>
            <a:r>
              <a:rPr lang="pt-BR" dirty="0"/>
              <a:t>TIPOS DE PIELONEFRITE</a:t>
            </a:r>
          </a:p>
        </p:txBody>
      </p:sp>
      <p:sp>
        <p:nvSpPr>
          <p:cNvPr id="3" name="Espaço Reservado para Conteúdo 2">
            <a:extLst>
              <a:ext uri="{FF2B5EF4-FFF2-40B4-BE49-F238E27FC236}">
                <a16:creationId xmlns:a16="http://schemas.microsoft.com/office/drawing/2014/main" id="{416227AD-41BC-4518-88D0-FF03C0EDBEA4}"/>
              </a:ext>
            </a:extLst>
          </p:cNvPr>
          <p:cNvSpPr>
            <a:spLocks noGrp="1"/>
          </p:cNvSpPr>
          <p:nvPr>
            <p:ph idx="1"/>
          </p:nvPr>
        </p:nvSpPr>
        <p:spPr/>
        <p:txBody>
          <a:bodyPr/>
          <a:lstStyle/>
          <a:p>
            <a:pPr algn="just">
              <a:buFont typeface="Arial" panose="020B0604020202020204" pitchFamily="34" charset="0"/>
              <a:buChar char="•"/>
            </a:pPr>
            <a:r>
              <a:rPr lang="pt-BR" b="1" i="0" dirty="0">
                <a:effectLst/>
                <a:latin typeface="Helvetica" panose="020B0604020202020204" pitchFamily="34" charset="0"/>
              </a:rPr>
              <a:t>Pielonefrite aguda</a:t>
            </a:r>
            <a:r>
              <a:rPr lang="pt-BR" b="0" i="0" dirty="0">
                <a:effectLst/>
                <a:latin typeface="Helvetica" panose="020B0604020202020204" pitchFamily="34" charset="0"/>
              </a:rPr>
              <a:t>, quando a infecção surge de forma repentina e intensa, desaparecendo ao fim de algumas semanas ou dias;</a:t>
            </a:r>
          </a:p>
          <a:p>
            <a:pPr algn="just">
              <a:buFont typeface="Arial" panose="020B0604020202020204" pitchFamily="34" charset="0"/>
              <a:buChar char="•"/>
            </a:pPr>
            <a:endParaRPr lang="pt-BR" b="1" i="0" dirty="0">
              <a:effectLst/>
              <a:latin typeface="Helvetica" panose="020B0604020202020204" pitchFamily="34" charset="0"/>
            </a:endParaRPr>
          </a:p>
          <a:p>
            <a:pPr algn="just">
              <a:buFont typeface="Arial" panose="020B0604020202020204" pitchFamily="34" charset="0"/>
              <a:buChar char="•"/>
            </a:pPr>
            <a:r>
              <a:rPr lang="pt-BR" b="1" i="0" dirty="0">
                <a:effectLst/>
                <a:latin typeface="Helvetica" panose="020B0604020202020204" pitchFamily="34" charset="0"/>
              </a:rPr>
              <a:t>Pielonefrite crônica</a:t>
            </a:r>
            <a:r>
              <a:rPr lang="pt-BR" b="0" i="0" dirty="0">
                <a:effectLst/>
                <a:latin typeface="Helvetica" panose="020B0604020202020204" pitchFamily="34" charset="0"/>
              </a:rPr>
              <a:t>, que é caracterizada por infecções bacterianas recorrentes e que não foram bem curadas, provocando inflamação prolongada no rim e lesões graves que podem levar a insuficiência renal.</a:t>
            </a:r>
          </a:p>
          <a:p>
            <a:pPr algn="just"/>
            <a:endParaRPr lang="pt-BR" dirty="0"/>
          </a:p>
        </p:txBody>
      </p:sp>
    </p:spTree>
    <p:extLst>
      <p:ext uri="{BB962C8B-B14F-4D97-AF65-F5344CB8AC3E}">
        <p14:creationId xmlns:p14="http://schemas.microsoft.com/office/powerpoint/2010/main" val="23427670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4FA0724-E764-464D-B484-955829D9F03E}"/>
              </a:ext>
            </a:extLst>
          </p:cNvPr>
          <p:cNvSpPr>
            <a:spLocks noGrp="1"/>
          </p:cNvSpPr>
          <p:nvPr>
            <p:ph type="title"/>
          </p:nvPr>
        </p:nvSpPr>
        <p:spPr>
          <a:xfrm>
            <a:off x="970085" y="989379"/>
            <a:ext cx="10515600" cy="1325563"/>
          </a:xfrm>
        </p:spPr>
        <p:txBody>
          <a:bodyPr>
            <a:normAutofit fontScale="90000"/>
          </a:bodyPr>
          <a:lstStyle/>
          <a:p>
            <a:pPr algn="just"/>
            <a:r>
              <a:rPr lang="pt-BR" b="0" i="0" dirty="0">
                <a:effectLst/>
                <a:latin typeface="Helvetica" panose="020B0604020202020204" pitchFamily="34" charset="0"/>
              </a:rPr>
              <a:t>Os sintomas mais característicos da pielonefrite são a dor na região lombar, pélvica, abdominal e costas. Outros sintomas são:</a:t>
            </a:r>
            <a:br>
              <a:rPr lang="pt-BR" b="0" i="0" dirty="0">
                <a:effectLst/>
                <a:latin typeface="Helvetica" panose="020B0604020202020204" pitchFamily="34" charset="0"/>
              </a:rPr>
            </a:br>
            <a:endParaRPr lang="pt-BR" dirty="0"/>
          </a:p>
        </p:txBody>
      </p:sp>
      <p:sp>
        <p:nvSpPr>
          <p:cNvPr id="3" name="Espaço Reservado para Conteúdo 2">
            <a:extLst>
              <a:ext uri="{FF2B5EF4-FFF2-40B4-BE49-F238E27FC236}">
                <a16:creationId xmlns:a16="http://schemas.microsoft.com/office/drawing/2014/main" id="{34BA791D-6B8F-4D98-AA9A-57ADEA302BB6}"/>
              </a:ext>
            </a:extLst>
          </p:cNvPr>
          <p:cNvSpPr>
            <a:spLocks noGrp="1"/>
          </p:cNvSpPr>
          <p:nvPr>
            <p:ph idx="1"/>
          </p:nvPr>
        </p:nvSpPr>
        <p:spPr>
          <a:xfrm>
            <a:off x="908538" y="2506662"/>
            <a:ext cx="10515600" cy="4351338"/>
          </a:xfrm>
        </p:spPr>
        <p:txBody>
          <a:bodyPr numCol="2">
            <a:normAutofit/>
          </a:bodyPr>
          <a:lstStyle/>
          <a:p>
            <a:pPr algn="l">
              <a:buFont typeface="Arial" panose="020B0604020202020204" pitchFamily="34" charset="0"/>
              <a:buChar char="•"/>
            </a:pPr>
            <a:r>
              <a:rPr lang="pt-BR" b="0" i="0" dirty="0">
                <a:effectLst/>
                <a:latin typeface="Helvetica" panose="020B0604020202020204" pitchFamily="34" charset="0"/>
              </a:rPr>
              <a:t>Dor e ardência ao urinar;</a:t>
            </a:r>
          </a:p>
          <a:p>
            <a:pPr algn="l">
              <a:buFont typeface="Arial" panose="020B0604020202020204" pitchFamily="34" charset="0"/>
              <a:buChar char="•"/>
            </a:pPr>
            <a:r>
              <a:rPr lang="pt-BR" b="0" i="0" dirty="0">
                <a:effectLst/>
                <a:latin typeface="Helvetica" panose="020B0604020202020204" pitchFamily="34" charset="0"/>
              </a:rPr>
              <a:t>Vontade constante de urinar;</a:t>
            </a:r>
          </a:p>
          <a:p>
            <a:pPr algn="l">
              <a:buFont typeface="Arial" panose="020B0604020202020204" pitchFamily="34" charset="0"/>
              <a:buChar char="•"/>
            </a:pPr>
            <a:r>
              <a:rPr lang="pt-BR" b="0" i="0" dirty="0">
                <a:effectLst/>
                <a:latin typeface="Helvetica" panose="020B0604020202020204" pitchFamily="34" charset="0"/>
              </a:rPr>
              <a:t>Urina com mau cheiro;</a:t>
            </a:r>
          </a:p>
          <a:p>
            <a:pPr algn="l">
              <a:buFont typeface="Arial" panose="020B0604020202020204" pitchFamily="34" charset="0"/>
              <a:buChar char="•"/>
            </a:pPr>
            <a:r>
              <a:rPr lang="pt-BR" b="0" i="0" dirty="0">
                <a:effectLst/>
                <a:latin typeface="Helvetica" panose="020B0604020202020204" pitchFamily="34" charset="0"/>
              </a:rPr>
              <a:t>Mal-estar;</a:t>
            </a:r>
          </a:p>
          <a:p>
            <a:pPr algn="l">
              <a:buFont typeface="Arial" panose="020B0604020202020204" pitchFamily="34" charset="0"/>
              <a:buChar char="•"/>
            </a:pPr>
            <a:r>
              <a:rPr lang="pt-BR" b="0" i="0" dirty="0">
                <a:effectLst/>
                <a:latin typeface="Helvetica" panose="020B0604020202020204" pitchFamily="34" charset="0"/>
              </a:rPr>
              <a:t>Febre;</a:t>
            </a:r>
          </a:p>
          <a:p>
            <a:pPr algn="l">
              <a:buFont typeface="Arial" panose="020B0604020202020204" pitchFamily="34" charset="0"/>
              <a:buChar char="•"/>
            </a:pPr>
            <a:r>
              <a:rPr lang="pt-BR" b="0" i="0" dirty="0">
                <a:effectLst/>
                <a:latin typeface="Helvetica" panose="020B0604020202020204" pitchFamily="34" charset="0"/>
              </a:rPr>
              <a:t>Calafrios:</a:t>
            </a:r>
          </a:p>
          <a:p>
            <a:pPr algn="l">
              <a:buFont typeface="Arial" panose="020B0604020202020204" pitchFamily="34" charset="0"/>
              <a:buChar char="•"/>
            </a:pPr>
            <a:r>
              <a:rPr lang="pt-BR" b="0" i="0" dirty="0">
                <a:effectLst/>
                <a:latin typeface="Helvetica" panose="020B0604020202020204" pitchFamily="34" charset="0"/>
              </a:rPr>
              <a:t>Náuseas;</a:t>
            </a:r>
          </a:p>
          <a:p>
            <a:pPr algn="l">
              <a:buFont typeface="Arial" panose="020B0604020202020204" pitchFamily="34" charset="0"/>
              <a:buChar char="•"/>
            </a:pPr>
            <a:r>
              <a:rPr lang="pt-BR" b="0" i="0" dirty="0">
                <a:effectLst/>
                <a:latin typeface="Helvetica" panose="020B0604020202020204" pitchFamily="34" charset="0"/>
              </a:rPr>
              <a:t>Sudorese;</a:t>
            </a:r>
          </a:p>
          <a:p>
            <a:pPr algn="l">
              <a:buFont typeface="Arial" panose="020B0604020202020204" pitchFamily="34" charset="0"/>
              <a:buChar char="•"/>
            </a:pPr>
            <a:r>
              <a:rPr lang="pt-BR" b="0" i="0" dirty="0">
                <a:effectLst/>
                <a:latin typeface="Helvetica" panose="020B0604020202020204" pitchFamily="34" charset="0"/>
              </a:rPr>
              <a:t>Vômitos;</a:t>
            </a:r>
          </a:p>
          <a:p>
            <a:pPr algn="l">
              <a:buFont typeface="Arial" panose="020B0604020202020204" pitchFamily="34" charset="0"/>
              <a:buChar char="•"/>
            </a:pPr>
            <a:r>
              <a:rPr lang="pt-BR" b="0" i="0" dirty="0">
                <a:effectLst/>
                <a:latin typeface="Helvetica" panose="020B0604020202020204" pitchFamily="34" charset="0"/>
              </a:rPr>
              <a:t>Urina turva.</a:t>
            </a:r>
          </a:p>
          <a:p>
            <a:pPr marL="0" indent="0" algn="l" fontAlgn="t">
              <a:buNone/>
            </a:pPr>
            <a:r>
              <a:rPr lang="pt-BR" b="0" i="0" dirty="0">
                <a:effectLst/>
                <a:latin typeface="Helvetica" panose="020B0604020202020204" pitchFamily="34" charset="0"/>
              </a:rPr>
              <a:t>Além disso, no exame de urina são indicadas a presença de inúmeras bactérias e leucócitos além de presença de sangue, em alguns casos. Veja quais são os </a:t>
            </a:r>
            <a:r>
              <a:rPr lang="pt-BR" dirty="0">
                <a:latin typeface="Helvetica" panose="020B0604020202020204" pitchFamily="34" charset="0"/>
              </a:rPr>
              <a:t>sintomas da infecção urinária.</a:t>
            </a:r>
            <a:endParaRPr lang="pt-BR" b="0" i="0" dirty="0">
              <a:effectLst/>
              <a:latin typeface="Helvetica" panose="020B0604020202020204" pitchFamily="34" charset="0"/>
            </a:endParaRPr>
          </a:p>
          <a:p>
            <a:endParaRPr lang="pt-BR" dirty="0"/>
          </a:p>
        </p:txBody>
      </p:sp>
    </p:spTree>
    <p:extLst>
      <p:ext uri="{BB962C8B-B14F-4D97-AF65-F5344CB8AC3E}">
        <p14:creationId xmlns:p14="http://schemas.microsoft.com/office/powerpoint/2010/main" val="19781014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388E900-2CF6-4EBC-9C61-D8D5FC8D868D}"/>
              </a:ext>
            </a:extLst>
          </p:cNvPr>
          <p:cNvSpPr>
            <a:spLocks noGrp="1"/>
          </p:cNvSpPr>
          <p:nvPr>
            <p:ph type="title"/>
          </p:nvPr>
        </p:nvSpPr>
        <p:spPr/>
        <p:txBody>
          <a:bodyPr/>
          <a:lstStyle/>
          <a:p>
            <a:r>
              <a:rPr lang="pt-BR" dirty="0"/>
              <a:t>TRATAMENTO</a:t>
            </a:r>
          </a:p>
        </p:txBody>
      </p:sp>
      <p:sp>
        <p:nvSpPr>
          <p:cNvPr id="3" name="Espaço Reservado para Conteúdo 2">
            <a:extLst>
              <a:ext uri="{FF2B5EF4-FFF2-40B4-BE49-F238E27FC236}">
                <a16:creationId xmlns:a16="http://schemas.microsoft.com/office/drawing/2014/main" id="{1457F007-2DFF-4B52-B9D9-4C8C1A98A65A}"/>
              </a:ext>
            </a:extLst>
          </p:cNvPr>
          <p:cNvSpPr>
            <a:spLocks noGrp="1"/>
          </p:cNvSpPr>
          <p:nvPr>
            <p:ph idx="1"/>
          </p:nvPr>
        </p:nvSpPr>
        <p:spPr>
          <a:xfrm>
            <a:off x="202223" y="1468314"/>
            <a:ext cx="11641015" cy="5108331"/>
          </a:xfrm>
        </p:spPr>
        <p:txBody>
          <a:bodyPr>
            <a:normAutofit/>
          </a:bodyPr>
          <a:lstStyle/>
          <a:p>
            <a:pPr marL="0" indent="0" algn="just" fontAlgn="t">
              <a:buNone/>
            </a:pPr>
            <a:r>
              <a:rPr lang="pt-BR" b="0" i="0" dirty="0">
                <a:effectLst/>
                <a:latin typeface="Helvetica" panose="020B0604020202020204" pitchFamily="34" charset="0"/>
              </a:rPr>
              <a:t>O tratamento da pielonefrite geralmente é feito com antibióticos de acordo com o perfil de sensibilidade do microrganismo e deve começar o quanto antes para prevenir lesões nos rins e evitar que as bactérias se espalhem pela corrente sanguínea causando septicemia. Para aliviar a dor podem ser usados analgésicos e anti-inflamatórios.</a:t>
            </a:r>
          </a:p>
          <a:p>
            <a:pPr marL="0" indent="0" algn="just" fontAlgn="t">
              <a:buNone/>
            </a:pPr>
            <a:r>
              <a:rPr lang="pt-BR" b="0" i="0" dirty="0">
                <a:effectLst/>
                <a:latin typeface="Helvetica" panose="020B0604020202020204" pitchFamily="34" charset="0"/>
              </a:rPr>
              <a:t>Quando a pielonefrite é causada por obstrução ou malformação do rim, pode ser necessária a cirurgia para corrigir o problema.</a:t>
            </a:r>
          </a:p>
          <a:p>
            <a:pPr marL="0" indent="0" algn="just" fontAlgn="t">
              <a:buNone/>
            </a:pPr>
            <a:r>
              <a:rPr lang="pt-BR" b="0" i="0" dirty="0">
                <a:effectLst/>
                <a:latin typeface="Helvetica" panose="020B0604020202020204" pitchFamily="34" charset="0"/>
              </a:rPr>
              <a:t>A pielonefrite aguda, quando não tratada, pode favorecer a ocorrência de septicemia, abscesso renal, falência renal, hipertensão e pielonefrite crônica. Em caso de pielonefrite crônica, lesões graves no rim e insuficiência renal, além do uso de antibióticos, pode ser necessário fazer diálise todas as semanas para filtrar o sangue.</a:t>
            </a:r>
          </a:p>
          <a:p>
            <a:pPr marL="0" indent="0" algn="just">
              <a:buNone/>
            </a:pPr>
            <a:endParaRPr lang="pt-BR" dirty="0"/>
          </a:p>
        </p:txBody>
      </p:sp>
    </p:spTree>
    <p:extLst>
      <p:ext uri="{BB962C8B-B14F-4D97-AF65-F5344CB8AC3E}">
        <p14:creationId xmlns:p14="http://schemas.microsoft.com/office/powerpoint/2010/main" val="77890680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94BF7E1-BDCF-4D66-8001-C53B3069E83A}"/>
              </a:ext>
            </a:extLst>
          </p:cNvPr>
          <p:cNvSpPr>
            <a:spLocks noGrp="1"/>
          </p:cNvSpPr>
          <p:nvPr>
            <p:ph type="title"/>
          </p:nvPr>
        </p:nvSpPr>
        <p:spPr/>
        <p:txBody>
          <a:bodyPr/>
          <a:lstStyle/>
          <a:p>
            <a:r>
              <a:rPr lang="pt-BR" dirty="0"/>
              <a:t>CÁLCULO RENAL</a:t>
            </a:r>
          </a:p>
        </p:txBody>
      </p:sp>
      <p:sp>
        <p:nvSpPr>
          <p:cNvPr id="3" name="Espaço Reservado para Conteúdo 2">
            <a:extLst>
              <a:ext uri="{FF2B5EF4-FFF2-40B4-BE49-F238E27FC236}">
                <a16:creationId xmlns:a16="http://schemas.microsoft.com/office/drawing/2014/main" id="{2A1E2E40-6D59-4773-8480-79B3E431ACD9}"/>
              </a:ext>
            </a:extLst>
          </p:cNvPr>
          <p:cNvSpPr>
            <a:spLocks noGrp="1"/>
          </p:cNvSpPr>
          <p:nvPr>
            <p:ph idx="1"/>
          </p:nvPr>
        </p:nvSpPr>
        <p:spPr>
          <a:xfrm>
            <a:off x="448408" y="1825625"/>
            <a:ext cx="10905392" cy="4351338"/>
          </a:xfrm>
        </p:spPr>
        <p:txBody>
          <a:bodyPr/>
          <a:lstStyle/>
          <a:p>
            <a:pPr marL="0" indent="0" algn="just">
              <a:buNone/>
            </a:pPr>
            <a:r>
              <a:rPr lang="pt-BR" b="0" i="0" dirty="0">
                <a:effectLst/>
                <a:latin typeface="Arial" panose="020B0604020202020204" pitchFamily="34" charset="0"/>
              </a:rPr>
              <a:t>O cálculo renal, também chamado de pedra no rim</a:t>
            </a:r>
            <a:r>
              <a:rPr lang="pt-BR" b="1" i="0" dirty="0">
                <a:effectLst/>
                <a:latin typeface="Arial" panose="020B0604020202020204" pitchFamily="34" charset="0"/>
              </a:rPr>
              <a:t> </a:t>
            </a:r>
            <a:r>
              <a:rPr lang="pt-BR" b="0" i="0" dirty="0">
                <a:effectLst/>
                <a:latin typeface="Arial" panose="020B0604020202020204" pitchFamily="34" charset="0"/>
              </a:rPr>
              <a:t>ou litíase renal, é uma doença muito comum, provocada pela cristalização de sais minerais presentes na urina, que se agrupam e formam, literalmente, uma pequena pedra dentro do trato urinário.</a:t>
            </a:r>
          </a:p>
          <a:p>
            <a:pPr marL="0" indent="0" algn="just">
              <a:buNone/>
            </a:pPr>
            <a:r>
              <a:rPr lang="pt-BR" b="0" i="0" dirty="0">
                <a:effectLst/>
                <a:latin typeface="Arial" panose="020B0604020202020204" pitchFamily="34" charset="0"/>
              </a:rPr>
              <a:t>Quando essa pedra é grande o suficiente para obstruir o escoamento da urina, as estruturas internas do rim podem ficar dilatadas, o que provoca a chamada de cólica renal.</a:t>
            </a:r>
          </a:p>
          <a:p>
            <a:pPr marL="0" indent="0" algn="just">
              <a:buNone/>
            </a:pPr>
            <a:endParaRPr lang="pt-BR" dirty="0"/>
          </a:p>
        </p:txBody>
      </p:sp>
    </p:spTree>
    <p:extLst>
      <p:ext uri="{BB962C8B-B14F-4D97-AF65-F5344CB8AC3E}">
        <p14:creationId xmlns:p14="http://schemas.microsoft.com/office/powerpoint/2010/main" val="36658143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5944CE0-A6F9-4819-A8BB-4D71E890644C}"/>
              </a:ext>
            </a:extLst>
          </p:cNvPr>
          <p:cNvSpPr>
            <a:spLocks noGrp="1"/>
          </p:cNvSpPr>
          <p:nvPr>
            <p:ph type="title"/>
          </p:nvPr>
        </p:nvSpPr>
        <p:spPr/>
        <p:txBody>
          <a:bodyPr/>
          <a:lstStyle/>
          <a:p>
            <a:endParaRPr lang="pt-BR" dirty="0"/>
          </a:p>
        </p:txBody>
      </p:sp>
      <p:sp>
        <p:nvSpPr>
          <p:cNvPr id="3" name="Espaço Reservado para Conteúdo 2">
            <a:extLst>
              <a:ext uri="{FF2B5EF4-FFF2-40B4-BE49-F238E27FC236}">
                <a16:creationId xmlns:a16="http://schemas.microsoft.com/office/drawing/2014/main" id="{15FA3028-8B34-474D-BE9E-FCE3C1A1B7FE}"/>
              </a:ext>
            </a:extLst>
          </p:cNvPr>
          <p:cNvSpPr>
            <a:spLocks noGrp="1"/>
          </p:cNvSpPr>
          <p:nvPr>
            <p:ph idx="1"/>
          </p:nvPr>
        </p:nvSpPr>
        <p:spPr/>
        <p:txBody>
          <a:bodyPr/>
          <a:lstStyle/>
          <a:p>
            <a:pPr marL="0" indent="0" algn="just">
              <a:buNone/>
            </a:pPr>
            <a:endParaRPr lang="pt-BR" b="0" i="0" dirty="0">
              <a:effectLst/>
              <a:latin typeface="Arial" panose="020B0604020202020204" pitchFamily="34" charset="0"/>
            </a:endParaRPr>
          </a:p>
          <a:p>
            <a:pPr marL="0" indent="0" algn="just">
              <a:buNone/>
            </a:pPr>
            <a:endParaRPr lang="pt-BR" dirty="0">
              <a:latin typeface="Arial" panose="020B0604020202020204" pitchFamily="34" charset="0"/>
            </a:endParaRPr>
          </a:p>
          <a:p>
            <a:pPr marL="0" indent="0" algn="just">
              <a:buNone/>
            </a:pPr>
            <a:r>
              <a:rPr lang="pt-BR" b="0" i="0" dirty="0">
                <a:effectLst/>
                <a:latin typeface="Arial" panose="020B0604020202020204" pitchFamily="34" charset="0"/>
              </a:rPr>
              <a:t>A cólica renal é um dos eventos mais dolorosos que o paciente pode experimentar durante a vida. A dor causada pelo cálculo renal é muitas vezes descrita como sendo pior que a de um parto, fratura óssea, ferimentos por arma de fogo ou queimaduras.</a:t>
            </a:r>
            <a:endParaRPr lang="pt-BR" dirty="0"/>
          </a:p>
        </p:txBody>
      </p:sp>
      <p:sp>
        <p:nvSpPr>
          <p:cNvPr id="4" name="Seta: para a Direita 3">
            <a:extLst>
              <a:ext uri="{FF2B5EF4-FFF2-40B4-BE49-F238E27FC236}">
                <a16:creationId xmlns:a16="http://schemas.microsoft.com/office/drawing/2014/main" id="{4AB679CA-12C8-4F42-982A-A7DA7BABD3C0}"/>
              </a:ext>
            </a:extLst>
          </p:cNvPr>
          <p:cNvSpPr/>
          <p:nvPr/>
        </p:nvSpPr>
        <p:spPr>
          <a:xfrm rot="2629509">
            <a:off x="993566" y="965450"/>
            <a:ext cx="2519251" cy="123092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5" name="Seta: para a Direita 4">
            <a:extLst>
              <a:ext uri="{FF2B5EF4-FFF2-40B4-BE49-F238E27FC236}">
                <a16:creationId xmlns:a16="http://schemas.microsoft.com/office/drawing/2014/main" id="{EFA44481-DE62-4F22-91C4-E71DBB2266E9}"/>
              </a:ext>
            </a:extLst>
          </p:cNvPr>
          <p:cNvSpPr/>
          <p:nvPr/>
        </p:nvSpPr>
        <p:spPr>
          <a:xfrm rot="7649867">
            <a:off x="8478751" y="907711"/>
            <a:ext cx="2519251" cy="123092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6" name="Seta: para a Direita 5">
            <a:extLst>
              <a:ext uri="{FF2B5EF4-FFF2-40B4-BE49-F238E27FC236}">
                <a16:creationId xmlns:a16="http://schemas.microsoft.com/office/drawing/2014/main" id="{58FA2710-8A9C-4413-B9AA-ECC51FEB0F3A}"/>
              </a:ext>
            </a:extLst>
          </p:cNvPr>
          <p:cNvSpPr/>
          <p:nvPr/>
        </p:nvSpPr>
        <p:spPr>
          <a:xfrm rot="19127903">
            <a:off x="1638335" y="5039219"/>
            <a:ext cx="2519251" cy="123092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7" name="Seta: para a Direita 6">
            <a:extLst>
              <a:ext uri="{FF2B5EF4-FFF2-40B4-BE49-F238E27FC236}">
                <a16:creationId xmlns:a16="http://schemas.microsoft.com/office/drawing/2014/main" id="{83C5E525-BCB9-4EBB-9E1D-2DAAB63600CF}"/>
              </a:ext>
            </a:extLst>
          </p:cNvPr>
          <p:cNvSpPr/>
          <p:nvPr/>
        </p:nvSpPr>
        <p:spPr>
          <a:xfrm rot="12451301">
            <a:off x="7986087" y="5039218"/>
            <a:ext cx="2519251" cy="123092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Tree>
    <p:extLst>
      <p:ext uri="{BB962C8B-B14F-4D97-AF65-F5344CB8AC3E}">
        <p14:creationId xmlns:p14="http://schemas.microsoft.com/office/powerpoint/2010/main" val="148741143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6D2B6DD-F6B2-4176-8D16-AD93455BD57B}"/>
              </a:ext>
            </a:extLst>
          </p:cNvPr>
          <p:cNvSpPr>
            <a:spLocks noGrp="1"/>
          </p:cNvSpPr>
          <p:nvPr>
            <p:ph type="title"/>
          </p:nvPr>
        </p:nvSpPr>
        <p:spPr/>
        <p:txBody>
          <a:bodyPr/>
          <a:lstStyle/>
          <a:p>
            <a:r>
              <a:rPr lang="pt-BR" dirty="0"/>
              <a:t>FATORES DE RISCO</a:t>
            </a:r>
          </a:p>
        </p:txBody>
      </p:sp>
      <p:sp>
        <p:nvSpPr>
          <p:cNvPr id="3" name="Espaço Reservado para Conteúdo 2">
            <a:extLst>
              <a:ext uri="{FF2B5EF4-FFF2-40B4-BE49-F238E27FC236}">
                <a16:creationId xmlns:a16="http://schemas.microsoft.com/office/drawing/2014/main" id="{6FB6D951-D9BB-4B0E-B76B-659E895D50DE}"/>
              </a:ext>
            </a:extLst>
          </p:cNvPr>
          <p:cNvSpPr>
            <a:spLocks noGrp="1"/>
          </p:cNvSpPr>
          <p:nvPr>
            <p:ph idx="1"/>
          </p:nvPr>
        </p:nvSpPr>
        <p:spPr>
          <a:xfrm>
            <a:off x="351692" y="1690688"/>
            <a:ext cx="11002108" cy="4486275"/>
          </a:xfrm>
        </p:spPr>
        <p:txBody>
          <a:bodyPr>
            <a:normAutofit fontScale="62500" lnSpcReduction="20000"/>
          </a:bodyPr>
          <a:lstStyle/>
          <a:p>
            <a:pPr algn="just"/>
            <a:r>
              <a:rPr lang="pt-BR" b="0" i="0" dirty="0">
                <a:effectLst/>
                <a:latin typeface="Arial" panose="020B0604020202020204" pitchFamily="34" charset="0"/>
              </a:rPr>
              <a:t>Ter água suficiente na urina é essencial para prevenir a formação de cálculos. Pacientes que costumam desenvolver cálculos bebem, em média, menos 300 a 500 ml de água por dia, quando comparados com pessoas que nunca tiveram pedra nos rins.</a:t>
            </a:r>
          </a:p>
          <a:p>
            <a:pPr algn="just"/>
            <a:r>
              <a:rPr lang="pt-BR" b="0" i="0" dirty="0">
                <a:effectLst/>
                <a:latin typeface="Arial" panose="020B0604020202020204" pitchFamily="34" charset="0"/>
              </a:rPr>
              <a:t>Pacientes que vivem em países de clima tropical ou trabalham em locais muitos quentes devem procurar se manter sempre bem hidratadas para evitar a produção de uma urina muito concentrada.</a:t>
            </a:r>
          </a:p>
          <a:p>
            <a:pPr algn="just"/>
            <a:r>
              <a:rPr lang="pt-BR" b="0" i="0" dirty="0">
                <a:effectLst/>
                <a:latin typeface="Arial" panose="020B0604020202020204" pitchFamily="34" charset="0"/>
              </a:rPr>
              <a:t>O tipo de líquido ingerido não tem muita importância. Ainda não há estudos definitivos que possam afirmar que um tipo de líquido seja superior a outro. Alguns trabalhos sugerem que além da água, suco de laranja, café e chás (incluindo o famoso chá de quebra-pedra) possam ter algum benefício.</a:t>
            </a:r>
          </a:p>
          <a:p>
            <a:pPr algn="just"/>
            <a:r>
              <a:rPr lang="pt-BR" b="0" i="0" dirty="0">
                <a:effectLst/>
                <a:latin typeface="Arial" panose="020B0604020202020204" pitchFamily="34" charset="0"/>
              </a:rPr>
              <a:t>Já o suco de toranja (</a:t>
            </a:r>
            <a:r>
              <a:rPr lang="pt-BR" b="0" i="0" dirty="0" err="1">
                <a:effectLst/>
                <a:latin typeface="Arial" panose="020B0604020202020204" pitchFamily="34" charset="0"/>
              </a:rPr>
              <a:t>jamboa</a:t>
            </a:r>
            <a:r>
              <a:rPr lang="pt-BR" b="0" i="0" dirty="0">
                <a:effectLst/>
                <a:latin typeface="Arial" panose="020B0604020202020204" pitchFamily="34" charset="0"/>
              </a:rPr>
              <a:t> ou </a:t>
            </a:r>
            <a:r>
              <a:rPr lang="pt-BR" b="0" i="0" dirty="0" err="1">
                <a:effectLst/>
                <a:latin typeface="Arial" panose="020B0604020202020204" pitchFamily="34" charset="0"/>
              </a:rPr>
              <a:t>grapefruit</a:t>
            </a:r>
            <a:r>
              <a:rPr lang="pt-BR" b="0" i="0" dirty="0">
                <a:effectLst/>
                <a:latin typeface="Arial" panose="020B0604020202020204" pitchFamily="34" charset="0"/>
              </a:rPr>
              <a:t>) parece ser prejudicial, aumentando o risco de formação das pedras.</a:t>
            </a:r>
          </a:p>
          <a:p>
            <a:pPr algn="just"/>
            <a:r>
              <a:rPr lang="pt-BR" b="0" i="0" dirty="0">
                <a:effectLst/>
                <a:latin typeface="Arial" panose="020B0604020202020204" pitchFamily="34" charset="0"/>
              </a:rPr>
              <a:t>Em relação às bebidas alcoólicas, há controvérsias, havendo estudos que indicam aumento da formação dos cálculos e outros que sugerem redução da formação, principalmente com o consumo de vinho.</a:t>
            </a:r>
          </a:p>
          <a:p>
            <a:pPr algn="just"/>
            <a:r>
              <a:rPr lang="pt-BR" b="0" i="0" dirty="0">
                <a:effectLst/>
                <a:latin typeface="Arial" panose="020B0604020202020204" pitchFamily="34" charset="0"/>
              </a:rPr>
              <a:t>A vitamina C aumenta a excreção renal de oxalato, e alguns estudos sugerem que o seu consumo excessivo possa aumentar o risco de cálculos renais compostos por oxalato de cálcio (leia: </a:t>
            </a:r>
            <a:r>
              <a:rPr lang="pt-BR" dirty="0">
                <a:latin typeface="Arial" panose="020B0604020202020204" pitchFamily="34" charset="0"/>
              </a:rPr>
              <a:t>VITAMINA C – Importância, efeitos e alimentos ricos</a:t>
            </a:r>
            <a:r>
              <a:rPr lang="pt-BR" b="0" i="0" dirty="0">
                <a:effectLst/>
                <a:latin typeface="Arial" panose="020B0604020202020204" pitchFamily="34" charset="0"/>
              </a:rPr>
              <a:t>)</a:t>
            </a:r>
          </a:p>
          <a:p>
            <a:pPr algn="just"/>
            <a:endParaRPr lang="pt-BR" dirty="0"/>
          </a:p>
        </p:txBody>
      </p:sp>
    </p:spTree>
    <p:extLst>
      <p:ext uri="{BB962C8B-B14F-4D97-AF65-F5344CB8AC3E}">
        <p14:creationId xmlns:p14="http://schemas.microsoft.com/office/powerpoint/2010/main" val="259818785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7E944AC-B3CB-44AB-AD57-56424C67EAD7}"/>
              </a:ext>
            </a:extLst>
          </p:cNvPr>
          <p:cNvSpPr>
            <a:spLocks noGrp="1"/>
          </p:cNvSpPr>
          <p:nvPr>
            <p:ph type="title"/>
          </p:nvPr>
        </p:nvSpPr>
        <p:spPr/>
        <p:txBody>
          <a:bodyPr/>
          <a:lstStyle/>
          <a:p>
            <a:r>
              <a:rPr lang="pt-BR" dirty="0"/>
              <a:t>FATORES DE RISCO</a:t>
            </a:r>
          </a:p>
        </p:txBody>
      </p:sp>
      <p:sp>
        <p:nvSpPr>
          <p:cNvPr id="3" name="Espaço Reservado para Conteúdo 2">
            <a:extLst>
              <a:ext uri="{FF2B5EF4-FFF2-40B4-BE49-F238E27FC236}">
                <a16:creationId xmlns:a16="http://schemas.microsoft.com/office/drawing/2014/main" id="{7128F764-0D5B-4CD6-B036-40262A33DCF9}"/>
              </a:ext>
            </a:extLst>
          </p:cNvPr>
          <p:cNvSpPr>
            <a:spLocks noGrp="1"/>
          </p:cNvSpPr>
          <p:nvPr>
            <p:ph idx="1"/>
          </p:nvPr>
        </p:nvSpPr>
        <p:spPr>
          <a:xfrm>
            <a:off x="246185" y="2010263"/>
            <a:ext cx="11702561" cy="4601551"/>
          </a:xfrm>
        </p:spPr>
        <p:txBody>
          <a:bodyPr>
            <a:normAutofit fontScale="85000" lnSpcReduction="20000"/>
          </a:bodyPr>
          <a:lstStyle/>
          <a:p>
            <a:pPr algn="just"/>
            <a:r>
              <a:rPr lang="pt-BR" b="0" i="0" dirty="0">
                <a:effectLst/>
                <a:latin typeface="Arial" panose="020B0604020202020204" pitchFamily="34" charset="0"/>
              </a:rPr>
              <a:t>Pessoas que já tiveram pelo menos um episódio de cálculo renal, ou que tenham história familiar de pedras no rim, devem urinar pelo menos 2 litros por dia.</a:t>
            </a:r>
          </a:p>
          <a:p>
            <a:pPr algn="just"/>
            <a:r>
              <a:rPr lang="pt-BR" b="0" i="0" dirty="0">
                <a:effectLst/>
                <a:latin typeface="Arial" panose="020B0604020202020204" pitchFamily="34" charset="0"/>
              </a:rPr>
              <a:t>Como ninguém vai ficar coletando urina o dia inteiro para medir o volume, uma dica é acompanhar a cor da urina. Uma urina bem diluída tem odor fraco e coloração bem clara, quase transparente (leia: </a:t>
            </a:r>
            <a:r>
              <a:rPr lang="pt-BR" dirty="0">
                <a:latin typeface="Arial" panose="020B0604020202020204" pitchFamily="34" charset="0"/>
              </a:rPr>
              <a:t>URINA COM CHEIRO FORTE</a:t>
            </a:r>
            <a:r>
              <a:rPr lang="pt-BR" b="0" i="0" dirty="0">
                <a:effectLst/>
                <a:latin typeface="Arial" panose="020B0604020202020204" pitchFamily="34" charset="0"/>
              </a:rPr>
              <a:t>). Se a sua urina está muito amarelada, isto indica desidratação.</a:t>
            </a:r>
          </a:p>
          <a:p>
            <a:pPr algn="just"/>
            <a:r>
              <a:rPr lang="pt-BR" b="0" i="0" dirty="0">
                <a:effectLst/>
                <a:latin typeface="Arial" panose="020B0604020202020204" pitchFamily="34" charset="0"/>
              </a:rPr>
              <a:t>Em relação à dieta, existem alguns hábitos que podem aumentar a incidência de pedras nos rins, principalmente se o paciente já tiver concentrações de cálcio na urina mais elevadas que a média da população.</a:t>
            </a:r>
          </a:p>
          <a:p>
            <a:pPr algn="just"/>
            <a:r>
              <a:rPr lang="pt-BR" b="0" i="0" dirty="0">
                <a:effectLst/>
                <a:latin typeface="Arial" panose="020B0604020202020204" pitchFamily="34" charset="0"/>
              </a:rPr>
              <a:t>Dietas ricas em sal, proteínas e açúcares são fatores de risco. Curiosamente, apesar da maioria dos cálculos serem compostos de cálcio e surgirem por excesso de cálcio na urina, não há necessidade de restringir o consumo do mesmo na dieta. A restrição, aliás, pode ser prejudicial. Se você já está perdendo cálcio em excesso na urina e não o repõe com a dieta, o seu organismo vai buscar o cálcio que precisa nos ossos, podendo levar à osteoporose precoce</a:t>
            </a:r>
          </a:p>
          <a:p>
            <a:pPr algn="just"/>
            <a:endParaRPr lang="pt-BR" dirty="0"/>
          </a:p>
        </p:txBody>
      </p:sp>
    </p:spTree>
    <p:extLst>
      <p:ext uri="{BB962C8B-B14F-4D97-AF65-F5344CB8AC3E}">
        <p14:creationId xmlns:p14="http://schemas.microsoft.com/office/powerpoint/2010/main" val="226736703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3120DBF-E781-4E36-9DD5-A689EB109612}"/>
              </a:ext>
            </a:extLst>
          </p:cNvPr>
          <p:cNvSpPr>
            <a:spLocks noGrp="1"/>
          </p:cNvSpPr>
          <p:nvPr>
            <p:ph type="title"/>
          </p:nvPr>
        </p:nvSpPr>
        <p:spPr/>
        <p:txBody>
          <a:bodyPr/>
          <a:lstStyle/>
          <a:p>
            <a:r>
              <a:rPr lang="pt-BR" dirty="0"/>
              <a:t>FATORES DE RISCO</a:t>
            </a:r>
          </a:p>
        </p:txBody>
      </p:sp>
      <p:sp>
        <p:nvSpPr>
          <p:cNvPr id="3" name="Espaço Reservado para Conteúdo 2">
            <a:extLst>
              <a:ext uri="{FF2B5EF4-FFF2-40B4-BE49-F238E27FC236}">
                <a16:creationId xmlns:a16="http://schemas.microsoft.com/office/drawing/2014/main" id="{24DD0C66-BD52-4B98-BA01-B9F265D1CBBA}"/>
              </a:ext>
            </a:extLst>
          </p:cNvPr>
          <p:cNvSpPr>
            <a:spLocks noGrp="1"/>
          </p:cNvSpPr>
          <p:nvPr>
            <p:ph idx="1"/>
          </p:nvPr>
        </p:nvSpPr>
        <p:spPr>
          <a:xfrm>
            <a:off x="263769" y="1825625"/>
            <a:ext cx="11658600" cy="4351338"/>
          </a:xfrm>
        </p:spPr>
        <p:txBody>
          <a:bodyPr>
            <a:normAutofit lnSpcReduction="10000"/>
          </a:bodyPr>
          <a:lstStyle/>
          <a:p>
            <a:pPr algn="just"/>
            <a:r>
              <a:rPr lang="pt-BR" b="0" i="0" dirty="0">
                <a:effectLst/>
                <a:latin typeface="Arial" panose="020B0604020202020204" pitchFamily="34" charset="0"/>
              </a:rPr>
              <a:t>O único cuidado deve ser com os suplementos de cálcio, já que o consumo destes, principalmente quando em jejum, parece aumentar o risco de pedra nos rins.</a:t>
            </a:r>
          </a:p>
          <a:p>
            <a:pPr algn="just"/>
            <a:r>
              <a:rPr lang="pt-BR" b="0" i="0" dirty="0">
                <a:effectLst/>
                <a:latin typeface="Arial" panose="020B0604020202020204" pitchFamily="34" charset="0"/>
              </a:rPr>
              <a:t>Outros fatores de risco para o surgimento de cálculos são: obesidade, idade acima de 40 anos, hipertensão, gota, diabetes, ser do sexo masculino e ganho de peso muito rápido.</a:t>
            </a:r>
          </a:p>
          <a:p>
            <a:pPr algn="just"/>
            <a:r>
              <a:rPr lang="pt-BR" b="0" i="0" dirty="0">
                <a:effectLst/>
                <a:latin typeface="Arial" panose="020B0604020202020204" pitchFamily="34" charset="0"/>
              </a:rPr>
              <a:t>É importante lembrar que existem também os cálculos renais formados pela precipitação de algumas drogas nos rins. Várias medicações podem ter como efeito colateral a formação de pedra. Os mais comuns incluem: </a:t>
            </a:r>
            <a:r>
              <a:rPr lang="pt-BR" b="0" i="0" dirty="0" err="1">
                <a:effectLst/>
                <a:latin typeface="Arial" panose="020B0604020202020204" pitchFamily="34" charset="0"/>
              </a:rPr>
              <a:t>indinavir</a:t>
            </a:r>
            <a:r>
              <a:rPr lang="pt-BR" b="0" i="0" dirty="0">
                <a:effectLst/>
                <a:latin typeface="Arial" panose="020B0604020202020204" pitchFamily="34" charset="0"/>
              </a:rPr>
              <a:t>, </a:t>
            </a:r>
            <a:r>
              <a:rPr lang="pt-BR" b="0" i="0" dirty="0" err="1">
                <a:effectLst/>
                <a:latin typeface="Arial" panose="020B0604020202020204" pitchFamily="34" charset="0"/>
              </a:rPr>
              <a:t>atazanavir</a:t>
            </a:r>
            <a:r>
              <a:rPr lang="pt-BR" b="0" i="0" dirty="0">
                <a:effectLst/>
                <a:latin typeface="Arial" panose="020B0604020202020204" pitchFamily="34" charset="0"/>
              </a:rPr>
              <a:t>, </a:t>
            </a:r>
            <a:r>
              <a:rPr lang="pt-BR" b="0" i="0" dirty="0" err="1">
                <a:effectLst/>
                <a:latin typeface="Arial" panose="020B0604020202020204" pitchFamily="34" charset="0"/>
              </a:rPr>
              <a:t>guaifenesina</a:t>
            </a:r>
            <a:r>
              <a:rPr lang="pt-BR" b="0" i="0" dirty="0">
                <a:effectLst/>
                <a:latin typeface="Arial" panose="020B0604020202020204" pitchFamily="34" charset="0"/>
              </a:rPr>
              <a:t>, triantereno, silicato e drogas à base de sulfa, como </a:t>
            </a:r>
            <a:r>
              <a:rPr lang="pt-BR" b="0" i="0" dirty="0" err="1">
                <a:effectLst/>
                <a:latin typeface="Arial" panose="020B0604020202020204" pitchFamily="34" charset="0"/>
              </a:rPr>
              <a:t>sulfassalazina</a:t>
            </a:r>
            <a:r>
              <a:rPr lang="pt-BR" b="0" i="0" dirty="0">
                <a:effectLst/>
                <a:latin typeface="Arial" panose="020B0604020202020204" pitchFamily="34" charset="0"/>
              </a:rPr>
              <a:t> e </a:t>
            </a:r>
            <a:r>
              <a:rPr lang="pt-BR" b="0" i="0" dirty="0" err="1">
                <a:effectLst/>
                <a:latin typeface="Arial" panose="020B0604020202020204" pitchFamily="34" charset="0"/>
              </a:rPr>
              <a:t>sulfadiazina</a:t>
            </a:r>
            <a:r>
              <a:rPr lang="pt-BR" b="0" i="0" dirty="0">
                <a:effectLst/>
                <a:latin typeface="Arial" panose="020B0604020202020204" pitchFamily="34" charset="0"/>
              </a:rPr>
              <a:t>.</a:t>
            </a:r>
          </a:p>
          <a:p>
            <a:pPr algn="just"/>
            <a:endParaRPr lang="pt-BR" dirty="0"/>
          </a:p>
        </p:txBody>
      </p:sp>
    </p:spTree>
    <p:extLst>
      <p:ext uri="{BB962C8B-B14F-4D97-AF65-F5344CB8AC3E}">
        <p14:creationId xmlns:p14="http://schemas.microsoft.com/office/powerpoint/2010/main" val="2358125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EC98A96-7C1D-4108-87EE-B5E420AF6B82}"/>
              </a:ext>
            </a:extLst>
          </p:cNvPr>
          <p:cNvSpPr>
            <a:spLocks noGrp="1"/>
          </p:cNvSpPr>
          <p:nvPr>
            <p:ph type="title"/>
          </p:nvPr>
        </p:nvSpPr>
        <p:spPr/>
        <p:txBody>
          <a:bodyPr/>
          <a:lstStyle/>
          <a:p>
            <a:r>
              <a:rPr lang="pt-BR" dirty="0"/>
              <a:t>UROLITÍASE</a:t>
            </a:r>
          </a:p>
        </p:txBody>
      </p:sp>
      <p:sp>
        <p:nvSpPr>
          <p:cNvPr id="3" name="Espaço Reservado para Conteúdo 2">
            <a:extLst>
              <a:ext uri="{FF2B5EF4-FFF2-40B4-BE49-F238E27FC236}">
                <a16:creationId xmlns:a16="http://schemas.microsoft.com/office/drawing/2014/main" id="{63D79DE1-2491-4479-B30E-7C22C343BEEC}"/>
              </a:ext>
            </a:extLst>
          </p:cNvPr>
          <p:cNvSpPr>
            <a:spLocks noGrp="1"/>
          </p:cNvSpPr>
          <p:nvPr>
            <p:ph idx="1"/>
          </p:nvPr>
        </p:nvSpPr>
        <p:spPr/>
        <p:txBody>
          <a:bodyPr>
            <a:normAutofit/>
          </a:bodyPr>
          <a:lstStyle/>
          <a:p>
            <a:pPr marL="0" indent="0" algn="just">
              <a:buNone/>
            </a:pPr>
            <a:r>
              <a:rPr lang="pt-BR" b="0" i="0" dirty="0">
                <a:effectLst/>
                <a:latin typeface="Roboto"/>
              </a:rPr>
              <a:t>Existem muitas causas, incluindo hábitos de vida ou certos elementos dietéticos ou medicamentos que tendem a aumentar o risco de um indivíduo desenvolver </a:t>
            </a:r>
            <a:r>
              <a:rPr lang="pt-BR" b="0" i="0" dirty="0" err="1">
                <a:effectLst/>
                <a:latin typeface="Roboto"/>
              </a:rPr>
              <a:t>urolitíase</a:t>
            </a:r>
            <a:r>
              <a:rPr lang="pt-BR" b="0" i="0" dirty="0">
                <a:effectLst/>
                <a:latin typeface="Roboto"/>
              </a:rPr>
              <a:t>. Embora a </a:t>
            </a:r>
            <a:r>
              <a:rPr lang="pt-BR" b="0" i="0" dirty="0" err="1">
                <a:effectLst/>
                <a:latin typeface="Roboto"/>
              </a:rPr>
              <a:t>urolitíase</a:t>
            </a:r>
            <a:r>
              <a:rPr lang="pt-BR" b="0" i="0" dirty="0">
                <a:effectLst/>
                <a:latin typeface="Roboto"/>
              </a:rPr>
              <a:t> seja uma condição bastante comum, ela tende a causar dor intensa e, em alguns casos, sangue na urina.</a:t>
            </a:r>
          </a:p>
          <a:p>
            <a:pPr marL="0" indent="0" algn="just">
              <a:buNone/>
            </a:pPr>
            <a:r>
              <a:rPr lang="pt-BR" b="0" i="0" dirty="0">
                <a:effectLst/>
                <a:latin typeface="Roboto"/>
              </a:rPr>
              <a:t>Essa condição tende a ser encontrada mais em homens do que em mulheres, já que os homens tendem a excretar mais cálcio do que as mulheres e, portanto, o risco aumentado de calcificação do trato urinário resulta em cálculos. Pessoas entre 20 e 40 anos correm maior risco de desenvolver </a:t>
            </a:r>
            <a:r>
              <a:rPr lang="pt-BR" b="0" i="0" dirty="0" err="1">
                <a:effectLst/>
                <a:latin typeface="Roboto"/>
              </a:rPr>
              <a:t>urolitíase</a:t>
            </a:r>
            <a:r>
              <a:rPr lang="pt-BR" b="0" i="0" dirty="0">
                <a:effectLst/>
                <a:latin typeface="Roboto"/>
              </a:rPr>
              <a:t>.</a:t>
            </a:r>
            <a:endParaRPr lang="pt-BR" dirty="0"/>
          </a:p>
        </p:txBody>
      </p:sp>
    </p:spTree>
    <p:extLst>
      <p:ext uri="{BB962C8B-B14F-4D97-AF65-F5344CB8AC3E}">
        <p14:creationId xmlns:p14="http://schemas.microsoft.com/office/powerpoint/2010/main" val="153392770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D96E25E-CF61-46B1-81EC-0CD2C0172577}"/>
              </a:ext>
            </a:extLst>
          </p:cNvPr>
          <p:cNvSpPr>
            <a:spLocks noGrp="1"/>
          </p:cNvSpPr>
          <p:nvPr>
            <p:ph type="title"/>
          </p:nvPr>
        </p:nvSpPr>
        <p:spPr/>
        <p:txBody>
          <a:bodyPr/>
          <a:lstStyle/>
          <a:p>
            <a:r>
              <a:rPr lang="pt-BR" dirty="0"/>
              <a:t>SINTOMAS</a:t>
            </a:r>
          </a:p>
        </p:txBody>
      </p:sp>
      <p:sp>
        <p:nvSpPr>
          <p:cNvPr id="3" name="Espaço Reservado para Conteúdo 2">
            <a:extLst>
              <a:ext uri="{FF2B5EF4-FFF2-40B4-BE49-F238E27FC236}">
                <a16:creationId xmlns:a16="http://schemas.microsoft.com/office/drawing/2014/main" id="{74CAD6E8-F58B-42C2-A244-CF02F1B4C900}"/>
              </a:ext>
            </a:extLst>
          </p:cNvPr>
          <p:cNvSpPr>
            <a:spLocks noGrp="1"/>
          </p:cNvSpPr>
          <p:nvPr>
            <p:ph idx="1"/>
          </p:nvPr>
        </p:nvSpPr>
        <p:spPr>
          <a:xfrm>
            <a:off x="618393" y="1690688"/>
            <a:ext cx="10515600" cy="4351338"/>
          </a:xfrm>
        </p:spPr>
        <p:txBody>
          <a:bodyPr/>
          <a:lstStyle/>
          <a:p>
            <a:r>
              <a:rPr lang="pt-BR" dirty="0"/>
              <a:t>Por vezes imperceptível (assintomático), principalmente se esta tiver tamanho menor que 3.0mm.</a:t>
            </a:r>
          </a:p>
          <a:p>
            <a:endParaRPr lang="pt-BR" dirty="0"/>
          </a:p>
          <a:p>
            <a:r>
              <a:rPr lang="pt-BR" dirty="0"/>
              <a:t>Ou </a:t>
            </a:r>
          </a:p>
        </p:txBody>
      </p:sp>
      <p:sp>
        <p:nvSpPr>
          <p:cNvPr id="4" name="Seta: para a Direita 3">
            <a:extLst>
              <a:ext uri="{FF2B5EF4-FFF2-40B4-BE49-F238E27FC236}">
                <a16:creationId xmlns:a16="http://schemas.microsoft.com/office/drawing/2014/main" id="{91968691-5DA5-4008-8110-B0FB6BB527A1}"/>
              </a:ext>
            </a:extLst>
          </p:cNvPr>
          <p:cNvSpPr/>
          <p:nvPr/>
        </p:nvSpPr>
        <p:spPr>
          <a:xfrm rot="1459071">
            <a:off x="2127739" y="3569677"/>
            <a:ext cx="3748454" cy="140676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Tree>
    <p:extLst>
      <p:ext uri="{BB962C8B-B14F-4D97-AF65-F5344CB8AC3E}">
        <p14:creationId xmlns:p14="http://schemas.microsoft.com/office/powerpoint/2010/main" val="371738232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16BD684-C9DA-4A12-8242-52AD1EBDC83A}"/>
              </a:ext>
            </a:extLst>
          </p:cNvPr>
          <p:cNvSpPr>
            <a:spLocks noGrp="1"/>
          </p:cNvSpPr>
          <p:nvPr>
            <p:ph type="title"/>
          </p:nvPr>
        </p:nvSpPr>
        <p:spPr/>
        <p:txBody>
          <a:bodyPr/>
          <a:lstStyle/>
          <a:p>
            <a:r>
              <a:rPr lang="pt-BR" dirty="0"/>
              <a:t>TEREMOS A CÓLICA RENAL    </a:t>
            </a:r>
          </a:p>
        </p:txBody>
      </p:sp>
      <p:sp>
        <p:nvSpPr>
          <p:cNvPr id="3" name="Espaço Reservado para Conteúdo 2">
            <a:extLst>
              <a:ext uri="{FF2B5EF4-FFF2-40B4-BE49-F238E27FC236}">
                <a16:creationId xmlns:a16="http://schemas.microsoft.com/office/drawing/2014/main" id="{B5F420E6-E163-4D93-AE0E-811BEDF64509}"/>
              </a:ext>
            </a:extLst>
          </p:cNvPr>
          <p:cNvSpPr>
            <a:spLocks noGrp="1"/>
          </p:cNvSpPr>
          <p:nvPr>
            <p:ph idx="1"/>
          </p:nvPr>
        </p:nvSpPr>
        <p:spPr/>
        <p:txBody>
          <a:bodyPr/>
          <a:lstStyle/>
          <a:p>
            <a:endParaRPr lang="pt-BR" dirty="0"/>
          </a:p>
        </p:txBody>
      </p:sp>
      <p:sp>
        <p:nvSpPr>
          <p:cNvPr id="5" name="Explosão: 8 Pontos 4">
            <a:extLst>
              <a:ext uri="{FF2B5EF4-FFF2-40B4-BE49-F238E27FC236}">
                <a16:creationId xmlns:a16="http://schemas.microsoft.com/office/drawing/2014/main" id="{9CB4320A-FCF5-4B3B-A74C-3DC4297E3B68}"/>
              </a:ext>
            </a:extLst>
          </p:cNvPr>
          <p:cNvSpPr/>
          <p:nvPr/>
        </p:nvSpPr>
        <p:spPr>
          <a:xfrm>
            <a:off x="4070838" y="1690688"/>
            <a:ext cx="4572000" cy="4026877"/>
          </a:xfrm>
          <a:prstGeom prst="irregularSeal1">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ln w="0"/>
              <a:solidFill>
                <a:schemeClr val="tx1"/>
              </a:solidFill>
              <a:effectLst>
                <a:outerShdw blurRad="38100" dist="19050" dir="2700000" algn="tl" rotWithShape="0">
                  <a:schemeClr val="dk1">
                    <a:alpha val="40000"/>
                  </a:schemeClr>
                </a:outerShdw>
              </a:effectLst>
            </a:endParaRPr>
          </a:p>
        </p:txBody>
      </p:sp>
      <p:sp>
        <p:nvSpPr>
          <p:cNvPr id="6" name="Retângulo 5">
            <a:extLst>
              <a:ext uri="{FF2B5EF4-FFF2-40B4-BE49-F238E27FC236}">
                <a16:creationId xmlns:a16="http://schemas.microsoft.com/office/drawing/2014/main" id="{A8032740-B10D-4A17-9DEA-E70D1F59BBAC}"/>
              </a:ext>
            </a:extLst>
          </p:cNvPr>
          <p:cNvSpPr/>
          <p:nvPr/>
        </p:nvSpPr>
        <p:spPr>
          <a:xfrm>
            <a:off x="5541493" y="3131207"/>
            <a:ext cx="1478290" cy="923330"/>
          </a:xfrm>
          <a:prstGeom prst="rect">
            <a:avLst/>
          </a:prstGeom>
          <a:noFill/>
        </p:spPr>
        <p:txBody>
          <a:bodyPr wrap="none" lIns="91440" tIns="45720" rIns="91440" bIns="45720">
            <a:spAutoFit/>
          </a:bodyPr>
          <a:lstStyle/>
          <a:p>
            <a:pPr algn="ctr"/>
            <a:r>
              <a:rPr lang="pt-BR" sz="5400" b="1" cap="none" spc="0" dirty="0">
                <a:ln w="13462">
                  <a:solidFill>
                    <a:schemeClr val="bg1"/>
                  </a:solidFill>
                  <a:prstDash val="solid"/>
                </a:ln>
                <a:solidFill>
                  <a:schemeClr val="tx1">
                    <a:lumMod val="85000"/>
                    <a:lumOff val="15000"/>
                  </a:schemeClr>
                </a:solidFill>
                <a:effectLst>
                  <a:outerShdw dist="38100" dir="2700000" algn="bl" rotWithShape="0">
                    <a:schemeClr val="accent5"/>
                  </a:outerShdw>
                </a:effectLst>
              </a:rPr>
              <a:t>DOR</a:t>
            </a:r>
          </a:p>
        </p:txBody>
      </p:sp>
    </p:spTree>
    <p:extLst>
      <p:ext uri="{BB962C8B-B14F-4D97-AF65-F5344CB8AC3E}">
        <p14:creationId xmlns:p14="http://schemas.microsoft.com/office/powerpoint/2010/main" val="73800410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DC2A95B-4DFD-421C-9703-328F49EF3FE7}"/>
              </a:ext>
            </a:extLst>
          </p:cNvPr>
          <p:cNvSpPr>
            <a:spLocks noGrp="1"/>
          </p:cNvSpPr>
          <p:nvPr>
            <p:ph type="title"/>
          </p:nvPr>
        </p:nvSpPr>
        <p:spPr/>
        <p:txBody>
          <a:bodyPr/>
          <a:lstStyle/>
          <a:p>
            <a:r>
              <a:rPr lang="pt-BR" dirty="0"/>
              <a:t>CÓLICA RENAL</a:t>
            </a:r>
          </a:p>
        </p:txBody>
      </p:sp>
      <p:sp>
        <p:nvSpPr>
          <p:cNvPr id="3" name="Espaço Reservado para Conteúdo 2">
            <a:extLst>
              <a:ext uri="{FF2B5EF4-FFF2-40B4-BE49-F238E27FC236}">
                <a16:creationId xmlns:a16="http://schemas.microsoft.com/office/drawing/2014/main" id="{00E444B1-6159-4D5B-AD5C-1C69E11C54C1}"/>
              </a:ext>
            </a:extLst>
          </p:cNvPr>
          <p:cNvSpPr>
            <a:spLocks noGrp="1"/>
          </p:cNvSpPr>
          <p:nvPr>
            <p:ph idx="1"/>
          </p:nvPr>
        </p:nvSpPr>
        <p:spPr>
          <a:xfrm>
            <a:off x="465992" y="1556238"/>
            <a:ext cx="10887808" cy="5161085"/>
          </a:xfrm>
        </p:spPr>
        <p:txBody>
          <a:bodyPr>
            <a:normAutofit lnSpcReduction="10000"/>
          </a:bodyPr>
          <a:lstStyle/>
          <a:p>
            <a:pPr marL="0" indent="0" algn="just">
              <a:buNone/>
            </a:pPr>
            <a:r>
              <a:rPr lang="pt-BR" b="0" i="0" dirty="0">
                <a:effectLst/>
                <a:latin typeface="Arial" panose="020B0604020202020204" pitchFamily="34" charset="0"/>
              </a:rPr>
              <a:t>O sintoma clássico do cálculo renal, chamado cólica renal, surge quando uma pedra de pelo menos 4 mm (0,4 cm) fica impactada no rim ou em algum ponto do ureter (tubo que leva a urina do rim à bexiga), causando obstrução e dilatação do sistema urinário.</a:t>
            </a:r>
          </a:p>
          <a:p>
            <a:pPr marL="0" indent="0" algn="just">
              <a:buNone/>
            </a:pPr>
            <a:r>
              <a:rPr lang="pt-BR" b="0" i="0" dirty="0">
                <a:effectLst/>
                <a:latin typeface="Arial" panose="020B0604020202020204" pitchFamily="34" charset="0"/>
              </a:rPr>
              <a:t>A cólica renal é habitualmente uma excruciante dor lombar, que costuma ser a pior dor que o paciente já teve na vida. A cólica renal deixa o paciente inquieto, se mexendo o tempo todo, procurando em vão uma posição que lhe proporcione alívio.</a:t>
            </a:r>
            <a:endParaRPr lang="pt-BR" dirty="0">
              <a:latin typeface="Arial" panose="020B0604020202020204" pitchFamily="34" charset="0"/>
            </a:endParaRPr>
          </a:p>
          <a:p>
            <a:pPr marL="0" indent="0" algn="just">
              <a:buNone/>
            </a:pPr>
            <a:r>
              <a:rPr lang="pt-BR" b="0" i="0" dirty="0">
                <a:effectLst/>
                <a:latin typeface="Arial" panose="020B0604020202020204" pitchFamily="34" charset="0"/>
              </a:rPr>
              <a:t>Ao contrário das dores da coluna, que melhoram com repouso e pioram à movimentação, a cólica renal dói intensamente, não importa o que o paciente faça. Por vezes, a dor é tão intensa que vem acompanhada de náuseas e vômitos. </a:t>
            </a:r>
            <a:r>
              <a:rPr lang="pt-BR" dirty="0">
                <a:latin typeface="Arial" panose="020B0604020202020204" pitchFamily="34" charset="0"/>
              </a:rPr>
              <a:t>Sangue na urina (HEMATÚRIA)</a:t>
            </a:r>
            <a:r>
              <a:rPr lang="pt-BR" b="0" i="0" dirty="0">
                <a:effectLst/>
                <a:latin typeface="Arial" panose="020B0604020202020204" pitchFamily="34" charset="0"/>
              </a:rPr>
              <a:t> é frequente e ocorre por lesão direta do cálculo no ureter.</a:t>
            </a:r>
            <a:endParaRPr lang="pt-BR" dirty="0"/>
          </a:p>
        </p:txBody>
      </p:sp>
    </p:spTree>
    <p:extLst>
      <p:ext uri="{BB962C8B-B14F-4D97-AF65-F5344CB8AC3E}">
        <p14:creationId xmlns:p14="http://schemas.microsoft.com/office/powerpoint/2010/main" val="60347139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5CA2DC8-666B-4C90-914F-5781977C3F64}"/>
              </a:ext>
            </a:extLst>
          </p:cNvPr>
          <p:cNvSpPr>
            <a:spLocks noGrp="1"/>
          </p:cNvSpPr>
          <p:nvPr>
            <p:ph type="title"/>
          </p:nvPr>
        </p:nvSpPr>
        <p:spPr/>
        <p:txBody>
          <a:bodyPr/>
          <a:lstStyle/>
          <a:p>
            <a:endParaRPr lang="pt-BR"/>
          </a:p>
        </p:txBody>
      </p:sp>
      <p:pic>
        <p:nvPicPr>
          <p:cNvPr id="2050" name="Picture 2" descr="Litíase renal">
            <a:extLst>
              <a:ext uri="{FF2B5EF4-FFF2-40B4-BE49-F238E27FC236}">
                <a16:creationId xmlns:a16="http://schemas.microsoft.com/office/drawing/2014/main" id="{8A117E84-6981-4D14-9609-C4686C67035D}"/>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365131" y="344868"/>
            <a:ext cx="6831623" cy="651313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1108790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B33471F-6BD6-41F4-9C00-907BBA5FF7DF}"/>
              </a:ext>
            </a:extLst>
          </p:cNvPr>
          <p:cNvSpPr>
            <a:spLocks noGrp="1"/>
          </p:cNvSpPr>
          <p:nvPr>
            <p:ph type="title"/>
          </p:nvPr>
        </p:nvSpPr>
        <p:spPr/>
        <p:txBody>
          <a:bodyPr/>
          <a:lstStyle/>
          <a:p>
            <a:r>
              <a:rPr lang="pt-BR" dirty="0"/>
              <a:t>DIAGNÓSTICO</a:t>
            </a:r>
          </a:p>
        </p:txBody>
      </p:sp>
      <p:sp>
        <p:nvSpPr>
          <p:cNvPr id="3" name="Espaço Reservado para Conteúdo 2">
            <a:extLst>
              <a:ext uri="{FF2B5EF4-FFF2-40B4-BE49-F238E27FC236}">
                <a16:creationId xmlns:a16="http://schemas.microsoft.com/office/drawing/2014/main" id="{D078D2B8-E20F-4B7E-AFC4-86B4A572572C}"/>
              </a:ext>
            </a:extLst>
          </p:cNvPr>
          <p:cNvSpPr>
            <a:spLocks noGrp="1"/>
          </p:cNvSpPr>
          <p:nvPr>
            <p:ph idx="1"/>
          </p:nvPr>
        </p:nvSpPr>
        <p:spPr>
          <a:xfrm>
            <a:off x="369277" y="1825625"/>
            <a:ext cx="10984523" cy="4351338"/>
          </a:xfrm>
        </p:spPr>
        <p:txBody>
          <a:bodyPr>
            <a:normAutofit fontScale="92500" lnSpcReduction="10000"/>
          </a:bodyPr>
          <a:lstStyle/>
          <a:p>
            <a:pPr marL="0" indent="0" algn="just">
              <a:buNone/>
            </a:pPr>
            <a:r>
              <a:rPr lang="pt-BR" b="0" i="0" dirty="0">
                <a:effectLst/>
                <a:latin typeface="Arial" panose="020B0604020202020204" pitchFamily="34" charset="0"/>
              </a:rPr>
              <a:t>O diagnóstico do cálculo renal costuma ser feito com um exame de imagem. O mais simples é a ultrassonografia.</a:t>
            </a:r>
          </a:p>
          <a:p>
            <a:pPr marL="0" indent="0" algn="just">
              <a:buNone/>
            </a:pPr>
            <a:r>
              <a:rPr lang="pt-BR" b="0" i="0" dirty="0">
                <a:effectLst/>
                <a:latin typeface="Arial" panose="020B0604020202020204" pitchFamily="34" charset="0"/>
              </a:rPr>
              <a:t>A desvantagem da ultrassonografia é a sua baixa capacidade para identificar cálculos impactados no meio do ureter, pois os gases intestinais atrapalham a formação de um imagem nítida.</a:t>
            </a:r>
          </a:p>
          <a:p>
            <a:pPr marL="0" indent="0" algn="just">
              <a:buNone/>
            </a:pPr>
            <a:r>
              <a:rPr lang="pt-BR" b="0" i="0" dirty="0">
                <a:effectLst/>
                <a:latin typeface="Arial" panose="020B0604020202020204" pitchFamily="34" charset="0"/>
              </a:rPr>
              <a:t>O melhor exame é a tomografia computadorizada, que consegue identificar os cálculos em qualquer ponto do sistema urinária, mesmo sem a utilização de contraste.</a:t>
            </a:r>
          </a:p>
          <a:p>
            <a:pPr marL="0" indent="0" algn="just">
              <a:buNone/>
            </a:pPr>
            <a:r>
              <a:rPr lang="pt-BR" b="0" i="0" dirty="0">
                <a:effectLst/>
                <a:latin typeface="Arial" panose="020B0604020202020204" pitchFamily="34" charset="0"/>
              </a:rPr>
              <a:t>Os exames de imagem além de fazerem o diagnóstico da pedra também são capazes de medir o seu tamanho, informação que é importante para que o médico possa tentar prever o que acontecerá nos próximos dias.</a:t>
            </a:r>
          </a:p>
          <a:p>
            <a:pPr algn="just"/>
            <a:endParaRPr lang="pt-BR" dirty="0"/>
          </a:p>
        </p:txBody>
      </p:sp>
    </p:spTree>
    <p:extLst>
      <p:ext uri="{BB962C8B-B14F-4D97-AF65-F5344CB8AC3E}">
        <p14:creationId xmlns:p14="http://schemas.microsoft.com/office/powerpoint/2010/main" val="40556326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BC0FE1C-AA0A-4E79-B151-EC17447BF8AD}"/>
              </a:ext>
            </a:extLst>
          </p:cNvPr>
          <p:cNvSpPr>
            <a:spLocks noGrp="1"/>
          </p:cNvSpPr>
          <p:nvPr>
            <p:ph type="title"/>
          </p:nvPr>
        </p:nvSpPr>
        <p:spPr/>
        <p:txBody>
          <a:bodyPr/>
          <a:lstStyle/>
          <a:p>
            <a:r>
              <a:rPr lang="pt-BR" dirty="0"/>
              <a:t>HISTÓRICO DO CÁLCULO</a:t>
            </a:r>
          </a:p>
        </p:txBody>
      </p:sp>
      <p:sp>
        <p:nvSpPr>
          <p:cNvPr id="3" name="Espaço Reservado para Conteúdo 2">
            <a:extLst>
              <a:ext uri="{FF2B5EF4-FFF2-40B4-BE49-F238E27FC236}">
                <a16:creationId xmlns:a16="http://schemas.microsoft.com/office/drawing/2014/main" id="{8013D76B-8CF6-4F66-9B59-C9CCC4BCA36E}"/>
              </a:ext>
            </a:extLst>
          </p:cNvPr>
          <p:cNvSpPr>
            <a:spLocks noGrp="1"/>
          </p:cNvSpPr>
          <p:nvPr>
            <p:ph idx="1"/>
          </p:nvPr>
        </p:nvSpPr>
        <p:spPr/>
        <p:txBody>
          <a:bodyPr>
            <a:normAutofit fontScale="85000" lnSpcReduction="10000"/>
          </a:bodyPr>
          <a:lstStyle/>
          <a:p>
            <a:pPr marL="0" indent="0" algn="just">
              <a:buNone/>
            </a:pPr>
            <a:r>
              <a:rPr lang="pt-BR" b="0" i="0" dirty="0">
                <a:effectLst/>
                <a:latin typeface="Arial" panose="020B0604020202020204" pitchFamily="34" charset="0"/>
              </a:rPr>
              <a:t>A localização e o tamanho são os fatores que definem se a pedra tem chance de sair espontaneamente ou se um procedimento urológico será necessário para retirá-la.</a:t>
            </a:r>
          </a:p>
          <a:p>
            <a:pPr marL="0" indent="0" algn="just">
              <a:buNone/>
            </a:pPr>
            <a:r>
              <a:rPr lang="pt-BR" b="0" i="0" dirty="0">
                <a:effectLst/>
                <a:latin typeface="Arial" panose="020B0604020202020204" pitchFamily="34" charset="0"/>
              </a:rPr>
              <a:t>Cálculos menores que 5 mm (0,5 cm), principalmente se localizados na parte final do ureter, habitualmente saem espontaneamente pela urina sem tratamento. O cálculo demora, em média, 8 a 14 dias para ser expelido. Porém, dependendo da localização, o tempo pode ser até de um mês.</a:t>
            </a:r>
          </a:p>
          <a:p>
            <a:pPr marL="0" indent="0" algn="just">
              <a:buNone/>
            </a:pPr>
            <a:r>
              <a:rPr lang="pt-BR" b="0" i="0" dirty="0">
                <a:effectLst/>
                <a:latin typeface="Arial" panose="020B0604020202020204" pitchFamily="34" charset="0"/>
              </a:rPr>
              <a:t>Menos de 20% dos pacientes com pedras menores que 5 mm precisam de alguma intervenção médica para retirar seu cálculo renal.</a:t>
            </a:r>
          </a:p>
          <a:p>
            <a:pPr marL="0" indent="0" algn="just">
              <a:buNone/>
            </a:pPr>
            <a:r>
              <a:rPr lang="pt-BR" b="0" i="0" dirty="0">
                <a:effectLst/>
                <a:latin typeface="Arial" panose="020B0604020202020204" pitchFamily="34" charset="0"/>
              </a:rPr>
              <a:t>A partir dos 5 mm, quanto maior for a pedra, menor é a chance dela ser eliminada espontaneamente. 60% dos cálculos renais entre 5 e 7 mm (0,5 e 0,7 cm) são eliminados sem tratamento; essa taxa cai para menos de 50% nas pedras com tamanho entre 7 e 9 mm (0,7 e 0,9 cm).</a:t>
            </a:r>
          </a:p>
          <a:p>
            <a:pPr algn="just"/>
            <a:endParaRPr lang="pt-BR" dirty="0"/>
          </a:p>
        </p:txBody>
      </p:sp>
    </p:spTree>
    <p:extLst>
      <p:ext uri="{BB962C8B-B14F-4D97-AF65-F5344CB8AC3E}">
        <p14:creationId xmlns:p14="http://schemas.microsoft.com/office/powerpoint/2010/main" val="63883332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692B2E1-5A3A-4390-B968-0585D4403EF2}"/>
              </a:ext>
            </a:extLst>
          </p:cNvPr>
          <p:cNvSpPr>
            <a:spLocks noGrp="1"/>
          </p:cNvSpPr>
          <p:nvPr>
            <p:ph type="title"/>
          </p:nvPr>
        </p:nvSpPr>
        <p:spPr/>
        <p:txBody>
          <a:bodyPr/>
          <a:lstStyle/>
          <a:p>
            <a:endParaRPr lang="pt-BR"/>
          </a:p>
        </p:txBody>
      </p:sp>
      <p:sp>
        <p:nvSpPr>
          <p:cNvPr id="3" name="Espaço Reservado para Conteúdo 2">
            <a:extLst>
              <a:ext uri="{FF2B5EF4-FFF2-40B4-BE49-F238E27FC236}">
                <a16:creationId xmlns:a16="http://schemas.microsoft.com/office/drawing/2014/main" id="{E233545A-CB3B-48D8-9195-FCF9862BB6EB}"/>
              </a:ext>
            </a:extLst>
          </p:cNvPr>
          <p:cNvSpPr>
            <a:spLocks noGrp="1"/>
          </p:cNvSpPr>
          <p:nvPr>
            <p:ph idx="1"/>
          </p:nvPr>
        </p:nvSpPr>
        <p:spPr/>
        <p:txBody>
          <a:bodyPr/>
          <a:lstStyle/>
          <a:p>
            <a:pPr marL="0" indent="0" algn="just">
              <a:buNone/>
            </a:pPr>
            <a:r>
              <a:rPr lang="pt-BR" dirty="0">
                <a:latin typeface="Arial" panose="020B0604020202020204" pitchFamily="34" charset="0"/>
              </a:rPr>
              <a:t>J</a:t>
            </a:r>
            <a:r>
              <a:rPr lang="pt-BR" b="0" i="0" dirty="0">
                <a:effectLst/>
                <a:latin typeface="Arial" panose="020B0604020202020204" pitchFamily="34" charset="0"/>
              </a:rPr>
              <a:t>á a pedras grandes, com mais de 9 mm (0,9 cm), somente 25% saem espontaneamente, mesmo assim, apenas se já estiverem na parte final do ureter.</a:t>
            </a:r>
          </a:p>
          <a:p>
            <a:pPr marL="0" indent="0" algn="just">
              <a:buNone/>
            </a:pPr>
            <a:r>
              <a:rPr lang="pt-BR" b="0" i="0" dirty="0">
                <a:effectLst/>
                <a:latin typeface="Arial" panose="020B0604020202020204" pitchFamily="34" charset="0"/>
              </a:rPr>
              <a:t>Cálculos maiores que 10 mm (1 cm) localizados no início do ureter, próximo ao rim, não costumam sair sozinhos, pois são até três vezes maiores que o diâmetro médio do ureter.</a:t>
            </a:r>
          </a:p>
          <a:p>
            <a:pPr marL="0" indent="0" algn="just">
              <a:buNone/>
            </a:pPr>
            <a:r>
              <a:rPr lang="pt-BR" b="0" i="0" dirty="0">
                <a:effectLst/>
                <a:latin typeface="Arial" panose="020B0604020202020204" pitchFamily="34" charset="0"/>
              </a:rPr>
              <a:t>Esses cálculos grandes podem ficar impactados no ureter, provocando uma obstrução à drenagem da urina e consequente dilatação do rim, a qual damos o nome de </a:t>
            </a:r>
            <a:r>
              <a:rPr lang="pt-BR" b="0" i="0" dirty="0" err="1">
                <a:effectLst/>
                <a:latin typeface="Arial" panose="020B0604020202020204" pitchFamily="34" charset="0"/>
              </a:rPr>
              <a:t>hidronefrose</a:t>
            </a:r>
            <a:r>
              <a:rPr lang="pt-BR" b="0" i="0" dirty="0">
                <a:effectLst/>
                <a:latin typeface="Arial" panose="020B0604020202020204" pitchFamily="34" charset="0"/>
              </a:rPr>
              <a:t>.</a:t>
            </a:r>
          </a:p>
          <a:p>
            <a:pPr algn="just"/>
            <a:endParaRPr lang="pt-BR" dirty="0"/>
          </a:p>
        </p:txBody>
      </p:sp>
    </p:spTree>
    <p:extLst>
      <p:ext uri="{BB962C8B-B14F-4D97-AF65-F5344CB8AC3E}">
        <p14:creationId xmlns:p14="http://schemas.microsoft.com/office/powerpoint/2010/main" val="96805136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F88F7DB-CE0C-47C8-AF50-C87A83D39FB4}"/>
              </a:ext>
            </a:extLst>
          </p:cNvPr>
          <p:cNvSpPr>
            <a:spLocks noGrp="1"/>
          </p:cNvSpPr>
          <p:nvPr>
            <p:ph type="title"/>
          </p:nvPr>
        </p:nvSpPr>
        <p:spPr/>
        <p:txBody>
          <a:bodyPr/>
          <a:lstStyle/>
          <a:p>
            <a:endParaRPr lang="pt-BR" dirty="0"/>
          </a:p>
        </p:txBody>
      </p:sp>
      <p:pic>
        <p:nvPicPr>
          <p:cNvPr id="3074" name="Picture 2" descr="Hidronefrose">
            <a:extLst>
              <a:ext uri="{FF2B5EF4-FFF2-40B4-BE49-F238E27FC236}">
                <a16:creationId xmlns:a16="http://schemas.microsoft.com/office/drawing/2014/main" id="{024DDB4D-1DE3-41AC-9F8C-E5BEC6088EE1}"/>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732085" y="303120"/>
            <a:ext cx="7893408" cy="625176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9074954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136AA6A-DC74-41C3-BD60-DE104182D56D}"/>
              </a:ext>
            </a:extLst>
          </p:cNvPr>
          <p:cNvSpPr>
            <a:spLocks noGrp="1"/>
          </p:cNvSpPr>
          <p:nvPr>
            <p:ph type="title"/>
          </p:nvPr>
        </p:nvSpPr>
        <p:spPr/>
        <p:txBody>
          <a:bodyPr/>
          <a:lstStyle/>
          <a:p>
            <a:endParaRPr lang="pt-BR"/>
          </a:p>
        </p:txBody>
      </p:sp>
      <p:sp>
        <p:nvSpPr>
          <p:cNvPr id="3" name="Espaço Reservado para Conteúdo 2">
            <a:extLst>
              <a:ext uri="{FF2B5EF4-FFF2-40B4-BE49-F238E27FC236}">
                <a16:creationId xmlns:a16="http://schemas.microsoft.com/office/drawing/2014/main" id="{37E75B86-342F-4D98-AD90-E84BF6694FAF}"/>
              </a:ext>
            </a:extLst>
          </p:cNvPr>
          <p:cNvSpPr>
            <a:spLocks noGrp="1"/>
          </p:cNvSpPr>
          <p:nvPr>
            <p:ph idx="1"/>
          </p:nvPr>
        </p:nvSpPr>
        <p:spPr/>
        <p:txBody>
          <a:bodyPr/>
          <a:lstStyle/>
          <a:p>
            <a:pPr marL="0" indent="0" algn="just">
              <a:buNone/>
            </a:pPr>
            <a:r>
              <a:rPr lang="pt-BR" b="0" i="0" dirty="0">
                <a:effectLst/>
                <a:latin typeface="Arial" panose="020B0604020202020204" pitchFamily="34" charset="0"/>
              </a:rPr>
              <a:t>A </a:t>
            </a:r>
            <a:r>
              <a:rPr lang="pt-BR" b="0" i="0" dirty="0" err="1">
                <a:effectLst/>
                <a:latin typeface="Arial" panose="020B0604020202020204" pitchFamily="34" charset="0"/>
              </a:rPr>
              <a:t>hidronefrose</a:t>
            </a:r>
            <a:r>
              <a:rPr lang="pt-BR" b="0" i="0" dirty="0">
                <a:effectLst/>
                <a:latin typeface="Arial" panose="020B0604020202020204" pitchFamily="34" charset="0"/>
              </a:rPr>
              <a:t> é uma complicação séria, pois a obstrução da passagem da urina e a dilatação das estruturas internas podem provocar lesões permanentes do rim se for tratado a tempo.</a:t>
            </a:r>
          </a:p>
          <a:p>
            <a:pPr marL="0" indent="0" algn="just">
              <a:buNone/>
            </a:pPr>
            <a:endParaRPr lang="pt-BR" b="0" i="0" dirty="0">
              <a:effectLst/>
              <a:latin typeface="Arial" panose="020B0604020202020204" pitchFamily="34" charset="0"/>
            </a:endParaRPr>
          </a:p>
          <a:p>
            <a:pPr marL="0" indent="0" algn="just">
              <a:buNone/>
            </a:pPr>
            <a:r>
              <a:rPr lang="pt-BR" b="0" i="0" dirty="0">
                <a:effectLst/>
                <a:latin typeface="Arial" panose="020B0604020202020204" pitchFamily="34" charset="0"/>
              </a:rPr>
              <a:t>Tanto a ultrassonografia quanto a tomografia computadorizada conseguem facilmente identificar uma </a:t>
            </a:r>
            <a:r>
              <a:rPr lang="pt-BR" b="0" i="0" dirty="0" err="1">
                <a:effectLst/>
                <a:latin typeface="Arial" panose="020B0604020202020204" pitchFamily="34" charset="0"/>
              </a:rPr>
              <a:t>hidronefrose</a:t>
            </a:r>
            <a:r>
              <a:rPr lang="pt-BR" b="0" i="0" dirty="0">
                <a:effectLst/>
                <a:latin typeface="Arial" panose="020B0604020202020204" pitchFamily="34" charset="0"/>
              </a:rPr>
              <a:t>.</a:t>
            </a:r>
          </a:p>
          <a:p>
            <a:pPr algn="just"/>
            <a:endParaRPr lang="pt-BR" dirty="0"/>
          </a:p>
        </p:txBody>
      </p:sp>
    </p:spTree>
    <p:extLst>
      <p:ext uri="{BB962C8B-B14F-4D97-AF65-F5344CB8AC3E}">
        <p14:creationId xmlns:p14="http://schemas.microsoft.com/office/powerpoint/2010/main" val="246801629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EA4C60B-C213-4FAD-A979-F1C943D66318}"/>
              </a:ext>
            </a:extLst>
          </p:cNvPr>
          <p:cNvSpPr>
            <a:spLocks noGrp="1"/>
          </p:cNvSpPr>
          <p:nvPr>
            <p:ph type="title"/>
          </p:nvPr>
        </p:nvSpPr>
        <p:spPr/>
        <p:txBody>
          <a:bodyPr/>
          <a:lstStyle/>
          <a:p>
            <a:r>
              <a:rPr lang="pt-BR" dirty="0"/>
              <a:t>TRATAMENTO DURANTE A CRISE DE CÓLICA RENAL</a:t>
            </a:r>
          </a:p>
        </p:txBody>
      </p:sp>
      <p:sp>
        <p:nvSpPr>
          <p:cNvPr id="3" name="Espaço Reservado para Conteúdo 2">
            <a:extLst>
              <a:ext uri="{FF2B5EF4-FFF2-40B4-BE49-F238E27FC236}">
                <a16:creationId xmlns:a16="http://schemas.microsoft.com/office/drawing/2014/main" id="{2C66F2CA-BEFC-42D5-8E64-ADE5C7949E9B}"/>
              </a:ext>
            </a:extLst>
          </p:cNvPr>
          <p:cNvSpPr>
            <a:spLocks noGrp="1"/>
          </p:cNvSpPr>
          <p:nvPr>
            <p:ph idx="1"/>
          </p:nvPr>
        </p:nvSpPr>
        <p:spPr>
          <a:xfrm>
            <a:off x="360485" y="1825625"/>
            <a:ext cx="11306907" cy="4667250"/>
          </a:xfrm>
        </p:spPr>
        <p:txBody>
          <a:bodyPr>
            <a:normAutofit/>
          </a:bodyPr>
          <a:lstStyle/>
          <a:p>
            <a:pPr marL="0" indent="0" algn="just">
              <a:buNone/>
            </a:pPr>
            <a:r>
              <a:rPr lang="pt-BR" b="0" i="0" dirty="0">
                <a:effectLst/>
                <a:latin typeface="Arial" panose="020B0604020202020204" pitchFamily="34" charset="0"/>
              </a:rPr>
              <a:t>O primeiro passo no tratamento da cólica renal é obviamente aliviar a dor do paciente. Os medicamentos mais usados são os </a:t>
            </a:r>
            <a:r>
              <a:rPr lang="pt-BR" dirty="0">
                <a:latin typeface="Arial" panose="020B0604020202020204" pitchFamily="34" charset="0"/>
              </a:rPr>
              <a:t>anti-inflamatórios</a:t>
            </a:r>
            <a:r>
              <a:rPr lang="pt-BR" b="0" i="0" dirty="0">
                <a:effectLst/>
                <a:latin typeface="Arial" panose="020B0604020202020204" pitchFamily="34" charset="0"/>
              </a:rPr>
              <a:t> e os analgésicos opioides (derivados da morfina).</a:t>
            </a:r>
          </a:p>
          <a:p>
            <a:pPr marL="0" indent="0" algn="just">
              <a:buNone/>
            </a:pPr>
            <a:r>
              <a:rPr lang="pt-BR" b="0" i="0" dirty="0">
                <a:effectLst/>
                <a:latin typeface="Arial" panose="020B0604020202020204" pitchFamily="34" charset="0"/>
              </a:rPr>
              <a:t>A maioria dos pacientes com cólica renal pode ser tratado conservadoramente, com medicação para controlar dor e hidratação até que a pedra seja eliminada espontaneamente.</a:t>
            </a:r>
          </a:p>
          <a:p>
            <a:pPr marL="0" indent="0" algn="just">
              <a:buNone/>
            </a:pPr>
            <a:r>
              <a:rPr lang="pt-BR" b="0" i="0" dirty="0">
                <a:effectLst/>
                <a:latin typeface="Arial" panose="020B0604020202020204" pitchFamily="34" charset="0"/>
              </a:rPr>
              <a:t>Se houver </a:t>
            </a:r>
            <a:r>
              <a:rPr lang="pt-BR" b="0" i="0" dirty="0" err="1">
                <a:effectLst/>
                <a:latin typeface="Arial" panose="020B0604020202020204" pitchFamily="34" charset="0"/>
              </a:rPr>
              <a:t>hidronefrose</a:t>
            </a:r>
            <a:r>
              <a:rPr lang="pt-BR" b="0" i="0" dirty="0">
                <a:effectLst/>
                <a:latin typeface="Arial" panose="020B0604020202020204" pitchFamily="34" charset="0"/>
              </a:rPr>
              <a:t>, ela deve ser corrigida o quanto antes, pois quanto maior for o tempo de obstrução, maiores são as chances de lesões irreversíveis do rim obstruído. Pacientes obstruídos devem ser referenciados a um urologista.</a:t>
            </a:r>
          </a:p>
          <a:p>
            <a:pPr algn="just"/>
            <a:endParaRPr lang="pt-BR" dirty="0"/>
          </a:p>
        </p:txBody>
      </p:sp>
    </p:spTree>
    <p:extLst>
      <p:ext uri="{BB962C8B-B14F-4D97-AF65-F5344CB8AC3E}">
        <p14:creationId xmlns:p14="http://schemas.microsoft.com/office/powerpoint/2010/main" val="23165408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67974BB-0B9E-4497-9556-E7267B1EC958}"/>
              </a:ext>
            </a:extLst>
          </p:cNvPr>
          <p:cNvSpPr>
            <a:spLocks noGrp="1"/>
          </p:cNvSpPr>
          <p:nvPr>
            <p:ph type="title"/>
          </p:nvPr>
        </p:nvSpPr>
        <p:spPr/>
        <p:txBody>
          <a:bodyPr/>
          <a:lstStyle/>
          <a:p>
            <a:r>
              <a:rPr lang="pt-BR" dirty="0"/>
              <a:t>FATORES DE RISCO PARA UROLITÍASE</a:t>
            </a:r>
          </a:p>
        </p:txBody>
      </p:sp>
      <p:sp>
        <p:nvSpPr>
          <p:cNvPr id="3" name="Espaço Reservado para Conteúdo 2">
            <a:extLst>
              <a:ext uri="{FF2B5EF4-FFF2-40B4-BE49-F238E27FC236}">
                <a16:creationId xmlns:a16="http://schemas.microsoft.com/office/drawing/2014/main" id="{C3D83294-2699-4A42-AE19-223D63099316}"/>
              </a:ext>
            </a:extLst>
          </p:cNvPr>
          <p:cNvSpPr>
            <a:spLocks noGrp="1"/>
          </p:cNvSpPr>
          <p:nvPr>
            <p:ph idx="1"/>
          </p:nvPr>
        </p:nvSpPr>
        <p:spPr>
          <a:xfrm>
            <a:off x="430823" y="1441938"/>
            <a:ext cx="11517923" cy="5213839"/>
          </a:xfrm>
        </p:spPr>
        <p:txBody>
          <a:bodyPr numCol="2">
            <a:normAutofit fontScale="77500" lnSpcReduction="20000"/>
          </a:bodyPr>
          <a:lstStyle/>
          <a:p>
            <a:pPr marL="0" indent="0" algn="just" fontAlgn="base">
              <a:buNone/>
            </a:pPr>
            <a:r>
              <a:rPr lang="pt-BR" b="0" i="0" dirty="0">
                <a:effectLst/>
                <a:latin typeface="Roboto"/>
              </a:rPr>
              <a:t>Qualquer obstrução do fluxo de urina pode resultar em um risco aumentado de </a:t>
            </a:r>
            <a:r>
              <a:rPr lang="pt-BR" b="0" i="0" dirty="0" err="1">
                <a:effectLst/>
                <a:latin typeface="Roboto"/>
              </a:rPr>
              <a:t>urolitíase</a:t>
            </a:r>
            <a:r>
              <a:rPr lang="pt-BR" b="0" i="0" dirty="0">
                <a:effectLst/>
                <a:latin typeface="Roboto"/>
              </a:rPr>
              <a:t>. Alguns dos fatores de risco para a </a:t>
            </a:r>
            <a:r>
              <a:rPr lang="pt-BR" b="0" i="0" dirty="0" err="1">
                <a:effectLst/>
                <a:latin typeface="Roboto"/>
              </a:rPr>
              <a:t>urolitíase</a:t>
            </a:r>
            <a:r>
              <a:rPr lang="pt-BR" b="0" i="0" dirty="0">
                <a:effectLst/>
                <a:latin typeface="Roboto"/>
              </a:rPr>
              <a:t> são:</a:t>
            </a:r>
          </a:p>
          <a:p>
            <a:pPr algn="just" fontAlgn="base"/>
            <a:r>
              <a:rPr lang="pt-BR" b="1" i="0" dirty="0">
                <a:effectLst/>
                <a:latin typeface="inherit"/>
              </a:rPr>
              <a:t>Sexo:</a:t>
            </a:r>
            <a:r>
              <a:rPr lang="pt-BR" b="0" i="0" dirty="0">
                <a:effectLst/>
                <a:latin typeface="Roboto"/>
              </a:rPr>
              <a:t> Como mencionado acima, os homens tendem a excretar mais cálcio do que as mulheres e, portanto, correm maior risco de desenvolver </a:t>
            </a:r>
            <a:r>
              <a:rPr lang="pt-BR" b="0" i="0" dirty="0" err="1">
                <a:effectLst/>
                <a:latin typeface="Roboto"/>
              </a:rPr>
              <a:t>urolitíase</a:t>
            </a:r>
            <a:r>
              <a:rPr lang="pt-BR" b="0" i="0" dirty="0">
                <a:effectLst/>
                <a:latin typeface="Roboto"/>
              </a:rPr>
              <a:t>.</a:t>
            </a:r>
          </a:p>
          <a:p>
            <a:pPr algn="just" fontAlgn="base"/>
            <a:r>
              <a:rPr lang="pt-BR" b="1" i="0" dirty="0">
                <a:effectLst/>
                <a:latin typeface="inherit"/>
              </a:rPr>
              <a:t>Etnia:</a:t>
            </a:r>
            <a:r>
              <a:rPr lang="pt-BR" b="0" i="0" dirty="0">
                <a:effectLst/>
                <a:latin typeface="Roboto"/>
              </a:rPr>
              <a:t> nativos americanos e africanos correm mais risco de desenvolver </a:t>
            </a:r>
            <a:r>
              <a:rPr lang="pt-BR" b="0" i="0" dirty="0" err="1">
                <a:effectLst/>
                <a:latin typeface="Roboto"/>
              </a:rPr>
              <a:t>urolitíase</a:t>
            </a:r>
            <a:r>
              <a:rPr lang="pt-BR" b="0" i="0" dirty="0">
                <a:effectLst/>
                <a:latin typeface="Roboto"/>
              </a:rPr>
              <a:t> do que indivíduos de outras origens étnicas.</a:t>
            </a:r>
          </a:p>
          <a:p>
            <a:pPr algn="just" fontAlgn="base"/>
            <a:r>
              <a:rPr lang="pt-BR" b="1" i="0" dirty="0">
                <a:effectLst/>
                <a:latin typeface="inherit"/>
              </a:rPr>
              <a:t>História familiar: A</a:t>
            </a:r>
            <a:r>
              <a:rPr lang="pt-BR" b="0" i="0" dirty="0">
                <a:effectLst/>
                <a:latin typeface="Roboto"/>
              </a:rPr>
              <a:t> </a:t>
            </a:r>
            <a:r>
              <a:rPr lang="pt-BR" b="0" i="0" dirty="0" err="1">
                <a:effectLst/>
                <a:latin typeface="Roboto"/>
              </a:rPr>
              <a:t>urolitíase</a:t>
            </a:r>
            <a:r>
              <a:rPr lang="pt-BR" b="0" i="0" dirty="0">
                <a:effectLst/>
                <a:latin typeface="Roboto"/>
              </a:rPr>
              <a:t>, em alguns casos, tende a ocorrer em famílias e, se houver histórico familiar dessa condição, esse indivíduo tem um risco aumentado de desenvolver </a:t>
            </a:r>
            <a:r>
              <a:rPr lang="pt-BR" b="0" i="0" dirty="0" err="1">
                <a:effectLst/>
                <a:latin typeface="Roboto"/>
              </a:rPr>
              <a:t>urolitíase</a:t>
            </a:r>
            <a:r>
              <a:rPr lang="pt-BR" b="0" i="0" dirty="0">
                <a:effectLst/>
                <a:latin typeface="Roboto"/>
              </a:rPr>
              <a:t>, especialmente em famílias com histórico de produzir mais </a:t>
            </a:r>
            <a:r>
              <a:rPr lang="pt-BR" b="0" i="0" dirty="0" err="1">
                <a:effectLst/>
                <a:latin typeface="Roboto"/>
              </a:rPr>
              <a:t>mucoproteína</a:t>
            </a:r>
            <a:r>
              <a:rPr lang="pt-BR" b="0" i="0" dirty="0">
                <a:effectLst/>
                <a:latin typeface="Roboto"/>
              </a:rPr>
              <a:t> no sistema urinário, o que facilita a formação de pedra</a:t>
            </a:r>
          </a:p>
          <a:p>
            <a:pPr algn="just" fontAlgn="base"/>
            <a:r>
              <a:rPr lang="pt-BR" b="1" i="0" dirty="0">
                <a:effectLst/>
                <a:latin typeface="inherit"/>
              </a:rPr>
              <a:t>Condições médicas:</a:t>
            </a:r>
            <a:r>
              <a:rPr lang="pt-BR" b="0" i="0" dirty="0">
                <a:effectLst/>
                <a:latin typeface="Roboto"/>
              </a:rPr>
              <a:t> Existem certas condições médicas que tendem a aumentar o risco de desenvolvimento de </a:t>
            </a:r>
            <a:r>
              <a:rPr lang="pt-BR" b="0" i="0" dirty="0" err="1">
                <a:effectLst/>
                <a:latin typeface="Roboto"/>
              </a:rPr>
              <a:t>urolitíase</a:t>
            </a:r>
            <a:r>
              <a:rPr lang="pt-BR" b="0" i="0" dirty="0">
                <a:effectLst/>
                <a:latin typeface="Roboto"/>
              </a:rPr>
              <a:t>, das quais as mais proeminentes são as condições do sistema gastrointestinal e infecções recorrentes do trato urinário.</a:t>
            </a:r>
          </a:p>
          <a:p>
            <a:pPr algn="just" fontAlgn="base"/>
            <a:r>
              <a:rPr lang="pt-BR" b="1" i="0" dirty="0">
                <a:effectLst/>
                <a:latin typeface="inherit"/>
              </a:rPr>
              <a:t>Dieta: A</a:t>
            </a:r>
            <a:r>
              <a:rPr lang="pt-BR" b="0" i="0" dirty="0">
                <a:effectLst/>
                <a:latin typeface="Roboto"/>
              </a:rPr>
              <a:t> dieta desempenha um papel fundamental no aumento do risco de desenvolvimento de </a:t>
            </a:r>
            <a:r>
              <a:rPr lang="pt-BR" b="0" i="0" dirty="0" err="1">
                <a:effectLst/>
                <a:latin typeface="Roboto"/>
              </a:rPr>
              <a:t>urolitíase</a:t>
            </a:r>
            <a:r>
              <a:rPr lang="pt-BR" b="0" i="0" dirty="0">
                <a:effectLst/>
                <a:latin typeface="Roboto"/>
              </a:rPr>
              <a:t>. Um indivíduo com ingestão reduzida de líquidos tem um risco maior de desenvolver </a:t>
            </a:r>
            <a:r>
              <a:rPr lang="pt-BR" b="0" i="0" dirty="0" err="1">
                <a:effectLst/>
                <a:latin typeface="Roboto"/>
              </a:rPr>
              <a:t>urolitíase</a:t>
            </a:r>
            <a:r>
              <a:rPr lang="pt-BR" b="0" i="0" dirty="0">
                <a:effectLst/>
                <a:latin typeface="Roboto"/>
              </a:rPr>
              <a:t> do que outros. Além disso, o aumento do consumo de sódio, gordura, proteína, açúcar e excesso de vitamina C também aumenta o risco de </a:t>
            </a:r>
            <a:r>
              <a:rPr lang="pt-BR" b="0" i="0" dirty="0" err="1">
                <a:effectLst/>
                <a:latin typeface="Roboto"/>
              </a:rPr>
              <a:t>urolitíase</a:t>
            </a:r>
            <a:r>
              <a:rPr lang="pt-BR" b="0" i="0" dirty="0">
                <a:effectLst/>
                <a:latin typeface="Roboto"/>
              </a:rPr>
              <a:t>.</a:t>
            </a:r>
          </a:p>
          <a:p>
            <a:pPr algn="just" fontAlgn="base"/>
            <a:r>
              <a:rPr lang="pt-BR" b="1" i="0" dirty="0">
                <a:effectLst/>
                <a:latin typeface="inherit"/>
              </a:rPr>
              <a:t>Medicamentos:</a:t>
            </a:r>
            <a:r>
              <a:rPr lang="pt-BR" b="0" i="0" dirty="0">
                <a:effectLst/>
                <a:latin typeface="Roboto"/>
              </a:rPr>
              <a:t> Existem certas classes de medicamentos como efedrina, </a:t>
            </a:r>
            <a:r>
              <a:rPr lang="pt-BR" b="0" i="0" dirty="0" err="1">
                <a:effectLst/>
                <a:latin typeface="Roboto"/>
              </a:rPr>
              <a:t>tiazida</a:t>
            </a:r>
            <a:r>
              <a:rPr lang="pt-BR" b="0" i="0" dirty="0">
                <a:effectLst/>
                <a:latin typeface="Roboto"/>
              </a:rPr>
              <a:t> e </a:t>
            </a:r>
            <a:r>
              <a:rPr lang="pt-BR" b="0" i="0" dirty="0" err="1">
                <a:effectLst/>
                <a:latin typeface="Roboto"/>
              </a:rPr>
              <a:t>alopurinol</a:t>
            </a:r>
            <a:r>
              <a:rPr lang="pt-BR" b="0" i="0" dirty="0">
                <a:effectLst/>
                <a:latin typeface="Roboto"/>
              </a:rPr>
              <a:t> que aumentam o risco de desenvolvimento de </a:t>
            </a:r>
            <a:r>
              <a:rPr lang="pt-BR" b="0" i="0" dirty="0" err="1">
                <a:effectLst/>
                <a:latin typeface="Roboto"/>
              </a:rPr>
              <a:t>urolitíase</a:t>
            </a:r>
            <a:r>
              <a:rPr lang="pt-BR" b="0" i="0" dirty="0">
                <a:effectLst/>
                <a:latin typeface="Roboto"/>
              </a:rPr>
              <a:t>.</a:t>
            </a:r>
          </a:p>
          <a:p>
            <a:pPr algn="just"/>
            <a:endParaRPr lang="pt-BR" dirty="0"/>
          </a:p>
        </p:txBody>
      </p:sp>
    </p:spTree>
    <p:extLst>
      <p:ext uri="{BB962C8B-B14F-4D97-AF65-F5344CB8AC3E}">
        <p14:creationId xmlns:p14="http://schemas.microsoft.com/office/powerpoint/2010/main" val="230439811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6D55FA7-15C5-44C2-8EA8-2C88431902B9}"/>
              </a:ext>
            </a:extLst>
          </p:cNvPr>
          <p:cNvSpPr>
            <a:spLocks noGrp="1"/>
          </p:cNvSpPr>
          <p:nvPr>
            <p:ph type="title"/>
          </p:nvPr>
        </p:nvSpPr>
        <p:spPr/>
        <p:txBody>
          <a:bodyPr/>
          <a:lstStyle/>
          <a:p>
            <a:r>
              <a:rPr lang="pt-BR" dirty="0"/>
              <a:t>TRATAMENTO </a:t>
            </a:r>
            <a:r>
              <a:rPr lang="pt-BR" b="1" dirty="0"/>
              <a:t>FORA</a:t>
            </a:r>
            <a:r>
              <a:rPr lang="pt-BR" dirty="0"/>
              <a:t> DA CRISE DE CÓLICA RENAL</a:t>
            </a:r>
          </a:p>
        </p:txBody>
      </p:sp>
      <p:sp>
        <p:nvSpPr>
          <p:cNvPr id="3" name="Espaço Reservado para Conteúdo 2">
            <a:extLst>
              <a:ext uri="{FF2B5EF4-FFF2-40B4-BE49-F238E27FC236}">
                <a16:creationId xmlns:a16="http://schemas.microsoft.com/office/drawing/2014/main" id="{8B2B92D5-2252-414C-B1BB-78A1D4C2E3F7}"/>
              </a:ext>
            </a:extLst>
          </p:cNvPr>
          <p:cNvSpPr>
            <a:spLocks noGrp="1"/>
          </p:cNvSpPr>
          <p:nvPr>
            <p:ph idx="1"/>
          </p:nvPr>
        </p:nvSpPr>
        <p:spPr>
          <a:xfrm>
            <a:off x="369277" y="1825624"/>
            <a:ext cx="11465169" cy="4794983"/>
          </a:xfrm>
        </p:spPr>
        <p:txBody>
          <a:bodyPr>
            <a:normAutofit fontScale="92500" lnSpcReduction="10000"/>
          </a:bodyPr>
          <a:lstStyle/>
          <a:p>
            <a:pPr marL="0" indent="0" algn="just">
              <a:buNone/>
            </a:pPr>
            <a:r>
              <a:rPr lang="pt-BR" b="0" i="0" dirty="0">
                <a:effectLst/>
                <a:latin typeface="Arial" panose="020B0604020202020204" pitchFamily="34" charset="0"/>
              </a:rPr>
              <a:t>Uma vez controlada a dor do paciente e diagnosticado um cálculo renal com menos de 10 mm, sem sinais de complicações, o paciente pode ser tratado em casa, ficando à espera da eliminação espontânea da pedra.</a:t>
            </a:r>
          </a:p>
          <a:p>
            <a:pPr marL="0" indent="0" algn="just">
              <a:buNone/>
            </a:pPr>
            <a:r>
              <a:rPr lang="pt-BR" b="0" i="0" dirty="0">
                <a:effectLst/>
                <a:latin typeface="Arial" panose="020B0604020202020204" pitchFamily="34" charset="0"/>
              </a:rPr>
              <a:t>Geralmente o paciente é liberado para casa medicado com anti-inflamatórios para controlar a dor e medicamentos que relaxem o ureter, o que facilita a passagem do cálculo em direção à bexiga.</a:t>
            </a:r>
          </a:p>
          <a:p>
            <a:pPr marL="0" indent="0" algn="just">
              <a:buNone/>
            </a:pPr>
            <a:r>
              <a:rPr lang="pt-BR" b="0" i="0" dirty="0">
                <a:effectLst/>
                <a:latin typeface="Arial" panose="020B0604020202020204" pitchFamily="34" charset="0"/>
              </a:rPr>
              <a:t>Os medicamentos mais usados para esse fim são a </a:t>
            </a:r>
            <a:r>
              <a:rPr lang="pt-BR" b="0" i="0" dirty="0" err="1">
                <a:effectLst/>
                <a:latin typeface="Arial" panose="020B0604020202020204" pitchFamily="34" charset="0"/>
              </a:rPr>
              <a:t>Tansulosina</a:t>
            </a:r>
            <a:r>
              <a:rPr lang="pt-BR" b="0" i="0" dirty="0">
                <a:effectLst/>
                <a:latin typeface="Arial" panose="020B0604020202020204" pitchFamily="34" charset="0"/>
              </a:rPr>
              <a:t> (fármaco também usado na hiperplasia benigna da próstata) ou a </a:t>
            </a:r>
            <a:r>
              <a:rPr lang="pt-BR" b="0" i="0" dirty="0" err="1">
                <a:effectLst/>
                <a:latin typeface="Arial" panose="020B0604020202020204" pitchFamily="34" charset="0"/>
              </a:rPr>
              <a:t>Nifedipina</a:t>
            </a:r>
            <a:r>
              <a:rPr lang="pt-BR" b="0" i="0" dirty="0">
                <a:effectLst/>
                <a:latin typeface="Arial" panose="020B0604020202020204" pitchFamily="34" charset="0"/>
              </a:rPr>
              <a:t> (medicamento também usado para tratar hipertensão arterial).</a:t>
            </a:r>
          </a:p>
          <a:p>
            <a:pPr marL="0" indent="0" algn="just">
              <a:buNone/>
            </a:pPr>
            <a:r>
              <a:rPr lang="pt-BR" b="0" i="0" dirty="0">
                <a:effectLst/>
                <a:latin typeface="Arial" panose="020B0604020202020204" pitchFamily="34" charset="0"/>
              </a:rPr>
              <a:t>Se o paciente tiver pedras maiores que 1 cm, dor de difícil controle, sinais de obstrução do rim (</a:t>
            </a:r>
            <a:r>
              <a:rPr lang="pt-BR" b="0" i="0" dirty="0" err="1">
                <a:effectLst/>
                <a:latin typeface="Arial" panose="020B0604020202020204" pitchFamily="34" charset="0"/>
              </a:rPr>
              <a:t>hidronefrose</a:t>
            </a:r>
            <a:r>
              <a:rPr lang="pt-BR" b="0" i="0" dirty="0">
                <a:effectLst/>
                <a:latin typeface="Arial" panose="020B0604020202020204" pitchFamily="34" charset="0"/>
              </a:rPr>
              <a:t>), sinais de infecção urinária ou se após 4 a 6 semanas a pedra não tiver saído espontaneamente, a avaliação por um urologista está indicada.</a:t>
            </a:r>
          </a:p>
          <a:p>
            <a:pPr marL="0" indent="0" algn="just">
              <a:buNone/>
            </a:pPr>
            <a:endParaRPr lang="pt-BR" dirty="0"/>
          </a:p>
        </p:txBody>
      </p:sp>
    </p:spTree>
    <p:extLst>
      <p:ext uri="{BB962C8B-B14F-4D97-AF65-F5344CB8AC3E}">
        <p14:creationId xmlns:p14="http://schemas.microsoft.com/office/powerpoint/2010/main" val="186168015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78E3D29-0C79-4AC4-9018-159709AF4458}"/>
              </a:ext>
            </a:extLst>
          </p:cNvPr>
          <p:cNvSpPr>
            <a:spLocks noGrp="1"/>
          </p:cNvSpPr>
          <p:nvPr>
            <p:ph type="title"/>
          </p:nvPr>
        </p:nvSpPr>
        <p:spPr/>
        <p:txBody>
          <a:bodyPr/>
          <a:lstStyle/>
          <a:p>
            <a:r>
              <a:rPr lang="pt-BR" dirty="0"/>
              <a:t>TRATAMENTO CIRÚRGICO</a:t>
            </a:r>
          </a:p>
        </p:txBody>
      </p:sp>
      <p:sp>
        <p:nvSpPr>
          <p:cNvPr id="3" name="Espaço Reservado para Conteúdo 2">
            <a:extLst>
              <a:ext uri="{FF2B5EF4-FFF2-40B4-BE49-F238E27FC236}">
                <a16:creationId xmlns:a16="http://schemas.microsoft.com/office/drawing/2014/main" id="{636AE304-36BF-42DF-A498-C714C8CB0324}"/>
              </a:ext>
            </a:extLst>
          </p:cNvPr>
          <p:cNvSpPr>
            <a:spLocks noGrp="1"/>
          </p:cNvSpPr>
          <p:nvPr>
            <p:ph idx="1"/>
          </p:nvPr>
        </p:nvSpPr>
        <p:spPr/>
        <p:txBody>
          <a:bodyPr>
            <a:normAutofit fontScale="92500" lnSpcReduction="10000"/>
          </a:bodyPr>
          <a:lstStyle/>
          <a:p>
            <a:pPr algn="just">
              <a:buFont typeface="Arial" panose="020B0604020202020204" pitchFamily="34" charset="0"/>
              <a:buChar char="•"/>
            </a:pPr>
            <a:r>
              <a:rPr lang="pt-BR" b="1" i="0" dirty="0">
                <a:effectLst/>
                <a:latin typeface="Arial" panose="020B0604020202020204" pitchFamily="34" charset="0"/>
              </a:rPr>
              <a:t>Litotripsia extracorpórea</a:t>
            </a:r>
            <a:r>
              <a:rPr lang="pt-BR" b="0" i="0" dirty="0">
                <a:effectLst/>
                <a:latin typeface="Arial" panose="020B0604020202020204" pitchFamily="34" charset="0"/>
              </a:rPr>
              <a:t> </a:t>
            </a:r>
            <a:r>
              <a:rPr lang="pt-BR" b="1" i="0" dirty="0">
                <a:effectLst/>
                <a:latin typeface="Arial" panose="020B0604020202020204" pitchFamily="34" charset="0"/>
              </a:rPr>
              <a:t>(LECO)</a:t>
            </a:r>
            <a:r>
              <a:rPr lang="pt-BR" b="0" i="0" dirty="0">
                <a:effectLst/>
                <a:latin typeface="Arial" panose="020B0604020202020204" pitchFamily="34" charset="0"/>
              </a:rPr>
              <a:t>– método onde as pedras são quebradas por meio de ondas de choque aplicadas através da pele.</a:t>
            </a:r>
          </a:p>
          <a:p>
            <a:pPr algn="just">
              <a:buFont typeface="Arial" panose="020B0604020202020204" pitchFamily="34" charset="0"/>
              <a:buChar char="•"/>
            </a:pPr>
            <a:r>
              <a:rPr lang="pt-BR" b="1" i="0" dirty="0" err="1">
                <a:effectLst/>
                <a:latin typeface="Arial" panose="020B0604020202020204" pitchFamily="34" charset="0"/>
              </a:rPr>
              <a:t>Ureterolitotripsia</a:t>
            </a:r>
            <a:r>
              <a:rPr lang="pt-BR" b="0" i="0" dirty="0">
                <a:effectLst/>
                <a:latin typeface="Arial" panose="020B0604020202020204" pitchFamily="34" charset="0"/>
              </a:rPr>
              <a:t> – as ondas de choque são aplicadas diretamente nos cálculos, através de endoscópio inserido pela uretra até o ureter.</a:t>
            </a:r>
          </a:p>
          <a:p>
            <a:pPr algn="just">
              <a:buFont typeface="Arial" panose="020B0604020202020204" pitchFamily="34" charset="0"/>
              <a:buChar char="•"/>
            </a:pPr>
            <a:r>
              <a:rPr lang="pt-BR" b="1" i="0" dirty="0" err="1">
                <a:effectLst/>
                <a:latin typeface="Arial" panose="020B0604020202020204" pitchFamily="34" charset="0"/>
              </a:rPr>
              <a:t>Nefrolitotomia</a:t>
            </a:r>
            <a:r>
              <a:rPr lang="pt-BR" b="1" i="0" dirty="0">
                <a:effectLst/>
                <a:latin typeface="Arial" panose="020B0604020202020204" pitchFamily="34" charset="0"/>
              </a:rPr>
              <a:t> percutânea</a:t>
            </a:r>
            <a:r>
              <a:rPr lang="pt-BR" b="0" i="0" dirty="0">
                <a:effectLst/>
                <a:latin typeface="Arial" panose="020B0604020202020204" pitchFamily="34" charset="0"/>
              </a:rPr>
              <a:t> – uma pequena cirurgia onde o endoscópio é inserido através da pele até o local onde esta o cálculo.</a:t>
            </a:r>
          </a:p>
          <a:p>
            <a:pPr algn="just">
              <a:buFont typeface="Arial" panose="020B0604020202020204" pitchFamily="34" charset="0"/>
              <a:buChar char="•"/>
            </a:pPr>
            <a:r>
              <a:rPr lang="pt-BR" b="1" i="0" dirty="0">
                <a:effectLst/>
                <a:latin typeface="Arial" panose="020B0604020202020204" pitchFamily="34" charset="0"/>
              </a:rPr>
              <a:t>Cirurgia convencional –</a:t>
            </a:r>
            <a:r>
              <a:rPr lang="pt-BR" b="0" i="0" dirty="0">
                <a:effectLst/>
                <a:latin typeface="Arial" panose="020B0604020202020204" pitchFamily="34" charset="0"/>
              </a:rPr>
              <a:t> procedimento onde o rim necessita ser aberto para retirada das pedras. Normalmente usada em cálculos complicados, principalmente nos cálculos coraliformes.</a:t>
            </a:r>
          </a:p>
        </p:txBody>
      </p:sp>
    </p:spTree>
    <p:extLst>
      <p:ext uri="{BB962C8B-B14F-4D97-AF65-F5344CB8AC3E}">
        <p14:creationId xmlns:p14="http://schemas.microsoft.com/office/powerpoint/2010/main" val="30267427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E8DE1C2-B519-43EE-B42F-64097CB2882F}"/>
              </a:ext>
            </a:extLst>
          </p:cNvPr>
          <p:cNvSpPr>
            <a:spLocks noGrp="1"/>
          </p:cNvSpPr>
          <p:nvPr>
            <p:ph type="title"/>
          </p:nvPr>
        </p:nvSpPr>
        <p:spPr/>
        <p:txBody>
          <a:bodyPr/>
          <a:lstStyle/>
          <a:p>
            <a:endParaRPr lang="pt-BR"/>
          </a:p>
        </p:txBody>
      </p:sp>
      <p:pic>
        <p:nvPicPr>
          <p:cNvPr id="4098" name="Picture 2">
            <a:extLst>
              <a:ext uri="{FF2B5EF4-FFF2-40B4-BE49-F238E27FC236}">
                <a16:creationId xmlns:a16="http://schemas.microsoft.com/office/drawing/2014/main" id="{56EE4F44-9713-4627-A797-58AF1EF15A52}"/>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576146" y="421096"/>
            <a:ext cx="6560862" cy="601580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288968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04BF1AE-C86D-43B6-B510-903254F9318F}"/>
              </a:ext>
            </a:extLst>
          </p:cNvPr>
          <p:cNvSpPr>
            <a:spLocks noGrp="1"/>
          </p:cNvSpPr>
          <p:nvPr>
            <p:ph type="title"/>
          </p:nvPr>
        </p:nvSpPr>
        <p:spPr/>
        <p:txBody>
          <a:bodyPr/>
          <a:lstStyle/>
          <a:p>
            <a:r>
              <a:rPr lang="pt-BR" dirty="0"/>
              <a:t>SINTOMAS DA UROLITÍASE</a:t>
            </a:r>
          </a:p>
        </p:txBody>
      </p:sp>
      <p:sp>
        <p:nvSpPr>
          <p:cNvPr id="3" name="Espaço Reservado para Conteúdo 2">
            <a:extLst>
              <a:ext uri="{FF2B5EF4-FFF2-40B4-BE49-F238E27FC236}">
                <a16:creationId xmlns:a16="http://schemas.microsoft.com/office/drawing/2014/main" id="{6D2005E4-3C32-41C2-93C0-89B384EFE738}"/>
              </a:ext>
            </a:extLst>
          </p:cNvPr>
          <p:cNvSpPr>
            <a:spLocks noGrp="1"/>
          </p:cNvSpPr>
          <p:nvPr>
            <p:ph idx="1"/>
          </p:nvPr>
        </p:nvSpPr>
        <p:spPr/>
        <p:txBody>
          <a:bodyPr/>
          <a:lstStyle/>
          <a:p>
            <a:pPr algn="l" fontAlgn="base">
              <a:buFont typeface="Arial" panose="020B0604020202020204" pitchFamily="34" charset="0"/>
              <a:buChar char="•"/>
            </a:pPr>
            <a:r>
              <a:rPr lang="pt-BR" b="0" i="0" dirty="0">
                <a:effectLst/>
                <a:latin typeface="Roboto"/>
              </a:rPr>
              <a:t>Rim ou cólica ureteral</a:t>
            </a:r>
          </a:p>
          <a:p>
            <a:pPr algn="l" fontAlgn="base">
              <a:buFont typeface="Arial" panose="020B0604020202020204" pitchFamily="34" charset="0"/>
              <a:buChar char="•"/>
            </a:pPr>
            <a:r>
              <a:rPr lang="pt-BR" b="0" i="0" dirty="0">
                <a:effectLst/>
                <a:latin typeface="Roboto"/>
              </a:rPr>
              <a:t>Hematúria</a:t>
            </a:r>
          </a:p>
          <a:p>
            <a:pPr algn="l" fontAlgn="base">
              <a:buFont typeface="Arial" panose="020B0604020202020204" pitchFamily="34" charset="0"/>
              <a:buChar char="•"/>
            </a:pPr>
            <a:r>
              <a:rPr lang="pt-BR" b="0" i="0" dirty="0">
                <a:effectLst/>
                <a:latin typeface="Roboto"/>
              </a:rPr>
              <a:t>Infecções do trato urinário </a:t>
            </a:r>
            <a:r>
              <a:rPr lang="pt-BR" b="0" i="0" dirty="0" err="1">
                <a:effectLst/>
                <a:latin typeface="Roboto"/>
              </a:rPr>
              <a:t>freqüente</a:t>
            </a:r>
            <a:endParaRPr lang="pt-BR" b="0" i="0" dirty="0">
              <a:effectLst/>
              <a:latin typeface="Roboto"/>
            </a:endParaRPr>
          </a:p>
          <a:p>
            <a:pPr algn="l" fontAlgn="base">
              <a:buFont typeface="Arial" panose="020B0604020202020204" pitchFamily="34" charset="0"/>
              <a:buChar char="•"/>
            </a:pPr>
            <a:r>
              <a:rPr lang="pt-BR" b="0" i="0" dirty="0">
                <a:effectLst/>
                <a:latin typeface="Roboto"/>
              </a:rPr>
              <a:t>Dor e em torno da área abdominal</a:t>
            </a:r>
          </a:p>
          <a:p>
            <a:pPr algn="l" fontAlgn="base">
              <a:buFont typeface="Arial" panose="020B0604020202020204" pitchFamily="34" charset="0"/>
              <a:buChar char="•"/>
            </a:pPr>
            <a:r>
              <a:rPr lang="pt-BR" b="0" i="0" dirty="0">
                <a:effectLst/>
                <a:latin typeface="Roboto"/>
              </a:rPr>
              <a:t>Dor intensa nos flancos</a:t>
            </a:r>
          </a:p>
          <a:p>
            <a:pPr algn="l" fontAlgn="base">
              <a:buFont typeface="Arial" panose="020B0604020202020204" pitchFamily="34" charset="0"/>
              <a:buChar char="•"/>
            </a:pPr>
            <a:r>
              <a:rPr lang="pt-BR" b="0" i="0" dirty="0">
                <a:effectLst/>
                <a:latin typeface="Roboto"/>
              </a:rPr>
              <a:t>Aumento da urgência e frequência da urina</a:t>
            </a:r>
          </a:p>
          <a:p>
            <a:pPr marL="0" indent="0">
              <a:buNone/>
            </a:pPr>
            <a:endParaRPr lang="pt-BR" dirty="0"/>
          </a:p>
        </p:txBody>
      </p:sp>
    </p:spTree>
    <p:extLst>
      <p:ext uri="{BB962C8B-B14F-4D97-AF65-F5344CB8AC3E}">
        <p14:creationId xmlns:p14="http://schemas.microsoft.com/office/powerpoint/2010/main" val="26909982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7406A5C-D009-4A63-92D3-ED7638360FC4}"/>
              </a:ext>
            </a:extLst>
          </p:cNvPr>
          <p:cNvSpPr>
            <a:spLocks noGrp="1"/>
          </p:cNvSpPr>
          <p:nvPr>
            <p:ph type="title"/>
          </p:nvPr>
        </p:nvSpPr>
        <p:spPr/>
        <p:txBody>
          <a:bodyPr/>
          <a:lstStyle/>
          <a:p>
            <a:r>
              <a:rPr lang="pt-BR" dirty="0"/>
              <a:t>DIAGNÓSTICO</a:t>
            </a:r>
          </a:p>
        </p:txBody>
      </p:sp>
      <p:sp>
        <p:nvSpPr>
          <p:cNvPr id="3" name="Espaço Reservado para Conteúdo 2">
            <a:extLst>
              <a:ext uri="{FF2B5EF4-FFF2-40B4-BE49-F238E27FC236}">
                <a16:creationId xmlns:a16="http://schemas.microsoft.com/office/drawing/2014/main" id="{C6B7B5F1-AAE2-42C3-9924-33FBE3433FF5}"/>
              </a:ext>
            </a:extLst>
          </p:cNvPr>
          <p:cNvSpPr>
            <a:spLocks noGrp="1"/>
          </p:cNvSpPr>
          <p:nvPr>
            <p:ph idx="1"/>
          </p:nvPr>
        </p:nvSpPr>
        <p:spPr>
          <a:xfrm>
            <a:off x="553915" y="1371600"/>
            <a:ext cx="10799885" cy="4805363"/>
          </a:xfrm>
        </p:spPr>
        <p:txBody>
          <a:bodyPr>
            <a:normAutofit fontScale="70000" lnSpcReduction="20000"/>
          </a:bodyPr>
          <a:lstStyle/>
          <a:p>
            <a:pPr marL="0" indent="0" algn="just" fontAlgn="base">
              <a:buNone/>
            </a:pPr>
            <a:r>
              <a:rPr lang="pt-BR" b="0" i="0" dirty="0">
                <a:effectLst/>
                <a:latin typeface="Roboto"/>
              </a:rPr>
              <a:t>Para diagnosticar a </a:t>
            </a:r>
            <a:r>
              <a:rPr lang="pt-BR" b="0" i="0" dirty="0" err="1">
                <a:effectLst/>
                <a:latin typeface="Roboto"/>
              </a:rPr>
              <a:t>Urolitíase</a:t>
            </a:r>
            <a:r>
              <a:rPr lang="pt-BR" b="0" i="0" dirty="0">
                <a:effectLst/>
                <a:latin typeface="Roboto"/>
              </a:rPr>
              <a:t>, o médico em questão irá primeiro ter uma história detalhada de quando os sintomas começaram e da gravidade dos sintomas. Isto será seguido por um breve exame físico em que o médico irá palpar a área abdominal e outras áreas de dor para procurar por quaisquer áreas de sensibilidade que possam indicar que a </a:t>
            </a:r>
            <a:r>
              <a:rPr lang="pt-BR" b="0" i="0" dirty="0" err="1">
                <a:effectLst/>
                <a:latin typeface="Roboto"/>
              </a:rPr>
              <a:t>Urolitíase</a:t>
            </a:r>
            <a:r>
              <a:rPr lang="pt-BR" b="0" i="0" dirty="0">
                <a:effectLst/>
                <a:latin typeface="Roboto"/>
              </a:rPr>
              <a:t> é a culpada por trás dos sintomas. Além disso, pode haver alguns estudos realizados para confirmar o diagnóstico de </a:t>
            </a:r>
            <a:r>
              <a:rPr lang="pt-BR" b="0" i="0" dirty="0" err="1">
                <a:effectLst/>
                <a:latin typeface="Roboto"/>
              </a:rPr>
              <a:t>urolitíase</a:t>
            </a:r>
            <a:r>
              <a:rPr lang="pt-BR" b="0" i="0" dirty="0">
                <a:effectLst/>
                <a:latin typeface="Roboto"/>
              </a:rPr>
              <a:t> e incluem:</a:t>
            </a:r>
          </a:p>
          <a:p>
            <a:pPr marL="0" indent="0" algn="just" fontAlgn="base">
              <a:buNone/>
            </a:pPr>
            <a:endParaRPr lang="pt-BR" b="0" i="0" dirty="0">
              <a:effectLst/>
              <a:latin typeface="Roboto"/>
            </a:endParaRPr>
          </a:p>
          <a:p>
            <a:pPr algn="just" fontAlgn="base">
              <a:buFont typeface="Arial" panose="020B0604020202020204" pitchFamily="34" charset="0"/>
              <a:buChar char="•"/>
            </a:pPr>
            <a:r>
              <a:rPr lang="pt-BR" sz="3400" b="0" i="0" dirty="0" err="1">
                <a:effectLst/>
                <a:latin typeface="Roboto"/>
              </a:rPr>
              <a:t>Urinálise</a:t>
            </a:r>
            <a:r>
              <a:rPr lang="pt-BR" sz="3400" b="0" i="0" dirty="0">
                <a:effectLst/>
                <a:latin typeface="Roboto"/>
              </a:rPr>
              <a:t>, procure sinais de sangue, pus ou outros sinais de infecção</a:t>
            </a:r>
          </a:p>
          <a:p>
            <a:pPr algn="just" fontAlgn="base">
              <a:buFont typeface="Arial" panose="020B0604020202020204" pitchFamily="34" charset="0"/>
              <a:buChar char="•"/>
            </a:pPr>
            <a:r>
              <a:rPr lang="pt-BR" sz="3400" b="0" i="0" dirty="0">
                <a:effectLst/>
                <a:latin typeface="Roboto"/>
              </a:rPr>
              <a:t>Hemograma completo para procurar sinais de infecção</a:t>
            </a:r>
          </a:p>
          <a:p>
            <a:pPr algn="just" fontAlgn="base">
              <a:buFont typeface="Arial" panose="020B0604020202020204" pitchFamily="34" charset="0"/>
              <a:buChar char="•"/>
            </a:pPr>
            <a:r>
              <a:rPr lang="pt-BR" sz="3400" b="0" i="0" dirty="0">
                <a:effectLst/>
                <a:latin typeface="Roboto"/>
              </a:rPr>
              <a:t>A </a:t>
            </a:r>
            <a:r>
              <a:rPr lang="pt-BR" sz="3400" b="0" i="0" dirty="0" err="1">
                <a:effectLst/>
                <a:latin typeface="Roboto"/>
              </a:rPr>
              <a:t>pielografia</a:t>
            </a:r>
            <a:r>
              <a:rPr lang="pt-BR" sz="3400" b="0" i="0" dirty="0">
                <a:effectLst/>
                <a:latin typeface="Roboto"/>
              </a:rPr>
              <a:t> intravenosa é feita uma vez que uma pedra é identificada para olhar a localização e o tamanho da pedra</a:t>
            </a:r>
          </a:p>
          <a:p>
            <a:pPr algn="just" fontAlgn="base">
              <a:buFont typeface="Arial" panose="020B0604020202020204" pitchFamily="34" charset="0"/>
              <a:buChar char="•"/>
            </a:pPr>
            <a:r>
              <a:rPr lang="pt-BR" sz="3400" b="0" i="0" dirty="0">
                <a:effectLst/>
                <a:latin typeface="Roboto"/>
              </a:rPr>
              <a:t>Radiografias avançadas, como tomografia computadorizada e ressonância magnética, podem ser feitas para visualizar todo o trato urinário e procurar por sinais de cálculos.</a:t>
            </a:r>
          </a:p>
          <a:p>
            <a:pPr algn="just" fontAlgn="base">
              <a:buFont typeface="Arial" panose="020B0604020202020204" pitchFamily="34" charset="0"/>
              <a:buChar char="•"/>
            </a:pPr>
            <a:r>
              <a:rPr lang="pt-BR" sz="3400" b="0" i="0" dirty="0">
                <a:effectLst/>
                <a:latin typeface="Roboto"/>
              </a:rPr>
              <a:t>A ultrassonografia renal também pode ser realizada para procurar sinais de cálculos e detectar obstrução no sistema urinário.</a:t>
            </a:r>
          </a:p>
        </p:txBody>
      </p:sp>
    </p:spTree>
    <p:extLst>
      <p:ext uri="{BB962C8B-B14F-4D97-AF65-F5344CB8AC3E}">
        <p14:creationId xmlns:p14="http://schemas.microsoft.com/office/powerpoint/2010/main" val="38187112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4E840E2-ED05-4153-9A6A-964772E67B6F}"/>
              </a:ext>
            </a:extLst>
          </p:cNvPr>
          <p:cNvSpPr>
            <a:spLocks noGrp="1"/>
          </p:cNvSpPr>
          <p:nvPr>
            <p:ph type="title"/>
          </p:nvPr>
        </p:nvSpPr>
        <p:spPr/>
        <p:txBody>
          <a:bodyPr/>
          <a:lstStyle/>
          <a:p>
            <a:r>
              <a:rPr lang="pt-BR" dirty="0"/>
              <a:t>TRATAMENTO</a:t>
            </a:r>
          </a:p>
        </p:txBody>
      </p:sp>
      <p:sp>
        <p:nvSpPr>
          <p:cNvPr id="3" name="Espaço Reservado para Conteúdo 2">
            <a:extLst>
              <a:ext uri="{FF2B5EF4-FFF2-40B4-BE49-F238E27FC236}">
                <a16:creationId xmlns:a16="http://schemas.microsoft.com/office/drawing/2014/main" id="{B5BEC1E0-EF10-452E-BE88-405FE7291808}"/>
              </a:ext>
            </a:extLst>
          </p:cNvPr>
          <p:cNvSpPr>
            <a:spLocks noGrp="1"/>
          </p:cNvSpPr>
          <p:nvPr>
            <p:ph idx="1"/>
          </p:nvPr>
        </p:nvSpPr>
        <p:spPr/>
        <p:txBody>
          <a:bodyPr>
            <a:normAutofit fontScale="92500" lnSpcReduction="10000"/>
          </a:bodyPr>
          <a:lstStyle/>
          <a:p>
            <a:pPr marL="0" indent="0" algn="just" fontAlgn="base">
              <a:buNone/>
            </a:pPr>
            <a:r>
              <a:rPr lang="pt-BR" b="0" i="0" dirty="0">
                <a:effectLst/>
                <a:latin typeface="Roboto"/>
              </a:rPr>
              <a:t>O tratamento da </a:t>
            </a:r>
            <a:r>
              <a:rPr lang="pt-BR" b="0" i="0" dirty="0" err="1">
                <a:effectLst/>
                <a:latin typeface="Roboto"/>
              </a:rPr>
              <a:t>Urolitíase</a:t>
            </a:r>
            <a:r>
              <a:rPr lang="pt-BR" b="0" i="0" dirty="0">
                <a:effectLst/>
                <a:latin typeface="Roboto"/>
              </a:rPr>
              <a:t> é basicamente conservador, já que a maioria das pedras, uma vez identificadas, pode ser excretada pela urina se forem pequenas. Para isso, o paciente será aconselhado a aumentar a ingestão de água para aumentar a produção de urina para que as pedras passem. Para a dor, o paciente pode receber analgésicos leves para alívio da dor.</a:t>
            </a:r>
          </a:p>
          <a:p>
            <a:pPr marL="0" indent="0" algn="just" fontAlgn="base">
              <a:buNone/>
            </a:pPr>
            <a:r>
              <a:rPr lang="pt-BR" b="0" i="0" dirty="0">
                <a:effectLst/>
                <a:latin typeface="Roboto"/>
              </a:rPr>
              <a:t>Nos casos de dor aguda devido a </a:t>
            </a:r>
            <a:r>
              <a:rPr lang="pt-BR" b="0" i="0" dirty="0" err="1">
                <a:effectLst/>
                <a:latin typeface="Roboto"/>
              </a:rPr>
              <a:t>urolitíase</a:t>
            </a:r>
            <a:r>
              <a:rPr lang="pt-BR" b="0" i="0" dirty="0">
                <a:effectLst/>
                <a:latin typeface="Roboto"/>
              </a:rPr>
              <a:t>, o paciente pode receber </a:t>
            </a:r>
            <a:r>
              <a:rPr lang="pt-BR" b="0" i="0" dirty="0" err="1">
                <a:effectLst/>
                <a:latin typeface="Roboto"/>
              </a:rPr>
              <a:t>AINEs</a:t>
            </a:r>
            <a:r>
              <a:rPr lang="pt-BR" b="0" i="0" dirty="0">
                <a:effectLst/>
                <a:latin typeface="Roboto"/>
              </a:rPr>
              <a:t> para alívio da dor. Se o tamanho das pedras for muito grande e não puder ser passado pela urina, então a terapia a </a:t>
            </a:r>
            <a:r>
              <a:rPr lang="pt-BR" b="0" i="0" dirty="0">
                <a:solidFill>
                  <a:srgbClr val="FF0000"/>
                </a:solidFill>
                <a:effectLst/>
                <a:latin typeface="Roboto"/>
              </a:rPr>
              <a:t>laser</a:t>
            </a:r>
            <a:r>
              <a:rPr lang="pt-BR" b="0" i="0" dirty="0">
                <a:effectLst/>
                <a:latin typeface="Roboto"/>
              </a:rPr>
              <a:t> é feita para quebrar as pedras em fragmentos minúsculos que podem ser facilmente removidos pela urina. Em alguns casos, a cirurgia pode ser necessária para remover as pedras e tratar a </a:t>
            </a:r>
            <a:r>
              <a:rPr lang="pt-BR" b="0" i="0" dirty="0" err="1">
                <a:effectLst/>
                <a:latin typeface="Roboto"/>
              </a:rPr>
              <a:t>urolitíase</a:t>
            </a:r>
            <a:r>
              <a:rPr lang="pt-BR" b="0" i="0" dirty="0">
                <a:effectLst/>
                <a:latin typeface="Roboto"/>
              </a:rPr>
              <a:t>.</a:t>
            </a:r>
          </a:p>
          <a:p>
            <a:pPr algn="just"/>
            <a:endParaRPr lang="pt-BR" dirty="0"/>
          </a:p>
        </p:txBody>
      </p:sp>
    </p:spTree>
    <p:extLst>
      <p:ext uri="{BB962C8B-B14F-4D97-AF65-F5344CB8AC3E}">
        <p14:creationId xmlns:p14="http://schemas.microsoft.com/office/powerpoint/2010/main" val="42262904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F6D3C24-1C2E-474F-A914-753A610980B9}"/>
              </a:ext>
            </a:extLst>
          </p:cNvPr>
          <p:cNvSpPr>
            <a:spLocks noGrp="1"/>
          </p:cNvSpPr>
          <p:nvPr>
            <p:ph type="title"/>
          </p:nvPr>
        </p:nvSpPr>
        <p:spPr/>
        <p:txBody>
          <a:bodyPr/>
          <a:lstStyle/>
          <a:p>
            <a:r>
              <a:rPr lang="pt-BR" dirty="0"/>
              <a:t>RETENÇÃO URINÁRIA</a:t>
            </a:r>
          </a:p>
        </p:txBody>
      </p:sp>
      <p:sp>
        <p:nvSpPr>
          <p:cNvPr id="3" name="Espaço Reservado para Conteúdo 2">
            <a:extLst>
              <a:ext uri="{FF2B5EF4-FFF2-40B4-BE49-F238E27FC236}">
                <a16:creationId xmlns:a16="http://schemas.microsoft.com/office/drawing/2014/main" id="{F7025EF0-EB02-44F7-899E-A0DEDC189E50}"/>
              </a:ext>
            </a:extLst>
          </p:cNvPr>
          <p:cNvSpPr>
            <a:spLocks noGrp="1"/>
          </p:cNvSpPr>
          <p:nvPr>
            <p:ph idx="1"/>
          </p:nvPr>
        </p:nvSpPr>
        <p:spPr/>
        <p:txBody>
          <a:bodyPr/>
          <a:lstStyle/>
          <a:p>
            <a:pPr marL="0" indent="0">
              <a:buNone/>
            </a:pPr>
            <a:endParaRPr lang="pt-BR" dirty="0"/>
          </a:p>
          <a:p>
            <a:pPr marL="0" indent="0">
              <a:buNone/>
            </a:pPr>
            <a:endParaRPr lang="pt-BR" dirty="0"/>
          </a:p>
          <a:p>
            <a:pPr marL="0" indent="0" algn="ctr">
              <a:buNone/>
            </a:pPr>
            <a:r>
              <a:rPr lang="pt-BR" dirty="0"/>
              <a:t>INCAPACIDADE DA BEXIGA ELIMINAR COMPLETAMENTE SEU CONTEÚDO OU ATÉ MESMO DO ORGANISMO EM URINAR.</a:t>
            </a:r>
          </a:p>
        </p:txBody>
      </p:sp>
    </p:spTree>
    <p:extLst>
      <p:ext uri="{BB962C8B-B14F-4D97-AF65-F5344CB8AC3E}">
        <p14:creationId xmlns:p14="http://schemas.microsoft.com/office/powerpoint/2010/main" val="31266329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a:extLst>
              <a:ext uri="{FF2B5EF4-FFF2-40B4-BE49-F238E27FC236}">
                <a16:creationId xmlns:a16="http://schemas.microsoft.com/office/drawing/2014/main" id="{6AD6CFCC-31F5-410A-8FB8-A4554BEB1339}"/>
              </a:ext>
            </a:extLst>
          </p:cNvPr>
          <p:cNvSpPr>
            <a:spLocks noGrp="1"/>
          </p:cNvSpPr>
          <p:nvPr>
            <p:ph idx="1"/>
          </p:nvPr>
        </p:nvSpPr>
        <p:spPr>
          <a:xfrm>
            <a:off x="457200" y="571500"/>
            <a:ext cx="10896600" cy="5605463"/>
          </a:xfrm>
        </p:spPr>
        <p:txBody>
          <a:bodyPr>
            <a:normAutofit fontScale="92500"/>
          </a:bodyPr>
          <a:lstStyle/>
          <a:p>
            <a:pPr marL="0" indent="0" algn="just">
              <a:buNone/>
            </a:pPr>
            <a:r>
              <a:rPr lang="pt-BR" b="0" i="0" dirty="0">
                <a:effectLst/>
                <a:latin typeface="Open Sans"/>
              </a:rPr>
              <a:t>As pessoas podem reter urina porque as contrações do músculo da bexiga estão prejudicadas, a abertura da bexiga está bloqueada (</a:t>
            </a:r>
            <a:r>
              <a:rPr lang="pt-BR" dirty="0">
                <a:latin typeface="Open Sans"/>
              </a:rPr>
              <a:t>obstrução da saída da bexiga</a:t>
            </a:r>
            <a:r>
              <a:rPr lang="pt-BR" b="0" i="0" dirty="0">
                <a:effectLst/>
                <a:latin typeface="Open Sans"/>
              </a:rPr>
              <a:t>) ou há uma falta de coordenação entre </a:t>
            </a:r>
            <a:r>
              <a:rPr lang="pt-BR" dirty="0">
                <a:latin typeface="Open Sans"/>
              </a:rPr>
              <a:t>contração e relaxamento</a:t>
            </a:r>
            <a:r>
              <a:rPr lang="pt-BR" b="0" i="0" dirty="0">
                <a:effectLst/>
                <a:latin typeface="Open Sans"/>
              </a:rPr>
              <a:t> do músculo que fecha a abertura da bexiga (esfíncter urinário). A retenção urinária é mais comum entre os homens porque o aumento da próstata como aquela causada pela </a:t>
            </a:r>
            <a:r>
              <a:rPr lang="pt-BR" dirty="0">
                <a:latin typeface="Open Sans"/>
              </a:rPr>
              <a:t>hiperplasia prostática benigna</a:t>
            </a:r>
            <a:r>
              <a:rPr lang="pt-BR" b="0" i="0" dirty="0">
                <a:effectLst/>
                <a:latin typeface="Open Sans"/>
              </a:rPr>
              <a:t> pode causar o estreitamento do canal que elimina a urina do corpo (uretra).</a:t>
            </a:r>
          </a:p>
          <a:p>
            <a:pPr marL="0" indent="0" algn="just">
              <a:buNone/>
            </a:pPr>
            <a:r>
              <a:rPr lang="pt-BR" b="0" i="0" dirty="0">
                <a:effectLst/>
                <a:latin typeface="Open Sans"/>
              </a:rPr>
              <a:t>Os medicamentos, especialmente aqueles com efeitos anticolinérgicos, como os anti-histamínicos e alguns antidepressivos, podem causar retenção urinária em homens e mulheres. Outras causas incluem uma bolo fecal duro que preenche o reto e pressiona a uretra (</a:t>
            </a:r>
            <a:r>
              <a:rPr lang="pt-BR" dirty="0">
                <a:latin typeface="Open Sans"/>
              </a:rPr>
              <a:t>impactação fecal</a:t>
            </a:r>
            <a:r>
              <a:rPr lang="pt-BR" b="0" i="0" dirty="0">
                <a:effectLst/>
                <a:latin typeface="Open Sans"/>
              </a:rPr>
              <a:t>) e </a:t>
            </a:r>
            <a:r>
              <a:rPr lang="pt-BR" dirty="0">
                <a:latin typeface="Open Sans"/>
              </a:rPr>
              <a:t>bexiga neurogênica</a:t>
            </a:r>
            <a:r>
              <a:rPr lang="pt-BR" b="0" i="0" dirty="0">
                <a:effectLst/>
                <a:latin typeface="Open Sans"/>
              </a:rPr>
              <a:t> em pessoas com </a:t>
            </a:r>
            <a:r>
              <a:rPr lang="pt-BR" dirty="0">
                <a:latin typeface="Open Sans"/>
              </a:rPr>
              <a:t>diabetes</a:t>
            </a:r>
            <a:r>
              <a:rPr lang="pt-BR" b="0" i="0" dirty="0">
                <a:effectLst/>
                <a:latin typeface="Open Sans"/>
              </a:rPr>
              <a:t>, </a:t>
            </a:r>
            <a:r>
              <a:rPr lang="pt-BR" dirty="0">
                <a:latin typeface="Open Sans"/>
              </a:rPr>
              <a:t>esclerose múltipla</a:t>
            </a:r>
            <a:r>
              <a:rPr lang="pt-BR" b="0" i="0" dirty="0">
                <a:effectLst/>
                <a:latin typeface="Open Sans"/>
              </a:rPr>
              <a:t>, </a:t>
            </a:r>
            <a:r>
              <a:rPr lang="pt-BR" dirty="0">
                <a:latin typeface="Open Sans"/>
              </a:rPr>
              <a:t>doença de Parkinson</a:t>
            </a:r>
            <a:r>
              <a:rPr lang="pt-BR" b="0" i="0" dirty="0">
                <a:effectLst/>
                <a:latin typeface="Open Sans"/>
              </a:rPr>
              <a:t> ou cirurgia anterior da pélvis que lesionou os nervos da bexiga.</a:t>
            </a:r>
          </a:p>
          <a:p>
            <a:pPr algn="just"/>
            <a:endParaRPr lang="pt-BR" dirty="0"/>
          </a:p>
        </p:txBody>
      </p:sp>
    </p:spTree>
    <p:extLst>
      <p:ext uri="{BB962C8B-B14F-4D97-AF65-F5344CB8AC3E}">
        <p14:creationId xmlns:p14="http://schemas.microsoft.com/office/powerpoint/2010/main" val="130636100"/>
      </p:ext>
    </p:extLst>
  </p:cSld>
  <p:clrMapOvr>
    <a:masterClrMapping/>
  </p:clrMapOvr>
</p:sld>
</file>

<file path=ppt/theme/theme1.xml><?xml version="1.0" encoding="utf-8"?>
<a:theme xmlns:a="http://schemas.openxmlformats.org/drawingml/2006/main" name="Tema do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4143</TotalTime>
  <Words>4356</Words>
  <Application>Microsoft Office PowerPoint</Application>
  <PresentationFormat>Widescreen</PresentationFormat>
  <Paragraphs>183</Paragraphs>
  <Slides>42</Slides>
  <Notes>0</Notes>
  <HiddenSlides>0</HiddenSlides>
  <MMClips>0</MMClips>
  <ScaleCrop>false</ScaleCrop>
  <HeadingPairs>
    <vt:vector size="6" baseType="variant">
      <vt:variant>
        <vt:lpstr>Fontes usadas</vt:lpstr>
      </vt:variant>
      <vt:variant>
        <vt:i4>7</vt:i4>
      </vt:variant>
      <vt:variant>
        <vt:lpstr>Tema</vt:lpstr>
      </vt:variant>
      <vt:variant>
        <vt:i4>1</vt:i4>
      </vt:variant>
      <vt:variant>
        <vt:lpstr>Títulos de slides</vt:lpstr>
      </vt:variant>
      <vt:variant>
        <vt:i4>42</vt:i4>
      </vt:variant>
    </vt:vector>
  </HeadingPairs>
  <TitlesOfParts>
    <vt:vector size="50" baseType="lpstr">
      <vt:lpstr>Arial</vt:lpstr>
      <vt:lpstr>Calibri</vt:lpstr>
      <vt:lpstr>Calibri Light</vt:lpstr>
      <vt:lpstr>Helvetica</vt:lpstr>
      <vt:lpstr>inherit</vt:lpstr>
      <vt:lpstr>Open Sans</vt:lpstr>
      <vt:lpstr>Roboto</vt:lpstr>
      <vt:lpstr>Tema do Office</vt:lpstr>
      <vt:lpstr>CONTINUAÇÃO  SISTEMA URINÁRIO</vt:lpstr>
      <vt:lpstr>UROLITÍASE</vt:lpstr>
      <vt:lpstr>UROLITÍASE</vt:lpstr>
      <vt:lpstr>FATORES DE RISCO PARA UROLITÍASE</vt:lpstr>
      <vt:lpstr>SINTOMAS DA UROLITÍASE</vt:lpstr>
      <vt:lpstr>DIAGNÓSTICO</vt:lpstr>
      <vt:lpstr>TRATAMENTO</vt:lpstr>
      <vt:lpstr>RETENÇÃO URINÁRIA</vt:lpstr>
      <vt:lpstr>Apresentação do PowerPoint</vt:lpstr>
      <vt:lpstr>Sintomas de Retenção Urinária</vt:lpstr>
      <vt:lpstr>DIAGNÓSTICO DE RETENÇÃO URINÁRIA</vt:lpstr>
      <vt:lpstr>TRATAMENTO</vt:lpstr>
      <vt:lpstr>INCONTINÊNCIA URINÁRIA</vt:lpstr>
      <vt:lpstr>Apresentação do PowerPoint</vt:lpstr>
      <vt:lpstr>TIPOS DE INCONTINÊNCIA</vt:lpstr>
      <vt:lpstr>CAUSAS DE INCONTINÊNCIA URINÁRIA</vt:lpstr>
      <vt:lpstr>Apresentação do PowerPoint</vt:lpstr>
      <vt:lpstr>EXAMES A SEREM REALIZADOS</vt:lpstr>
      <vt:lpstr>Apresentação do PowerPoint</vt:lpstr>
      <vt:lpstr>TRATAMENTO</vt:lpstr>
      <vt:lpstr>PIELONEFRITE</vt:lpstr>
      <vt:lpstr>TIPOS DE PIELONEFRITE</vt:lpstr>
      <vt:lpstr>Os sintomas mais característicos da pielonefrite são a dor na região lombar, pélvica, abdominal e costas. Outros sintomas são: </vt:lpstr>
      <vt:lpstr>TRATAMENTO</vt:lpstr>
      <vt:lpstr>CÁLCULO RENAL</vt:lpstr>
      <vt:lpstr>Apresentação do PowerPoint</vt:lpstr>
      <vt:lpstr>FATORES DE RISCO</vt:lpstr>
      <vt:lpstr>FATORES DE RISCO</vt:lpstr>
      <vt:lpstr>FATORES DE RISCO</vt:lpstr>
      <vt:lpstr>SINTOMAS</vt:lpstr>
      <vt:lpstr>TEREMOS A CÓLICA RENAL    </vt:lpstr>
      <vt:lpstr>CÓLICA RENAL</vt:lpstr>
      <vt:lpstr>Apresentação do PowerPoint</vt:lpstr>
      <vt:lpstr>DIAGNÓSTICO</vt:lpstr>
      <vt:lpstr>HISTÓRICO DO CÁLCULO</vt:lpstr>
      <vt:lpstr>Apresentação do PowerPoint</vt:lpstr>
      <vt:lpstr>Apresentação do PowerPoint</vt:lpstr>
      <vt:lpstr>Apresentação do PowerPoint</vt:lpstr>
      <vt:lpstr>TRATAMENTO DURANTE A CRISE DE CÓLICA RENAL</vt:lpstr>
      <vt:lpstr>TRATAMENTO FORA DA CRISE DE CÓLICA RENAL</vt:lpstr>
      <vt:lpstr>TRATAMENTO CIRÚRGICO</vt:lpstr>
      <vt:lpstr>Apresentação do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CONTINUAÇÃO  SISTEMA URINÁRIO</dc:title>
  <dc:creator>Proprietário</dc:creator>
  <cp:lastModifiedBy>Proprietário</cp:lastModifiedBy>
  <cp:revision>14</cp:revision>
  <dcterms:created xsi:type="dcterms:W3CDTF">2021-03-22T18:06:01Z</dcterms:created>
  <dcterms:modified xsi:type="dcterms:W3CDTF">2021-03-26T17:30:54Z</dcterms:modified>
</cp:coreProperties>
</file>