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97" r:id="rId4"/>
    <p:sldId id="313" r:id="rId5"/>
    <p:sldId id="259" r:id="rId6"/>
    <p:sldId id="260" r:id="rId7"/>
    <p:sldId id="261" r:id="rId8"/>
    <p:sldId id="323" r:id="rId9"/>
    <p:sldId id="262" r:id="rId10"/>
    <p:sldId id="263" r:id="rId11"/>
    <p:sldId id="325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322" r:id="rId20"/>
    <p:sldId id="298" r:id="rId21"/>
    <p:sldId id="300" r:id="rId22"/>
    <p:sldId id="328" r:id="rId23"/>
    <p:sldId id="327" r:id="rId24"/>
    <p:sldId id="330" r:id="rId25"/>
    <p:sldId id="277" r:id="rId26"/>
    <p:sldId id="278" r:id="rId27"/>
    <p:sldId id="279" r:id="rId28"/>
    <p:sldId id="280" r:id="rId29"/>
    <p:sldId id="329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12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>
        <p:scale>
          <a:sx n="94" d="100"/>
          <a:sy n="94" d="100"/>
        </p:scale>
        <p:origin x="-127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C4C28-D3A5-438F-9EFC-B34C94B83E1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D036C-A829-4496-A7D6-23E6E26524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84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BC426-E060-4AD7-A369-07B1B81FB3F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7AED5-577A-49C7-817A-ADDCCB52D70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C51332CF-2F62-46E9-9DF1-65F54DBDD826}" type="slidenum">
              <a:rPr lang="pt-BR">
                <a:latin typeface="Calibri" pitchFamily="34" charset="0"/>
              </a:rPr>
              <a:pPr/>
              <a:t>21</a:t>
            </a:fld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6DD56-51BC-44B4-9CDB-A2E19F512F0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32641C-E814-471B-87CD-6E76A3EDBCE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9694B-DE97-45BF-B12F-921B0801637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B09F4F-DDD5-4E9F-B029-F6ECC32593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34E866-5A7F-4E69-A2FF-5D0F705C3B1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DE6635-FD52-4DD6-B128-702749683DA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3467AB-8577-46E8-922B-B580FF1C1D2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DD5CE-C43B-4C37-ADF5-BD5CF5A4C15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602512-C630-4A82-BE2B-0AF724FC371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5CEE73-D140-4ABF-AB81-434D4759CA8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FBA334-07D1-487C-8612-959DDDBFB4A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CBABF-63FB-4488-B76C-AD5E4E873D3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54655-F41C-4C88-9A31-7C50ABA2108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C504E-07EE-4AA5-A89C-5199DBFD29C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E66A5B-2B3E-4919-BC62-82CD55A2915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31D1E-CB20-4A88-9935-AB8DCB30099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65BD6-A861-4FC4-BFAB-0F6303E9925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020C0-0E42-43E6-BB1D-6FFA34ACAA5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1CA44-61BE-4BCE-BB94-7127BD86278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994EF-CB53-4BD5-B21B-5F64840D440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FB883-BC58-4E09-B8D0-4EBC4BE6F4E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724C1-406F-4082-9B6C-EC5632CD203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893370-D992-42BF-BD32-E4FFEA06276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1ABA6-5C6D-4F5D-B2C1-186367C1947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EBF396-C015-47E1-A74C-C5FB8362297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4B446-A14F-4B80-AECA-7F5238D3771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3A1025-ACC6-49AE-875C-336E484C6F49}" type="datetimeFigureOut">
              <a:rPr lang="pt-BR" smtClean="0"/>
              <a:t>10/07/2017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AB54A7-7D5C-4E64-8797-C7F653018C92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2" y="476672"/>
            <a:ext cx="5904656" cy="1181993"/>
          </a:xfrm>
        </p:spPr>
        <p:txBody>
          <a:bodyPr/>
          <a:lstStyle/>
          <a:p>
            <a:r>
              <a:rPr lang="pt-BR" dirty="0" smtClean="0"/>
              <a:t>Sistema Reprodutor </a:t>
            </a:r>
            <a:endParaRPr lang="pt-BR" dirty="0"/>
          </a:p>
        </p:txBody>
      </p:sp>
      <p:pic>
        <p:nvPicPr>
          <p:cNvPr id="4098" name="Picture 2" descr="C:\Users\Naira\Desktop\homem-mulher-simbol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740199" cy="33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292080" y="5661248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Professora: Naiara </a:t>
            </a:r>
            <a:r>
              <a:rPr lang="pt-BR" sz="2000" dirty="0" err="1" smtClean="0"/>
              <a:t>Sprotte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420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4" descr="espermiogene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928813"/>
            <a:ext cx="6697662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tângulo 7"/>
          <p:cNvSpPr>
            <a:spLocks noChangeArrowheads="1"/>
          </p:cNvSpPr>
          <p:nvPr/>
        </p:nvSpPr>
        <p:spPr bwMode="auto">
          <a:xfrm>
            <a:off x="2555776" y="638084"/>
            <a:ext cx="4786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pt-BR" sz="1200" b="1" dirty="0">
              <a:latin typeface="Calibri" pitchFamily="34" charset="0"/>
            </a:endParaRPr>
          </a:p>
          <a:p>
            <a:pPr marL="342900" indent="-342900"/>
            <a:r>
              <a:rPr lang="pt-BR" b="1" dirty="0">
                <a:latin typeface="Calibri" pitchFamily="34" charset="0"/>
              </a:rPr>
              <a:t>	</a:t>
            </a:r>
            <a:r>
              <a:rPr lang="pt-BR" b="1" dirty="0" err="1">
                <a:latin typeface="Calibri" pitchFamily="34" charset="0"/>
              </a:rPr>
              <a:t>Espermiogênse</a:t>
            </a:r>
            <a:endParaRPr lang="pt-B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HHE-COM-testosterona vida hom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4"/>
          <a:stretch/>
        </p:blipFill>
        <p:spPr bwMode="auto">
          <a:xfrm>
            <a:off x="1080582" y="1700808"/>
            <a:ext cx="7123370" cy="46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bésit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59050"/>
            <a:ext cx="8826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aille réduite des organes génitau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36838"/>
            <a:ext cx="709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133600"/>
            <a:ext cx="619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2420938"/>
            <a:ext cx="619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67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tângulo 7"/>
          <p:cNvSpPr>
            <a:spLocks noChangeArrowheads="1"/>
          </p:cNvSpPr>
          <p:nvPr/>
        </p:nvSpPr>
        <p:spPr bwMode="auto">
          <a:xfrm>
            <a:off x="2107406" y="361860"/>
            <a:ext cx="47863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endParaRPr lang="pt-BR" sz="1200" b="1" dirty="0">
              <a:latin typeface="Calibri" pitchFamily="34" charset="0"/>
            </a:endParaRPr>
          </a:p>
          <a:p>
            <a:pPr marL="342900" indent="-342900"/>
            <a:r>
              <a:rPr lang="pt-BR" b="1" dirty="0">
                <a:latin typeface="Calibri" pitchFamily="34" charset="0"/>
              </a:rPr>
              <a:t>	Estrutura do </a:t>
            </a:r>
            <a:r>
              <a:rPr lang="pt-BR" b="1" dirty="0" err="1">
                <a:latin typeface="Calibri" pitchFamily="34" charset="0"/>
              </a:rPr>
              <a:t>espermatozóide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0245" name="CaixaDeTexto 9"/>
          <p:cNvSpPr txBox="1">
            <a:spLocks noChangeArrowheads="1"/>
          </p:cNvSpPr>
          <p:nvPr/>
        </p:nvSpPr>
        <p:spPr bwMode="auto">
          <a:xfrm>
            <a:off x="1140055" y="1268760"/>
            <a:ext cx="7814072" cy="286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rgbClr val="0070C0"/>
                </a:solidFill>
                <a:latin typeface="Calibri" pitchFamily="34" charset="0"/>
              </a:rPr>
              <a:t>Cabeça </a:t>
            </a:r>
            <a:r>
              <a:rPr lang="pt-BR" dirty="0">
                <a:latin typeface="Calibri" pitchFamily="34" charset="0"/>
              </a:rPr>
              <a:t>– com o </a:t>
            </a:r>
            <a:r>
              <a:rPr lang="pt-BR" b="1" dirty="0">
                <a:solidFill>
                  <a:srgbClr val="0070C0"/>
                </a:solidFill>
                <a:latin typeface="Calibri" pitchFamily="34" charset="0"/>
              </a:rPr>
              <a:t>pró-núcleo</a:t>
            </a:r>
            <a:r>
              <a:rPr lang="pt-BR" dirty="0">
                <a:latin typeface="Calibri" pitchFamily="34" charset="0"/>
              </a:rPr>
              <a:t> masculino </a:t>
            </a:r>
            <a:r>
              <a:rPr lang="pt-BR" dirty="0" err="1">
                <a:latin typeface="Calibri" pitchFamily="34" charset="0"/>
              </a:rPr>
              <a:t>haplóide</a:t>
            </a:r>
            <a:r>
              <a:rPr lang="pt-BR" dirty="0">
                <a:latin typeface="Calibri" pitchFamily="34" charset="0"/>
              </a:rPr>
              <a:t> (n) e o </a:t>
            </a:r>
            <a:r>
              <a:rPr lang="pt-BR" b="1" dirty="0" err="1">
                <a:solidFill>
                  <a:srgbClr val="0070C0"/>
                </a:solidFill>
                <a:latin typeface="Calibri" pitchFamily="34" charset="0"/>
              </a:rPr>
              <a:t>acrossoma</a:t>
            </a:r>
            <a:r>
              <a:rPr lang="pt-BR" dirty="0">
                <a:latin typeface="Calibri" pitchFamily="34" charset="0"/>
              </a:rPr>
              <a:t>, capuz formado por vesículas do Complexo de Golgi, contendo enzimas digestivas que permitirão </a:t>
            </a:r>
            <a:r>
              <a:rPr lang="pt-BR" dirty="0" err="1">
                <a:latin typeface="Calibri" pitchFamily="34" charset="0"/>
              </a:rPr>
              <a:t>pefurar</a:t>
            </a:r>
            <a:r>
              <a:rPr lang="pt-BR" dirty="0">
                <a:latin typeface="Calibri" pitchFamily="34" charset="0"/>
              </a:rPr>
              <a:t> a camada protetora do ovócito II (óvulo) no momento da fecundação.</a:t>
            </a:r>
          </a:p>
          <a:p>
            <a:pPr eaLnBrk="1" hangingPunct="1"/>
            <a:endParaRPr lang="pt-BR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solidFill>
                  <a:srgbClr val="0070C0"/>
                </a:solidFill>
                <a:latin typeface="Calibri" pitchFamily="34" charset="0"/>
              </a:rPr>
              <a:t>Peça intermédia </a:t>
            </a:r>
            <a:r>
              <a:rPr lang="pt-BR" dirty="0">
                <a:latin typeface="Calibri" pitchFamily="34" charset="0"/>
              </a:rPr>
              <a:t>– Os </a:t>
            </a:r>
            <a:r>
              <a:rPr lang="pt-BR" b="1" dirty="0">
                <a:solidFill>
                  <a:srgbClr val="0070C0"/>
                </a:solidFill>
                <a:latin typeface="Calibri" pitchFamily="34" charset="0"/>
              </a:rPr>
              <a:t>centríolos</a:t>
            </a:r>
            <a:r>
              <a:rPr lang="pt-BR" dirty="0">
                <a:latin typeface="Calibri" pitchFamily="34" charset="0"/>
              </a:rPr>
              <a:t>, dispostos no </a:t>
            </a:r>
            <a:r>
              <a:rPr lang="pt-BR" dirty="0" err="1">
                <a:latin typeface="Calibri" pitchFamily="34" charset="0"/>
              </a:rPr>
              <a:t>pólo</a:t>
            </a:r>
            <a:r>
              <a:rPr lang="pt-BR" dirty="0">
                <a:latin typeface="Calibri" pitchFamily="34" charset="0"/>
              </a:rPr>
              <a:t> oposto ao </a:t>
            </a:r>
            <a:r>
              <a:rPr lang="pt-BR" dirty="0" err="1">
                <a:latin typeface="Calibri" pitchFamily="34" charset="0"/>
              </a:rPr>
              <a:t>acrossoma</a:t>
            </a:r>
            <a:r>
              <a:rPr lang="pt-BR" dirty="0">
                <a:latin typeface="Calibri" pitchFamily="34" charset="0"/>
              </a:rPr>
              <a:t>, originam os </a:t>
            </a:r>
            <a:r>
              <a:rPr lang="pt-BR" dirty="0" err="1">
                <a:latin typeface="Calibri" pitchFamily="34" charset="0"/>
              </a:rPr>
              <a:t>microtúbulos</a:t>
            </a:r>
            <a:r>
              <a:rPr lang="pt-BR" dirty="0">
                <a:latin typeface="Calibri" pitchFamily="34" charset="0"/>
              </a:rPr>
              <a:t> que constituem o </a:t>
            </a:r>
            <a:r>
              <a:rPr lang="pt-BR" b="1" dirty="0">
                <a:solidFill>
                  <a:srgbClr val="0070C0"/>
                </a:solidFill>
                <a:latin typeface="Calibri" pitchFamily="34" charset="0"/>
              </a:rPr>
              <a:t>flagelo</a:t>
            </a:r>
            <a:r>
              <a:rPr lang="pt-BR" dirty="0">
                <a:latin typeface="Calibri" pitchFamily="34" charset="0"/>
              </a:rPr>
              <a:t>. Concentração de mitocôndrias fornecedoras de energia (ATP) para os batimentos do flagelo.</a:t>
            </a:r>
          </a:p>
          <a:p>
            <a:pPr eaLnBrk="1" hangingPunct="1"/>
            <a:endParaRPr lang="pt-BR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solidFill>
                  <a:srgbClr val="0070C0"/>
                </a:solidFill>
                <a:latin typeface="Calibri" pitchFamily="34" charset="0"/>
              </a:rPr>
              <a:t>Cauda</a:t>
            </a:r>
            <a:r>
              <a:rPr lang="pt-BR" dirty="0">
                <a:latin typeface="Calibri" pitchFamily="34" charset="0"/>
              </a:rPr>
              <a:t> – formada pelo</a:t>
            </a:r>
            <a:r>
              <a:rPr lang="pt-BR" b="1" dirty="0">
                <a:solidFill>
                  <a:srgbClr val="0070C0"/>
                </a:solidFill>
                <a:latin typeface="Calibri" pitchFamily="34" charset="0"/>
              </a:rPr>
              <a:t> flagelo</a:t>
            </a:r>
            <a:r>
              <a:rPr lang="pt-BR" dirty="0">
                <a:latin typeface="Calibri" pitchFamily="34" charset="0"/>
              </a:rPr>
              <a:t>, cujos batimentos impulsionam o </a:t>
            </a:r>
            <a:r>
              <a:rPr lang="pt-BR" dirty="0" err="1">
                <a:latin typeface="Calibri" pitchFamily="34" charset="0"/>
              </a:rPr>
              <a:t>espermatozóide</a:t>
            </a:r>
            <a:r>
              <a:rPr lang="pt-BR" dirty="0">
                <a:latin typeface="Calibri" pitchFamily="34" charset="0"/>
              </a:rPr>
              <a:t>.</a:t>
            </a:r>
          </a:p>
          <a:p>
            <a:pPr eaLnBrk="1" hangingPunct="1"/>
            <a:endParaRPr lang="pt-BR" dirty="0">
              <a:latin typeface="Calibri" pitchFamily="34" charset="0"/>
            </a:endParaRPr>
          </a:p>
        </p:txBody>
      </p:sp>
      <p:pic>
        <p:nvPicPr>
          <p:cNvPr id="10246" name="Imagem 11" descr="espermatozo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406900"/>
            <a:ext cx="41021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CaixaDeTexto 12"/>
          <p:cNvSpPr txBox="1">
            <a:spLocks noChangeArrowheads="1"/>
          </p:cNvSpPr>
          <p:nvPr/>
        </p:nvSpPr>
        <p:spPr bwMode="auto">
          <a:xfrm>
            <a:off x="6715125" y="5072063"/>
            <a:ext cx="1357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600">
                <a:latin typeface="Calibri" pitchFamily="34" charset="0"/>
              </a:rPr>
              <a:t>Acrossomo</a:t>
            </a:r>
          </a:p>
        </p:txBody>
      </p:sp>
      <p:sp>
        <p:nvSpPr>
          <p:cNvPr id="10248" name="CaixaDeTexto 13"/>
          <p:cNvSpPr txBox="1">
            <a:spLocks noChangeArrowheads="1"/>
          </p:cNvSpPr>
          <p:nvPr/>
        </p:nvSpPr>
        <p:spPr bwMode="auto">
          <a:xfrm>
            <a:off x="6500813" y="5786438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Pró-núcleo</a:t>
            </a:r>
          </a:p>
          <a:p>
            <a:pPr algn="ctr" eaLnBrk="1" hangingPunct="1"/>
            <a:r>
              <a:rPr lang="pt-BR" sz="1600">
                <a:latin typeface="Calibri" pitchFamily="34" charset="0"/>
              </a:rPr>
              <a:t>(n)</a:t>
            </a:r>
          </a:p>
        </p:txBody>
      </p:sp>
      <p:cxnSp>
        <p:nvCxnSpPr>
          <p:cNvPr id="16" name="Conector reto 15"/>
          <p:cNvCxnSpPr>
            <a:endCxn id="10247" idx="1"/>
          </p:cNvCxnSpPr>
          <p:nvPr/>
        </p:nvCxnSpPr>
        <p:spPr>
          <a:xfrm>
            <a:off x="6286500" y="5000625"/>
            <a:ext cx="428625" cy="241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929313" y="5072063"/>
            <a:ext cx="928687" cy="785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51" name="CaixaDeTexto 22"/>
          <p:cNvSpPr txBox="1">
            <a:spLocks noChangeArrowheads="1"/>
          </p:cNvSpPr>
          <p:nvPr/>
        </p:nvSpPr>
        <p:spPr bwMode="auto">
          <a:xfrm>
            <a:off x="4500563" y="4286250"/>
            <a:ext cx="1357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600">
                <a:latin typeface="Calibri" pitchFamily="34" charset="0"/>
              </a:rPr>
              <a:t>Mitocôndrias</a:t>
            </a:r>
          </a:p>
        </p:txBody>
      </p:sp>
      <p:cxnSp>
        <p:nvCxnSpPr>
          <p:cNvPr id="25" name="Conector reto 24"/>
          <p:cNvCxnSpPr>
            <a:stCxn id="10251" idx="2"/>
          </p:cNvCxnSpPr>
          <p:nvPr/>
        </p:nvCxnSpPr>
        <p:spPr>
          <a:xfrm rot="16200000" flipH="1">
            <a:off x="5045076" y="4759325"/>
            <a:ext cx="304800" cy="34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14341" name="CaixaDeTexto 4"/>
          <p:cNvSpPr txBox="1">
            <a:spLocks noChangeArrowheads="1"/>
          </p:cNvSpPr>
          <p:nvPr/>
        </p:nvSpPr>
        <p:spPr bwMode="auto">
          <a:xfrm>
            <a:off x="1691680" y="660690"/>
            <a:ext cx="878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>
                <a:latin typeface="Calibri" pitchFamily="34" charset="0"/>
              </a:rPr>
              <a:t>Canal deferente: </a:t>
            </a:r>
            <a:r>
              <a:rPr lang="pt-BR" dirty="0">
                <a:latin typeface="Calibri" pitchFamily="34" charset="0"/>
              </a:rPr>
              <a:t>Comunica o epidídimo à vesícula seminal</a:t>
            </a:r>
          </a:p>
        </p:txBody>
      </p:sp>
      <p:pic>
        <p:nvPicPr>
          <p:cNvPr id="1026" name="Picture 2" descr="C:\Users\Usuário\Desktop\orgc3a3o-reprodutor-mascul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92" y="1393979"/>
            <a:ext cx="6257925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15365" name="CaixaDeTexto 4"/>
          <p:cNvSpPr txBox="1">
            <a:spLocks noChangeArrowheads="1"/>
          </p:cNvSpPr>
          <p:nvPr/>
        </p:nvSpPr>
        <p:spPr bwMode="auto">
          <a:xfrm>
            <a:off x="1115616" y="686733"/>
            <a:ext cx="781407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	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>
                <a:latin typeface="Calibri" pitchFamily="34" charset="0"/>
              </a:rPr>
              <a:t>Vesícula Seminal</a:t>
            </a:r>
            <a:endParaRPr lang="pt-B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Produz o líquido seminal, o qual contém substâncias nutritivas, principalmente frutose, que irá nutrir o </a:t>
            </a:r>
            <a:r>
              <a:rPr lang="pt-BR" dirty="0" err="1">
                <a:latin typeface="Calibri" pitchFamily="34" charset="0"/>
              </a:rPr>
              <a:t>espermatozóide</a:t>
            </a:r>
            <a:r>
              <a:rPr lang="pt-BR" dirty="0">
                <a:latin typeface="Calibri" pitchFamily="34" charset="0"/>
              </a:rPr>
              <a:t> fora do organismo masculino.</a:t>
            </a:r>
            <a:r>
              <a:rPr lang="pt-BR" b="1" dirty="0">
                <a:latin typeface="Calibri" pitchFamily="34" charset="0"/>
              </a:rPr>
              <a:t>	</a:t>
            </a:r>
          </a:p>
        </p:txBody>
      </p:sp>
      <p:sp>
        <p:nvSpPr>
          <p:cNvPr id="9" name="Seta para a direita 8"/>
          <p:cNvSpPr/>
          <p:nvPr/>
        </p:nvSpPr>
        <p:spPr>
          <a:xfrm rot="10800000">
            <a:off x="7164288" y="3296228"/>
            <a:ext cx="50006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7170" name="Picture 2" descr="C:\Users\Naira\Desktop\Aparato%20reproductor%20masculino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" r="-7848" b="4399"/>
          <a:stretch/>
        </p:blipFill>
        <p:spPr bwMode="auto">
          <a:xfrm>
            <a:off x="1360211" y="2564904"/>
            <a:ext cx="613782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16389" name="CaixaDeTexto 4"/>
          <p:cNvSpPr txBox="1">
            <a:spLocks noChangeArrowheads="1"/>
          </p:cNvSpPr>
          <p:nvPr/>
        </p:nvSpPr>
        <p:spPr bwMode="auto">
          <a:xfrm>
            <a:off x="688860" y="578902"/>
            <a:ext cx="824612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	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>
                <a:latin typeface="Calibri" pitchFamily="34" charset="0"/>
              </a:rPr>
              <a:t>Próstata</a:t>
            </a:r>
            <a:endParaRPr lang="pt-B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Produz a secreção prostática (alcalina) que reduz a acidez da vagina, favorecendo a sobrevivência dos </a:t>
            </a:r>
            <a:r>
              <a:rPr lang="pt-BR" dirty="0" err="1">
                <a:latin typeface="Calibri" pitchFamily="34" charset="0"/>
              </a:rPr>
              <a:t>espermatozóides</a:t>
            </a:r>
            <a:r>
              <a:rPr lang="pt-BR" dirty="0">
                <a:latin typeface="Calibri" pitchFamily="34" charset="0"/>
              </a:rPr>
              <a:t> naquele ambiente.</a:t>
            </a:r>
            <a:r>
              <a:rPr lang="pt-BR" b="1" dirty="0">
                <a:latin typeface="Calibri" pitchFamily="34" charset="0"/>
              </a:rPr>
              <a:t>	</a:t>
            </a:r>
          </a:p>
        </p:txBody>
      </p:sp>
      <p:pic>
        <p:nvPicPr>
          <p:cNvPr id="8194" name="Picture 2" descr="C:\Users\Naira\Desktop\imagesprost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7"/>
            <a:ext cx="6180348" cy="36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7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17413" name="CaixaDeTexto 4"/>
          <p:cNvSpPr txBox="1">
            <a:spLocks noChangeArrowheads="1"/>
          </p:cNvSpPr>
          <p:nvPr/>
        </p:nvSpPr>
        <p:spPr bwMode="auto">
          <a:xfrm>
            <a:off x="1403646" y="502176"/>
            <a:ext cx="771246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	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>
                <a:latin typeface="Calibri" pitchFamily="34" charset="0"/>
              </a:rPr>
              <a:t>Glândula Bulbouretral</a:t>
            </a:r>
            <a:endParaRPr lang="pt-B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Produz uma secreção que lubrifica o canal da uretra e facilita a motilidade dos </a:t>
            </a:r>
            <a:r>
              <a:rPr lang="pt-BR" dirty="0" err="1">
                <a:latin typeface="Calibri" pitchFamily="34" charset="0"/>
              </a:rPr>
              <a:t>espermatozóides</a:t>
            </a:r>
            <a:r>
              <a:rPr lang="pt-BR" dirty="0">
                <a:latin typeface="Calibri" pitchFamily="34" charset="0"/>
              </a:rPr>
              <a:t>.</a:t>
            </a:r>
            <a:r>
              <a:rPr lang="pt-BR" b="1" dirty="0">
                <a:latin typeface="Calibri" pitchFamily="34" charset="0"/>
              </a:rPr>
              <a:t>	</a:t>
            </a:r>
          </a:p>
        </p:txBody>
      </p:sp>
      <p:sp>
        <p:nvSpPr>
          <p:cNvPr id="9" name="Seta para a direita 8"/>
          <p:cNvSpPr/>
          <p:nvPr/>
        </p:nvSpPr>
        <p:spPr>
          <a:xfrm rot="10800000">
            <a:off x="6650389" y="4726286"/>
            <a:ext cx="500063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8" name="Picture 2" descr="C:\Users\Naira\Desktop\exercicios-sistema-gen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715" y="1717675"/>
            <a:ext cx="4273674" cy="50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18437" name="CaixaDeTexto 4"/>
          <p:cNvSpPr txBox="1">
            <a:spLocks noChangeArrowheads="1"/>
          </p:cNvSpPr>
          <p:nvPr/>
        </p:nvSpPr>
        <p:spPr bwMode="auto">
          <a:xfrm>
            <a:off x="1187624" y="476672"/>
            <a:ext cx="795637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	 </a:t>
            </a:r>
            <a:r>
              <a:rPr lang="pt-BR" b="1" dirty="0" smtClean="0">
                <a:latin typeface="Calibri" pitchFamily="34" charset="0"/>
              </a:rPr>
              <a:t>Uretra</a:t>
            </a:r>
            <a:endParaRPr lang="pt-B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Canal que comunica o sistema excretor (micção) e o sistema reprodutor (ejaculação) com o meio externo.</a:t>
            </a:r>
            <a:r>
              <a:rPr lang="pt-BR" b="1" dirty="0">
                <a:latin typeface="Calibri" pitchFamily="34" charset="0"/>
              </a:rPr>
              <a:t>	</a:t>
            </a:r>
          </a:p>
        </p:txBody>
      </p:sp>
      <p:pic>
        <p:nvPicPr>
          <p:cNvPr id="9219" name="Picture 3" descr="C:\Users\Naira\Desktop\URETRA-MASCUL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12982"/>
            <a:ext cx="6552728" cy="427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19461" name="CaixaDeTexto 4"/>
          <p:cNvSpPr txBox="1">
            <a:spLocks noChangeArrowheads="1"/>
          </p:cNvSpPr>
          <p:nvPr/>
        </p:nvSpPr>
        <p:spPr bwMode="auto">
          <a:xfrm>
            <a:off x="1043608" y="320521"/>
            <a:ext cx="8100392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	 </a:t>
            </a:r>
            <a:r>
              <a:rPr lang="pt-BR" b="1" dirty="0" smtClean="0">
                <a:latin typeface="Calibri" pitchFamily="34" charset="0"/>
              </a:rPr>
              <a:t>   Pênis</a:t>
            </a:r>
            <a:endParaRPr lang="pt-B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Órgão copulador masculino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Quando estimulado, torna-se ereto, devido a entrada de sangue sem seu interior.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11" y="2132856"/>
            <a:ext cx="3958085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3816424" cy="33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5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980728"/>
            <a:ext cx="4065984" cy="5572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800" b="1" dirty="0" err="1" smtClean="0">
                <a:latin typeface="times" pitchFamily="18" charset="0"/>
              </a:rPr>
              <a:t>Frênulo</a:t>
            </a:r>
            <a:r>
              <a:rPr lang="pt-BR" sz="2800" b="1" dirty="0" smtClean="0">
                <a:latin typeface="times" pitchFamily="18" charset="0"/>
              </a:rPr>
              <a:t> do prep</a:t>
            </a:r>
            <a:r>
              <a:rPr lang="pt-BR" sz="2800" b="1" dirty="0" smtClean="0">
                <a:latin typeface="Times New Roman" pitchFamily="18" charset="0"/>
              </a:rPr>
              <a:t>ú</a:t>
            </a:r>
            <a:r>
              <a:rPr lang="pt-BR" sz="2800" b="1" dirty="0" smtClean="0">
                <a:latin typeface="times" pitchFamily="18" charset="0"/>
              </a:rPr>
              <a:t>cio: Fimose:</a:t>
            </a:r>
            <a:r>
              <a:rPr lang="pt-BR" sz="2800" dirty="0" smtClean="0">
                <a:latin typeface="times" pitchFamily="18" charset="0"/>
              </a:rPr>
              <a:t> quando a glande não consegue ser exposta devido ao estreitamento do prep</a:t>
            </a:r>
            <a:r>
              <a:rPr lang="pt-BR" sz="2800" dirty="0" smtClean="0">
                <a:latin typeface="Times New Roman" pitchFamily="18" charset="0"/>
              </a:rPr>
              <a:t>ú</a:t>
            </a:r>
            <a:r>
              <a:rPr lang="pt-BR" sz="2800" dirty="0" smtClean="0">
                <a:latin typeface="times" pitchFamily="18" charset="0"/>
              </a:rPr>
              <a:t>cio.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latin typeface="times" pitchFamily="18" charset="0"/>
              </a:rPr>
              <a:t>C</a:t>
            </a:r>
            <a:r>
              <a:rPr lang="pt-BR" sz="2800" b="1" dirty="0" smtClean="0">
                <a:latin typeface="times" pitchFamily="18" charset="0"/>
              </a:rPr>
              <a:t>ircuncisão</a:t>
            </a:r>
            <a:r>
              <a:rPr lang="pt-BR" sz="2800" dirty="0" smtClean="0">
                <a:latin typeface="times" pitchFamily="18" charset="0"/>
              </a:rPr>
              <a:t> ou </a:t>
            </a:r>
            <a:r>
              <a:rPr lang="pt-BR" sz="2800" b="1" dirty="0" err="1" smtClean="0">
                <a:latin typeface="times" pitchFamily="18" charset="0"/>
              </a:rPr>
              <a:t>postectomia</a:t>
            </a:r>
            <a:r>
              <a:rPr lang="pt-BR" sz="2800" b="1" dirty="0" smtClean="0">
                <a:latin typeface="times" pitchFamily="18" charset="0"/>
              </a:rPr>
              <a:t>: </a:t>
            </a:r>
            <a:r>
              <a:rPr lang="pt-BR" sz="2800" dirty="0" smtClean="0">
                <a:latin typeface="times" pitchFamily="18" charset="0"/>
              </a:rPr>
              <a:t>procedimento cir</a:t>
            </a:r>
            <a:r>
              <a:rPr lang="pt-BR" sz="2800" dirty="0" smtClean="0">
                <a:latin typeface="Times New Roman" pitchFamily="18" charset="0"/>
              </a:rPr>
              <a:t>ú</a:t>
            </a:r>
            <a:r>
              <a:rPr lang="pt-BR" sz="2800" dirty="0" smtClean="0">
                <a:latin typeface="times" pitchFamily="18" charset="0"/>
              </a:rPr>
              <a:t>rgico para a corre</a:t>
            </a:r>
            <a:r>
              <a:rPr lang="pt-BR" sz="2800" dirty="0" smtClean="0">
                <a:latin typeface="Times New Roman" pitchFamily="18" charset="0"/>
              </a:rPr>
              <a:t>ç</a:t>
            </a:r>
            <a:r>
              <a:rPr lang="pt-BR" sz="2800" dirty="0" smtClean="0">
                <a:latin typeface="times" pitchFamily="18" charset="0"/>
              </a:rPr>
              <a:t>ão da fimose. </a:t>
            </a:r>
          </a:p>
        </p:txBody>
      </p:sp>
      <p:pic>
        <p:nvPicPr>
          <p:cNvPr id="12292" name="Picture 6" descr="pênis frênu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24431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pênis circuncis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30765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6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6" descr="ciclo diplobion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465513"/>
            <a:ext cx="47148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077" name="CaixaDeTexto 4"/>
          <p:cNvSpPr txBox="1">
            <a:spLocks noChangeArrowheads="1"/>
          </p:cNvSpPr>
          <p:nvPr/>
        </p:nvSpPr>
        <p:spPr bwMode="auto">
          <a:xfrm>
            <a:off x="1062791" y="272240"/>
            <a:ext cx="7814072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                           Introdução</a:t>
            </a:r>
          </a:p>
          <a:p>
            <a:pPr>
              <a:defRPr/>
            </a:pPr>
            <a:endParaRPr lang="pt-BR" sz="2400" b="1" dirty="0">
              <a:solidFill>
                <a:schemeClr val="tx2"/>
              </a:solidFill>
            </a:endParaRPr>
          </a:p>
          <a:p>
            <a:pPr marL="342900" indent="-342900">
              <a:defRPr/>
            </a:pPr>
            <a:r>
              <a:rPr lang="pt-BR" sz="2400" b="1" dirty="0">
                <a:solidFill>
                  <a:schemeClr val="tx2"/>
                </a:solidFill>
              </a:rPr>
              <a:t>	</a:t>
            </a:r>
            <a:r>
              <a:rPr lang="pt-BR" sz="2000" dirty="0"/>
              <a:t>O sistema reprodutor humano possui uma série de órgãos e estruturas que permitem a realização da reprodução sexuada.</a:t>
            </a:r>
          </a:p>
          <a:p>
            <a:pPr marL="342900" indent="-342900">
              <a:defRPr/>
            </a:pPr>
            <a:endParaRPr lang="pt-BR" sz="1050" dirty="0"/>
          </a:p>
          <a:p>
            <a:pPr marL="342900" indent="-342900">
              <a:defRPr/>
            </a:pPr>
            <a:r>
              <a:rPr lang="pt-BR" sz="2000" b="1" dirty="0"/>
              <a:t>	Reprodução sexuada: </a:t>
            </a:r>
            <a:r>
              <a:rPr lang="pt-BR" sz="2000" dirty="0"/>
              <a:t>Tipo de reprodução entre indivíduos da mesma espécie em que ocorre a troca ou mistura de material genético.</a:t>
            </a:r>
          </a:p>
          <a:p>
            <a:pPr marL="1314450" lvl="2" indent="-400050">
              <a:defRPr/>
            </a:pPr>
            <a:endParaRPr lang="pt-BR" sz="1050" dirty="0"/>
          </a:p>
          <a:p>
            <a:pPr marL="342900" indent="-342900">
              <a:defRPr/>
            </a:pPr>
            <a:r>
              <a:rPr lang="pt-BR" sz="2000" dirty="0"/>
              <a:t>	</a:t>
            </a:r>
            <a:r>
              <a:rPr lang="pt-BR" sz="2000" b="1" dirty="0"/>
              <a:t>Ciclo reprodutivo da espécie humana: </a:t>
            </a:r>
            <a:r>
              <a:rPr lang="pt-BR" sz="2000" dirty="0"/>
              <a:t>Diplobionte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602721" y="3334617"/>
            <a:ext cx="2214562" cy="1635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 = meiose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F = </a:t>
            </a:r>
            <a:r>
              <a:rPr lang="pt-BR" dirty="0" smtClean="0"/>
              <a:t>fecundação</a:t>
            </a: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Adultos = 2n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Gametas = 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Zigoto = 2n</a:t>
            </a:r>
          </a:p>
        </p:txBody>
      </p:sp>
    </p:spTree>
    <p:extLst>
      <p:ext uri="{BB962C8B-B14F-4D97-AF65-F5344CB8AC3E}">
        <p14:creationId xmlns:p14="http://schemas.microsoft.com/office/powerpoint/2010/main" val="3439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Reprodutor Feminino </a:t>
            </a:r>
            <a:endParaRPr lang="pt-BR" dirty="0"/>
          </a:p>
        </p:txBody>
      </p:sp>
      <p:pic>
        <p:nvPicPr>
          <p:cNvPr id="4" name="Picture 3" descr="sistema reprodutor feminino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499350" cy="410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044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2428875" y="428626"/>
            <a:ext cx="4554141" cy="631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>
                <a:solidFill>
                  <a:schemeClr val="accent2">
                    <a:lumMod val="75000"/>
                  </a:schemeClr>
                </a:solidFill>
              </a:rPr>
              <a:t>Estrutura da Mama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2921794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77962"/>
            <a:ext cx="3273028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19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692696"/>
            <a:ext cx="7272808" cy="266429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/>
              <a:t>É a parte </a:t>
            </a:r>
            <a:r>
              <a:rPr lang="pt-BR" sz="2400" dirty="0"/>
              <a:t>do </a:t>
            </a:r>
            <a:r>
              <a:rPr lang="pt-BR" sz="2400" dirty="0" smtClean="0"/>
              <a:t>corpo</a:t>
            </a:r>
            <a:r>
              <a:rPr lang="pt-BR" sz="2400" dirty="0"/>
              <a:t> feminino de um mamífero que é responsável pela produção </a:t>
            </a:r>
            <a:r>
              <a:rPr lang="pt-BR" sz="2400" dirty="0" smtClean="0"/>
              <a:t>de</a:t>
            </a:r>
            <a:r>
              <a:rPr lang="pt-BR" sz="2400" dirty="0"/>
              <a:t> </a:t>
            </a:r>
            <a:r>
              <a:rPr lang="pt-BR" sz="2400" dirty="0" smtClean="0"/>
              <a:t>  leite para </a:t>
            </a:r>
            <a:r>
              <a:rPr lang="pt-BR" sz="2400" dirty="0"/>
              <a:t>os bebês em seus primeiros meses de vida. Que ajuda no desenvolvimento do bebê.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24" y="2204864"/>
            <a:ext cx="2636044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78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ira\Desktop\Reprodutor femin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920880" cy="41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88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ira\Desktop\4.2-figura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1"/>
            <a:ext cx="6768752" cy="46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81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23556" name="CaixaDeTexto 4"/>
          <p:cNvSpPr txBox="1">
            <a:spLocks noChangeArrowheads="1"/>
          </p:cNvSpPr>
          <p:nvPr/>
        </p:nvSpPr>
        <p:spPr bwMode="auto">
          <a:xfrm>
            <a:off x="1449921" y="506455"/>
            <a:ext cx="6958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 smtClean="0">
                <a:latin typeface="Calibri" pitchFamily="34" charset="0"/>
              </a:rPr>
              <a:t>Pequenos </a:t>
            </a:r>
            <a:r>
              <a:rPr lang="pt-BR" b="1" dirty="0">
                <a:latin typeface="Calibri" pitchFamily="34" charset="0"/>
              </a:rPr>
              <a:t>e grandes lábios: </a:t>
            </a:r>
            <a:r>
              <a:rPr lang="pt-BR" dirty="0">
                <a:latin typeface="Calibri" pitchFamily="34" charset="0"/>
              </a:rPr>
              <a:t>Delimitam a entrada da vagina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10242" name="Picture 2" descr="C:\Users\Naira\Desktop\f5355ea9-1b33-4f8f-beb9-2b17efdad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20" y="1717674"/>
            <a:ext cx="6578463" cy="46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24580" name="CaixaDeTexto 4"/>
          <p:cNvSpPr txBox="1">
            <a:spLocks noChangeArrowheads="1"/>
          </p:cNvSpPr>
          <p:nvPr/>
        </p:nvSpPr>
        <p:spPr bwMode="auto">
          <a:xfrm>
            <a:off x="1115616" y="1025287"/>
            <a:ext cx="742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 smtClean="0">
                <a:latin typeface="Calibri" pitchFamily="34" charset="0"/>
              </a:rPr>
              <a:t>Abertura </a:t>
            </a:r>
            <a:r>
              <a:rPr lang="pt-BR" b="1" dirty="0">
                <a:latin typeface="Calibri" pitchFamily="34" charset="0"/>
              </a:rPr>
              <a:t>da vagina: </a:t>
            </a:r>
            <a:r>
              <a:rPr lang="pt-BR" dirty="0">
                <a:latin typeface="Calibri" pitchFamily="34" charset="0"/>
              </a:rPr>
              <a:t>Entrada do sistema reprodutor feminino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11266" name="Picture 2" descr="C:\Users\Naira\Desktop\hymen_annular-c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3"/>
            <a:ext cx="4536504" cy="478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25604" name="CaixaDeTexto 4"/>
          <p:cNvSpPr txBox="1">
            <a:spLocks noChangeArrowheads="1"/>
          </p:cNvSpPr>
          <p:nvPr/>
        </p:nvSpPr>
        <p:spPr bwMode="auto">
          <a:xfrm>
            <a:off x="1545778" y="809844"/>
            <a:ext cx="70282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 smtClean="0">
                <a:latin typeface="Calibri" pitchFamily="34" charset="0"/>
              </a:rPr>
              <a:t>Abertura </a:t>
            </a:r>
            <a:r>
              <a:rPr lang="pt-BR" b="1" dirty="0">
                <a:latin typeface="Calibri" pitchFamily="34" charset="0"/>
              </a:rPr>
              <a:t>da uretra: </a:t>
            </a:r>
            <a:r>
              <a:rPr lang="pt-BR" dirty="0">
                <a:latin typeface="Calibri" pitchFamily="34" charset="0"/>
              </a:rPr>
              <a:t>Entrada do sistema </a:t>
            </a:r>
            <a:r>
              <a:rPr lang="pt-BR" dirty="0" smtClean="0">
                <a:latin typeface="Calibri" pitchFamily="34" charset="0"/>
              </a:rPr>
              <a:t>Urinário 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13" name="Picture 2" descr="C:\Users\Naira\Desktop\f5355ea9-1b33-4f8f-beb9-2b17efdad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20" y="1717674"/>
            <a:ext cx="6578463" cy="460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7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26628" name="CaixaDeTexto 4"/>
          <p:cNvSpPr txBox="1">
            <a:spLocks noChangeArrowheads="1"/>
          </p:cNvSpPr>
          <p:nvPr/>
        </p:nvSpPr>
        <p:spPr bwMode="auto">
          <a:xfrm>
            <a:off x="1535906" y="1071563"/>
            <a:ext cx="76080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 smtClean="0">
                <a:latin typeface="Calibri" pitchFamily="34" charset="0"/>
              </a:rPr>
              <a:t>Clitóris</a:t>
            </a:r>
            <a:r>
              <a:rPr lang="pt-BR" b="1" dirty="0">
                <a:latin typeface="Calibri" pitchFamily="34" charset="0"/>
              </a:rPr>
              <a:t>: </a:t>
            </a:r>
            <a:r>
              <a:rPr lang="pt-BR" dirty="0">
                <a:latin typeface="Calibri" pitchFamily="34" charset="0"/>
              </a:rPr>
              <a:t>Órgão erétil dotado de grande sensibilidade (órgão do prazer)</a:t>
            </a:r>
            <a:endParaRPr lang="pt-BR" b="1" dirty="0">
              <a:latin typeface="Calibri" pitchFamily="34" charset="0"/>
            </a:endParaRPr>
          </a:p>
        </p:txBody>
      </p:sp>
      <p:pic>
        <p:nvPicPr>
          <p:cNvPr id="12290" name="Picture 2" descr="C:\Users\Naira\Desktop\proyectop_image_2493935c7f5a6716c3bffea0674a759b_982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61968"/>
            <a:ext cx="52863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6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ira\Desktop\5oAfem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336704" cy="569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6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Sistema Reprodutor Masculino </a:t>
            </a:r>
            <a:endParaRPr lang="pt-BR" dirty="0"/>
          </a:p>
        </p:txBody>
      </p:sp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40144"/>
            <a:ext cx="7360471" cy="514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751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28676" name="CaixaDeTexto 4"/>
          <p:cNvSpPr txBox="1">
            <a:spLocks noChangeArrowheads="1"/>
          </p:cNvSpPr>
          <p:nvPr/>
        </p:nvSpPr>
        <p:spPr bwMode="auto">
          <a:xfrm>
            <a:off x="1800262" y="610137"/>
            <a:ext cx="6972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Hímen: </a:t>
            </a:r>
            <a:r>
              <a:rPr lang="pt-BR" dirty="0">
                <a:latin typeface="Calibri" pitchFamily="34" charset="0"/>
              </a:rPr>
              <a:t>Película que delimita a entrada da vagina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Protege contra infecção na infância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Rompido, geralmente, no primeiro ato sexual</a:t>
            </a:r>
          </a:p>
        </p:txBody>
      </p:sp>
      <p:pic>
        <p:nvPicPr>
          <p:cNvPr id="28678" name="Imagem 7" descr="srf2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0313"/>
            <a:ext cx="667226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15125" y="5715000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Colo do Útero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43688" y="60721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Canal da vagina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2938" y="50006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Útero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938" y="44291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Tuba Uterina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2938" y="407193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Ovário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00500" y="2500313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Endométrio</a:t>
            </a:r>
          </a:p>
        </p:txBody>
      </p:sp>
      <p:cxnSp>
        <p:nvCxnSpPr>
          <p:cNvPr id="16" name="Conector reto 15"/>
          <p:cNvCxnSpPr/>
          <p:nvPr/>
        </p:nvCxnSpPr>
        <p:spPr>
          <a:xfrm rot="5400000" flipH="1" flipV="1">
            <a:off x="3857625" y="3143251"/>
            <a:ext cx="1000125" cy="28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071813" y="2643188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Miométrio</a:t>
            </a:r>
          </a:p>
        </p:txBody>
      </p:sp>
      <p:cxnSp>
        <p:nvCxnSpPr>
          <p:cNvPr id="21" name="Conector reto 20"/>
          <p:cNvCxnSpPr/>
          <p:nvPr/>
        </p:nvCxnSpPr>
        <p:spPr>
          <a:xfrm rot="16200000" flipV="1">
            <a:off x="3536156" y="3250407"/>
            <a:ext cx="71437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143375" y="6500813"/>
            <a:ext cx="334963" cy="619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10800000" flipV="1">
            <a:off x="4714875" y="6500813"/>
            <a:ext cx="285750" cy="71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143125" y="6429375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Hímen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cxnSp>
        <p:nvCxnSpPr>
          <p:cNvPr id="30" name="Conector reto 29"/>
          <p:cNvCxnSpPr/>
          <p:nvPr/>
        </p:nvCxnSpPr>
        <p:spPr>
          <a:xfrm rot="10800000" flipV="1">
            <a:off x="3714750" y="6500813"/>
            <a:ext cx="642938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29700" name="CaixaDeTexto 4"/>
          <p:cNvSpPr txBox="1">
            <a:spLocks noChangeArrowheads="1"/>
          </p:cNvSpPr>
          <p:nvPr/>
        </p:nvSpPr>
        <p:spPr bwMode="auto">
          <a:xfrm>
            <a:off x="1865493" y="856010"/>
            <a:ext cx="62702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Vagina: </a:t>
            </a:r>
            <a:r>
              <a:rPr lang="pt-BR" dirty="0">
                <a:latin typeface="Calibri" pitchFamily="34" charset="0"/>
              </a:rPr>
              <a:t>Comunica o útero com o meio externo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Possui em média 10 cm de comprimento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Dilata-se durante o parto e o ato sexual</a:t>
            </a:r>
          </a:p>
        </p:txBody>
      </p:sp>
      <p:pic>
        <p:nvPicPr>
          <p:cNvPr id="29702" name="Imagem 7" descr="srf2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0313"/>
            <a:ext cx="667226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15125" y="5715000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Colo do Útero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43688" y="60721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Canal da vagina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2938" y="50006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Útero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938" y="44291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Tuba Uterina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2938" y="407193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Ovário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00500" y="2500313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Endométrio</a:t>
            </a:r>
          </a:p>
        </p:txBody>
      </p:sp>
      <p:cxnSp>
        <p:nvCxnSpPr>
          <p:cNvPr id="16" name="Conector reto 15"/>
          <p:cNvCxnSpPr/>
          <p:nvPr/>
        </p:nvCxnSpPr>
        <p:spPr>
          <a:xfrm rot="5400000" flipH="1" flipV="1">
            <a:off x="3857625" y="3143251"/>
            <a:ext cx="1000125" cy="28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071813" y="2643188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Miométrio</a:t>
            </a:r>
          </a:p>
        </p:txBody>
      </p:sp>
      <p:cxnSp>
        <p:nvCxnSpPr>
          <p:cNvPr id="21" name="Conector reto 20"/>
          <p:cNvCxnSpPr/>
          <p:nvPr/>
        </p:nvCxnSpPr>
        <p:spPr>
          <a:xfrm rot="16200000" flipV="1">
            <a:off x="3536156" y="3250407"/>
            <a:ext cx="71437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143375" y="6500813"/>
            <a:ext cx="334963" cy="619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10800000" flipV="1">
            <a:off x="4714875" y="6500813"/>
            <a:ext cx="285750" cy="71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143125" y="6429375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Hímen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cxnSp>
        <p:nvCxnSpPr>
          <p:cNvPr id="30" name="Conector reto 29"/>
          <p:cNvCxnSpPr/>
          <p:nvPr/>
        </p:nvCxnSpPr>
        <p:spPr>
          <a:xfrm rot="10800000" flipV="1">
            <a:off x="3714750" y="6500813"/>
            <a:ext cx="642938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8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0724" name="CaixaDeTexto 4"/>
          <p:cNvSpPr txBox="1">
            <a:spLocks noChangeArrowheads="1"/>
          </p:cNvSpPr>
          <p:nvPr/>
        </p:nvSpPr>
        <p:spPr bwMode="auto">
          <a:xfrm>
            <a:off x="1167593" y="394454"/>
            <a:ext cx="73803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Útero: </a:t>
            </a:r>
            <a:r>
              <a:rPr lang="pt-BR" dirty="0">
                <a:latin typeface="Calibri" pitchFamily="34" charset="0"/>
              </a:rPr>
              <a:t>Órgão muscular oco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Expande-se durante a gravidez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Miométrio (tecido muscular), Endométrio (mucosa que reveste o útero)</a:t>
            </a:r>
          </a:p>
        </p:txBody>
      </p:sp>
      <p:pic>
        <p:nvPicPr>
          <p:cNvPr id="30726" name="Imagem 7" descr="srf2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0313"/>
            <a:ext cx="667226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15125" y="5715000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Colo do Útero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43688" y="60721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Canal da vagina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2938" y="50006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Útero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938" y="44291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Tuba Uterina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2938" y="407193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Ovário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00500" y="2500313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FF0000"/>
                </a:solidFill>
                <a:latin typeface="+mn-lt"/>
              </a:rPr>
              <a:t>Endométrio</a:t>
            </a:r>
          </a:p>
        </p:txBody>
      </p:sp>
      <p:cxnSp>
        <p:nvCxnSpPr>
          <p:cNvPr id="16" name="Conector reto 15"/>
          <p:cNvCxnSpPr/>
          <p:nvPr/>
        </p:nvCxnSpPr>
        <p:spPr>
          <a:xfrm rot="5400000" flipH="1" flipV="1">
            <a:off x="3857625" y="3143251"/>
            <a:ext cx="1000125" cy="28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071813" y="2643188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FF0000"/>
                </a:solidFill>
                <a:latin typeface="+mn-lt"/>
              </a:rPr>
              <a:t>Miométrio</a:t>
            </a:r>
          </a:p>
        </p:txBody>
      </p:sp>
      <p:cxnSp>
        <p:nvCxnSpPr>
          <p:cNvPr id="21" name="Conector reto 20"/>
          <p:cNvCxnSpPr/>
          <p:nvPr/>
        </p:nvCxnSpPr>
        <p:spPr>
          <a:xfrm rot="16200000" flipV="1">
            <a:off x="3536156" y="3250407"/>
            <a:ext cx="71437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143375" y="6500813"/>
            <a:ext cx="334963" cy="619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10800000" flipV="1">
            <a:off x="4714875" y="6500813"/>
            <a:ext cx="285750" cy="71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143125" y="6429375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Hímen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cxnSp>
        <p:nvCxnSpPr>
          <p:cNvPr id="30" name="Conector reto 29"/>
          <p:cNvCxnSpPr/>
          <p:nvPr/>
        </p:nvCxnSpPr>
        <p:spPr>
          <a:xfrm rot="10800000" flipV="1">
            <a:off x="3714750" y="6500813"/>
            <a:ext cx="642938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7143750" y="2786063"/>
            <a:ext cx="1857375" cy="11382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700" b="1" dirty="0"/>
              <a:t>Endométrio</a:t>
            </a:r>
            <a:r>
              <a:rPr lang="pt-BR" sz="1700" dirty="0"/>
              <a:t> </a:t>
            </a:r>
          </a:p>
          <a:p>
            <a:pPr algn="ctr">
              <a:defRPr/>
            </a:pPr>
            <a:r>
              <a:rPr lang="pt-BR" sz="1700" dirty="0"/>
              <a:t>Local onde ocorre a </a:t>
            </a:r>
            <a:r>
              <a:rPr lang="pt-BR" sz="1700" dirty="0" err="1"/>
              <a:t>nidação</a:t>
            </a:r>
            <a:r>
              <a:rPr lang="pt-BR" sz="1700" dirty="0"/>
              <a:t> (fixação do embrião)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143750" y="4143375"/>
            <a:ext cx="1857375" cy="14001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1700" b="1" dirty="0"/>
              <a:t>Colo do útero</a:t>
            </a:r>
            <a:endParaRPr lang="pt-BR" sz="1700" dirty="0"/>
          </a:p>
          <a:p>
            <a:pPr algn="ctr">
              <a:defRPr/>
            </a:pPr>
            <a:r>
              <a:rPr lang="pt-BR" sz="1700" dirty="0"/>
              <a:t>(</a:t>
            </a:r>
            <a:r>
              <a:rPr lang="pt-BR" sz="1700" dirty="0" err="1"/>
              <a:t>cérvix</a:t>
            </a:r>
            <a:r>
              <a:rPr lang="pt-BR" sz="1700" dirty="0"/>
              <a:t>) – Porção estreita do útero</a:t>
            </a:r>
          </a:p>
          <a:p>
            <a:pPr algn="ctr">
              <a:defRPr/>
            </a:pPr>
            <a:r>
              <a:rPr lang="pt-BR" sz="1700" dirty="0"/>
              <a:t>Local típico de ação do vírus HPV</a:t>
            </a:r>
          </a:p>
        </p:txBody>
      </p:sp>
    </p:spTree>
    <p:extLst>
      <p:ext uri="{BB962C8B-B14F-4D97-AF65-F5344CB8AC3E}">
        <p14:creationId xmlns:p14="http://schemas.microsoft.com/office/powerpoint/2010/main" val="6314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1748" name="CaixaDeTexto 4"/>
          <p:cNvSpPr txBox="1">
            <a:spLocks noChangeArrowheads="1"/>
          </p:cNvSpPr>
          <p:nvPr/>
        </p:nvSpPr>
        <p:spPr bwMode="auto">
          <a:xfrm>
            <a:off x="1058441" y="548680"/>
            <a:ext cx="788436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Tuba uterina: </a:t>
            </a:r>
            <a:r>
              <a:rPr lang="pt-BR" dirty="0">
                <a:latin typeface="Calibri" pitchFamily="34" charset="0"/>
              </a:rPr>
              <a:t>(Trompa de Falópio) – Comunica as gônadas femininas (ovários) ao útero.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Possui três regiões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Terço distal, Terço médio e Terço proximal</a:t>
            </a:r>
          </a:p>
        </p:txBody>
      </p:sp>
      <p:pic>
        <p:nvPicPr>
          <p:cNvPr id="31750" name="Imagem 7" descr="srf2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0313"/>
            <a:ext cx="667226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15125" y="5715000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Colo do Útero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43688" y="60721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Canal da vagina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2938" y="50006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Útero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938" y="44291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Tuba Uterina</a:t>
            </a:r>
          </a:p>
          <a:p>
            <a:pPr algn="r">
              <a:defRPr/>
            </a:pP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2938" y="407193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Ovário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00500" y="2500313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Endométrio</a:t>
            </a:r>
          </a:p>
        </p:txBody>
      </p:sp>
      <p:cxnSp>
        <p:nvCxnSpPr>
          <p:cNvPr id="16" name="Conector reto 15"/>
          <p:cNvCxnSpPr/>
          <p:nvPr/>
        </p:nvCxnSpPr>
        <p:spPr>
          <a:xfrm rot="5400000" flipH="1" flipV="1">
            <a:off x="3857625" y="3143251"/>
            <a:ext cx="1000125" cy="28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071813" y="2643188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Miométrio</a:t>
            </a:r>
          </a:p>
        </p:txBody>
      </p:sp>
      <p:cxnSp>
        <p:nvCxnSpPr>
          <p:cNvPr id="21" name="Conector reto 20"/>
          <p:cNvCxnSpPr/>
          <p:nvPr/>
        </p:nvCxnSpPr>
        <p:spPr>
          <a:xfrm rot="16200000" flipV="1">
            <a:off x="3536156" y="3250407"/>
            <a:ext cx="71437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143375" y="6500813"/>
            <a:ext cx="334963" cy="619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10800000" flipV="1">
            <a:off x="4714875" y="6500813"/>
            <a:ext cx="285750" cy="71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143125" y="6429375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Hímen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cxnSp>
        <p:nvCxnSpPr>
          <p:cNvPr id="30" name="Conector reto 29"/>
          <p:cNvCxnSpPr/>
          <p:nvPr/>
        </p:nvCxnSpPr>
        <p:spPr>
          <a:xfrm rot="10800000" flipV="1">
            <a:off x="3714750" y="6500813"/>
            <a:ext cx="642938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1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2772" name="CaixaDeTexto 4"/>
          <p:cNvSpPr txBox="1">
            <a:spLocks noChangeArrowheads="1"/>
          </p:cNvSpPr>
          <p:nvPr/>
        </p:nvSpPr>
        <p:spPr bwMode="auto">
          <a:xfrm>
            <a:off x="1179240" y="548680"/>
            <a:ext cx="79563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Tuba uterina: </a:t>
            </a:r>
            <a:r>
              <a:rPr lang="pt-BR" dirty="0">
                <a:latin typeface="Calibri" pitchFamily="34" charset="0"/>
              </a:rPr>
              <a:t>(Trompa de Falópio) – Comunica as gônadas femininas (ovários) ao útero.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b="1" dirty="0">
                <a:latin typeface="Calibri" pitchFamily="34" charset="0"/>
              </a:rPr>
              <a:t>Local onde ocorre a fecundação: </a:t>
            </a:r>
            <a:r>
              <a:rPr lang="pt-BR" dirty="0">
                <a:latin typeface="Calibri" pitchFamily="34" charset="0"/>
              </a:rPr>
              <a:t>Terço distal da tuba uterina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A tuba uterina possui </a:t>
            </a:r>
            <a:r>
              <a:rPr lang="pt-BR" dirty="0" err="1">
                <a:latin typeface="Calibri" pitchFamily="34" charset="0"/>
              </a:rPr>
              <a:t>ciliatura</a:t>
            </a:r>
            <a:r>
              <a:rPr lang="pt-BR" dirty="0">
                <a:latin typeface="Calibri" pitchFamily="34" charset="0"/>
              </a:rPr>
              <a:t> que auxilia a locomoção do embrião até o útero</a:t>
            </a:r>
          </a:p>
        </p:txBody>
      </p:sp>
      <p:pic>
        <p:nvPicPr>
          <p:cNvPr id="32774" name="Imagem 22" descr="F21-7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14625"/>
            <a:ext cx="5857875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50094" y="3051751"/>
            <a:ext cx="1500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Fecundação</a:t>
            </a:r>
          </a:p>
        </p:txBody>
      </p:sp>
      <p:cxnSp>
        <p:nvCxnSpPr>
          <p:cNvPr id="9" name="Conector reto 8"/>
          <p:cNvCxnSpPr/>
          <p:nvPr/>
        </p:nvCxnSpPr>
        <p:spPr>
          <a:xfrm rot="10800000">
            <a:off x="2071687" y="3571875"/>
            <a:ext cx="428625" cy="285750"/>
          </a:xfrm>
          <a:prstGeom prst="line">
            <a:avLst/>
          </a:prstGeom>
          <a:ln>
            <a:headEnd type="oval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50094" y="4476750"/>
            <a:ext cx="1714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Terço distal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843808" y="2197966"/>
            <a:ext cx="17145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Terço médio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08104" y="2681864"/>
            <a:ext cx="1714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Terço proximal</a:t>
            </a:r>
          </a:p>
        </p:txBody>
      </p:sp>
    </p:spTree>
    <p:extLst>
      <p:ext uri="{BB962C8B-B14F-4D97-AF65-F5344CB8AC3E}">
        <p14:creationId xmlns:p14="http://schemas.microsoft.com/office/powerpoint/2010/main" val="14646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3796" name="CaixaDeTexto 4"/>
          <p:cNvSpPr txBox="1">
            <a:spLocks noChangeArrowheads="1"/>
          </p:cNvSpPr>
          <p:nvPr/>
        </p:nvSpPr>
        <p:spPr bwMode="auto">
          <a:xfrm>
            <a:off x="1691680" y="532954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Ovários: </a:t>
            </a:r>
            <a:r>
              <a:rPr lang="pt-BR" dirty="0">
                <a:latin typeface="Calibri" pitchFamily="34" charset="0"/>
              </a:rPr>
              <a:t>Gônadas femininas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Produz óvulos (ovócito II)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Produz os hormônios estrógeno e progesterona.</a:t>
            </a:r>
          </a:p>
        </p:txBody>
      </p:sp>
      <p:pic>
        <p:nvPicPr>
          <p:cNvPr id="33798" name="Imagem 7" descr="srf2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00313"/>
            <a:ext cx="667226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15125" y="5715000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Colo do Útero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43688" y="607218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Canal da vagina</a:t>
            </a:r>
          </a:p>
          <a:p>
            <a:pPr>
              <a:defRPr/>
            </a:pPr>
            <a:endParaRPr lang="pt-BR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42938" y="50006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Útero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938" y="4429125"/>
            <a:ext cx="1643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Tuba Uterina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2938" y="4071938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Ovário</a:t>
            </a:r>
          </a:p>
          <a:p>
            <a:pPr algn="r">
              <a:defRPr/>
            </a:pP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00500" y="2500313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Endométrio</a:t>
            </a:r>
          </a:p>
        </p:txBody>
      </p:sp>
      <p:cxnSp>
        <p:nvCxnSpPr>
          <p:cNvPr id="16" name="Conector reto 15"/>
          <p:cNvCxnSpPr/>
          <p:nvPr/>
        </p:nvCxnSpPr>
        <p:spPr>
          <a:xfrm rot="5400000" flipH="1" flipV="1">
            <a:off x="3857625" y="3143251"/>
            <a:ext cx="1000125" cy="28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071813" y="2643188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Miométrio</a:t>
            </a:r>
          </a:p>
        </p:txBody>
      </p:sp>
      <p:cxnSp>
        <p:nvCxnSpPr>
          <p:cNvPr id="21" name="Conector reto 20"/>
          <p:cNvCxnSpPr/>
          <p:nvPr/>
        </p:nvCxnSpPr>
        <p:spPr>
          <a:xfrm rot="16200000" flipV="1">
            <a:off x="3536156" y="3250407"/>
            <a:ext cx="714375" cy="214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143375" y="6500813"/>
            <a:ext cx="334963" cy="619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10800000" flipV="1">
            <a:off x="4714875" y="6500813"/>
            <a:ext cx="285750" cy="714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143125" y="6429375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dirty="0">
                <a:latin typeface="+mn-lt"/>
              </a:rPr>
              <a:t>Hímen</a:t>
            </a:r>
          </a:p>
          <a:p>
            <a:pPr algn="r">
              <a:defRPr/>
            </a:pPr>
            <a:endParaRPr lang="pt-BR" dirty="0">
              <a:latin typeface="+mn-lt"/>
            </a:endParaRPr>
          </a:p>
        </p:txBody>
      </p:sp>
      <p:cxnSp>
        <p:nvCxnSpPr>
          <p:cNvPr id="30" name="Conector reto 29"/>
          <p:cNvCxnSpPr/>
          <p:nvPr/>
        </p:nvCxnSpPr>
        <p:spPr>
          <a:xfrm rot="10800000" flipV="1">
            <a:off x="3714750" y="6500813"/>
            <a:ext cx="642938" cy="142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4820" name="CaixaDeTexto 4"/>
          <p:cNvSpPr txBox="1">
            <a:spLocks noChangeArrowheads="1"/>
          </p:cNvSpPr>
          <p:nvPr/>
        </p:nvSpPr>
        <p:spPr bwMode="auto">
          <a:xfrm>
            <a:off x="1000125" y="388684"/>
            <a:ext cx="87416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 typeface="Courier New" pitchFamily="49" charset="0"/>
              <a:buChar char="o"/>
            </a:pPr>
            <a:r>
              <a:rPr lang="pt-BR" dirty="0" smtClean="0">
                <a:latin typeface="Calibri" pitchFamily="34" charset="0"/>
              </a:rPr>
              <a:t>Folículos </a:t>
            </a:r>
            <a:r>
              <a:rPr lang="pt-BR" dirty="0">
                <a:latin typeface="Calibri" pitchFamily="34" charset="0"/>
              </a:rPr>
              <a:t>de </a:t>
            </a:r>
            <a:r>
              <a:rPr lang="pt-BR" dirty="0" err="1">
                <a:latin typeface="Calibri" pitchFamily="34" charset="0"/>
              </a:rPr>
              <a:t>Graaf</a:t>
            </a:r>
            <a:r>
              <a:rPr lang="pt-BR" dirty="0">
                <a:latin typeface="Calibri" pitchFamily="34" charset="0"/>
              </a:rPr>
              <a:t>: Ao se desenvolverem liberam o ovócito II (óvulo)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Corpo lúteo (amarelo) surge a partir do folículo rompido após a ovulação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endParaRPr lang="pt-BR" dirty="0">
              <a:latin typeface="Calibri" pitchFamily="34" charset="0"/>
            </a:endParaRPr>
          </a:p>
        </p:txBody>
      </p:sp>
      <p:pic>
        <p:nvPicPr>
          <p:cNvPr id="34822" name="Imagem 14" descr="folicul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43188"/>
            <a:ext cx="6643688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285750" y="4000500"/>
            <a:ext cx="1428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Corpo lúteo</a:t>
            </a:r>
          </a:p>
          <a:p>
            <a:pPr algn="ctr">
              <a:defRPr/>
            </a:pPr>
            <a:r>
              <a:rPr lang="pt-BR" dirty="0">
                <a:latin typeface="+mn-lt"/>
              </a:rPr>
              <a:t>(amarelo)</a:t>
            </a:r>
          </a:p>
        </p:txBody>
      </p:sp>
      <p:cxnSp>
        <p:nvCxnSpPr>
          <p:cNvPr id="31" name="Conector reto 30"/>
          <p:cNvCxnSpPr/>
          <p:nvPr/>
        </p:nvCxnSpPr>
        <p:spPr>
          <a:xfrm rot="10800000" flipV="1">
            <a:off x="1500188" y="4286250"/>
            <a:ext cx="642937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rot="16200000" flipV="1">
            <a:off x="1393032" y="4464844"/>
            <a:ext cx="785812" cy="571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5844" name="CaixaDeTexto 4"/>
          <p:cNvSpPr txBox="1">
            <a:spLocks noChangeArrowheads="1"/>
          </p:cNvSpPr>
          <p:nvPr/>
        </p:nvSpPr>
        <p:spPr bwMode="auto">
          <a:xfrm>
            <a:off x="1332781" y="271344"/>
            <a:ext cx="766834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 err="1">
                <a:latin typeface="Calibri" pitchFamily="34" charset="0"/>
              </a:rPr>
              <a:t>Ovogênese</a:t>
            </a:r>
            <a:endParaRPr lang="pt-BR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endParaRPr lang="pt-BR" dirty="0">
              <a:latin typeface="Calibri" pitchFamily="34" charset="0"/>
            </a:endParaRPr>
          </a:p>
        </p:txBody>
      </p:sp>
      <p:pic>
        <p:nvPicPr>
          <p:cNvPr id="35846" name="Imagem 9" descr="ovogene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81" y="886033"/>
            <a:ext cx="31115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have direita 10"/>
          <p:cNvSpPr/>
          <p:nvPr/>
        </p:nvSpPr>
        <p:spPr>
          <a:xfrm>
            <a:off x="7286625" y="1000125"/>
            <a:ext cx="214313" cy="207168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Chave direita 12"/>
          <p:cNvSpPr/>
          <p:nvPr/>
        </p:nvSpPr>
        <p:spPr>
          <a:xfrm>
            <a:off x="7286625" y="3143250"/>
            <a:ext cx="214313" cy="121443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Chave direita 13"/>
          <p:cNvSpPr/>
          <p:nvPr/>
        </p:nvSpPr>
        <p:spPr>
          <a:xfrm>
            <a:off x="7286625" y="4429125"/>
            <a:ext cx="214313" cy="242887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714750" y="1714500"/>
            <a:ext cx="17859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+mn-lt"/>
              </a:rPr>
              <a:t>Mitose (E!)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364603" y="2124075"/>
            <a:ext cx="17859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 err="1">
                <a:latin typeface="+mn-lt"/>
              </a:rPr>
              <a:t>Ovogônias</a:t>
            </a:r>
            <a:r>
              <a:rPr lang="pt-BR" sz="1400" dirty="0">
                <a:latin typeface="+mn-lt"/>
              </a:rPr>
              <a:t> (2n)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214938" y="3571875"/>
            <a:ext cx="1785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atin typeface="+mn-lt"/>
              </a:rPr>
              <a:t>Ovócito Primário (2n)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938838" y="1509713"/>
            <a:ext cx="1785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 err="1">
                <a:latin typeface="+mn-lt"/>
              </a:rPr>
              <a:t>Ovogônia</a:t>
            </a:r>
            <a:r>
              <a:rPr lang="pt-BR" sz="1400" dirty="0">
                <a:latin typeface="+mn-lt"/>
              </a:rPr>
              <a:t> (2n)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500938" y="1785938"/>
            <a:ext cx="1500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Período</a:t>
            </a:r>
          </a:p>
          <a:p>
            <a:pPr algn="ct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Germinativo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500938" y="3286125"/>
            <a:ext cx="15001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Período</a:t>
            </a:r>
          </a:p>
          <a:p>
            <a:pPr algn="ct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de Crescimento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500938" y="5214938"/>
            <a:ext cx="150018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Período</a:t>
            </a:r>
          </a:p>
          <a:p>
            <a:pPr algn="ctr">
              <a:defRPr/>
            </a:pPr>
            <a:r>
              <a:rPr lang="pt-BR" dirty="0">
                <a:solidFill>
                  <a:srgbClr val="FF0000"/>
                </a:solidFill>
                <a:latin typeface="+mn-lt"/>
              </a:rPr>
              <a:t>de Maturação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500688" y="4357688"/>
            <a:ext cx="1785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atin typeface="+mn-lt"/>
              </a:rPr>
              <a:t>1º corpúsculo polar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857875" y="5143500"/>
            <a:ext cx="1785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atin typeface="+mn-lt"/>
              </a:rPr>
              <a:t>2º corpúsculo</a:t>
            </a:r>
          </a:p>
          <a:p>
            <a:pPr algn="ctr">
              <a:defRPr/>
            </a:pPr>
            <a:r>
              <a:rPr lang="pt-BR" sz="1400" dirty="0">
                <a:latin typeface="+mn-lt"/>
              </a:rPr>
              <a:t> polar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364603" y="4203700"/>
            <a:ext cx="1785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latin typeface="+mn-lt"/>
              </a:rPr>
              <a:t>Meiose (R!)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080891" y="1157644"/>
            <a:ext cx="317462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b="1" dirty="0">
                <a:latin typeface="+mn-lt"/>
              </a:rPr>
              <a:t>Período germinativo</a:t>
            </a:r>
          </a:p>
          <a:p>
            <a:pPr>
              <a:defRPr/>
            </a:pPr>
            <a:endParaRPr lang="pt-BR" sz="8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1600" dirty="0">
                <a:latin typeface="+mn-lt"/>
              </a:rPr>
              <a:t> Ocorre no feto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1600" dirty="0">
                <a:latin typeface="+mn-lt"/>
              </a:rPr>
              <a:t> </a:t>
            </a:r>
            <a:r>
              <a:rPr lang="pt-BR" sz="1600" dirty="0" err="1">
                <a:latin typeface="+mn-lt"/>
              </a:rPr>
              <a:t>Divsões</a:t>
            </a:r>
            <a:r>
              <a:rPr lang="pt-BR" sz="1600" dirty="0">
                <a:latin typeface="+mn-lt"/>
              </a:rPr>
              <a:t> mitóticas das </a:t>
            </a:r>
            <a:r>
              <a:rPr lang="pt-BR" sz="1600" dirty="0" err="1">
                <a:latin typeface="+mn-lt"/>
              </a:rPr>
              <a:t>ovogônias</a:t>
            </a:r>
            <a:endParaRPr lang="pt-BR" sz="16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pt-BR" sz="1600" dirty="0">
              <a:latin typeface="+mn-lt"/>
            </a:endParaRPr>
          </a:p>
          <a:p>
            <a:pPr>
              <a:defRPr/>
            </a:pPr>
            <a:r>
              <a:rPr lang="pt-BR" sz="1600" b="1" dirty="0">
                <a:latin typeface="+mn-lt"/>
              </a:rPr>
              <a:t>Período de crescimento</a:t>
            </a:r>
          </a:p>
          <a:p>
            <a:pPr>
              <a:defRPr/>
            </a:pPr>
            <a:endParaRPr lang="pt-BR" sz="8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1600" dirty="0">
                <a:latin typeface="+mn-lt"/>
              </a:rPr>
              <a:t>  Este estágio permanece até a puberdade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1600" dirty="0">
                <a:latin typeface="+mn-lt"/>
              </a:rPr>
              <a:t>  </a:t>
            </a:r>
            <a:r>
              <a:rPr lang="pt-BR" sz="1600" dirty="0" err="1">
                <a:latin typeface="+mn-lt"/>
              </a:rPr>
              <a:t>Ovogônias</a:t>
            </a:r>
            <a:r>
              <a:rPr lang="pt-BR" sz="1600" dirty="0">
                <a:latin typeface="+mn-lt"/>
              </a:rPr>
              <a:t> aumentam de tamanho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1600" dirty="0">
                <a:latin typeface="+mn-lt"/>
              </a:rPr>
              <a:t>  Transformação em ovócito primário</a:t>
            </a:r>
          </a:p>
          <a:p>
            <a:pPr>
              <a:buFont typeface="Wingdings" pitchFamily="2" charset="2"/>
              <a:buChar char="§"/>
              <a:defRPr/>
            </a:pPr>
            <a:endParaRPr lang="pt-BR" sz="1600" dirty="0">
              <a:latin typeface="+mn-lt"/>
            </a:endParaRPr>
          </a:p>
          <a:p>
            <a:pPr>
              <a:defRPr/>
            </a:pPr>
            <a:r>
              <a:rPr lang="pt-BR" sz="1600" b="1" dirty="0">
                <a:latin typeface="+mn-lt"/>
              </a:rPr>
              <a:t>Período de maturação</a:t>
            </a:r>
          </a:p>
          <a:p>
            <a:pPr>
              <a:defRPr/>
            </a:pPr>
            <a:endParaRPr lang="pt-BR" sz="800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1600" dirty="0">
                <a:latin typeface="+mn-lt"/>
              </a:rPr>
              <a:t>  Inicia-se na puberdade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1600" dirty="0">
                <a:latin typeface="+mn-lt"/>
              </a:rPr>
              <a:t>  Ovócito primário sofre meiose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1600" dirty="0">
                <a:latin typeface="+mn-lt"/>
              </a:rPr>
              <a:t>  Formação de 3 corpúsculos polares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pt-BR" sz="1600" dirty="0">
                <a:latin typeface="+mn-lt"/>
              </a:rPr>
              <a:t>  Formação do ovócito secundário (n)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929188" y="6550025"/>
            <a:ext cx="19288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atin typeface="+mn-lt"/>
              </a:rPr>
              <a:t>Ovócito Secundário (n)</a:t>
            </a:r>
          </a:p>
        </p:txBody>
      </p:sp>
    </p:spTree>
    <p:extLst>
      <p:ext uri="{BB962C8B-B14F-4D97-AF65-F5344CB8AC3E}">
        <p14:creationId xmlns:p14="http://schemas.microsoft.com/office/powerpoint/2010/main" val="29043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3" descr="ciclo menstr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106488"/>
            <a:ext cx="59293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6869" name="CaixaDeTexto 4"/>
          <p:cNvSpPr txBox="1">
            <a:spLocks noChangeArrowheads="1"/>
          </p:cNvSpPr>
          <p:nvPr/>
        </p:nvSpPr>
        <p:spPr bwMode="auto">
          <a:xfrm>
            <a:off x="1331640" y="640457"/>
            <a:ext cx="78123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Ciclo Menstrual</a:t>
            </a:r>
            <a:endParaRPr lang="pt-BR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endParaRPr lang="pt-BR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643813" y="4786313"/>
            <a:ext cx="15001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Endométrio</a:t>
            </a:r>
          </a:p>
        </p:txBody>
      </p:sp>
    </p:spTree>
    <p:extLst>
      <p:ext uri="{BB962C8B-B14F-4D97-AF65-F5344CB8AC3E}">
        <p14:creationId xmlns:p14="http://schemas.microsoft.com/office/powerpoint/2010/main" val="25900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eriodofer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9831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CICLO MENSTRUAL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2362200"/>
            <a:ext cx="81534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CC3300"/>
                </a:solidFill>
              </a:rPr>
              <a:t>1° dia do ciclo</a:t>
            </a:r>
            <a:r>
              <a:rPr lang="pt-BR" sz="2000" smtClean="0"/>
              <a:t> </a:t>
            </a:r>
            <a:r>
              <a:rPr lang="pt-BR" sz="2000" smtClean="0">
                <a:solidFill>
                  <a:schemeClr val="accent1"/>
                </a:solidFill>
                <a:sym typeface="Wingdings 3" pitchFamily="18" charset="2"/>
              </a:rPr>
              <a:t></a:t>
            </a:r>
            <a:r>
              <a:rPr lang="pt-BR" sz="2000" smtClean="0">
                <a:sym typeface="Wingdings 3" pitchFamily="18" charset="2"/>
              </a:rPr>
              <a:t> </a:t>
            </a:r>
            <a:r>
              <a:rPr lang="pt-BR" sz="2000" smtClean="0"/>
              <a:t>1° dia da menstruação.</a:t>
            </a:r>
          </a:p>
          <a:p>
            <a:pPr eaLnBrk="1" hangingPunct="1">
              <a:lnSpc>
                <a:spcPct val="80000"/>
              </a:lnSpc>
            </a:pPr>
            <a:r>
              <a:rPr lang="pt-BR" sz="2000" b="1" smtClean="0">
                <a:solidFill>
                  <a:srgbClr val="CC3300"/>
                </a:solidFill>
              </a:rPr>
              <a:t>Ovulação</a:t>
            </a:r>
            <a:r>
              <a:rPr lang="pt-BR" sz="2000" smtClean="0"/>
              <a:t> </a:t>
            </a:r>
            <a:r>
              <a:rPr lang="pt-BR" sz="2000" smtClean="0">
                <a:solidFill>
                  <a:schemeClr val="accent1"/>
                </a:solidFill>
                <a:sym typeface="Wingdings 3" pitchFamily="18" charset="2"/>
              </a:rPr>
              <a:t></a:t>
            </a:r>
            <a:r>
              <a:rPr lang="pt-BR" sz="2000" smtClean="0"/>
              <a:t> ocorre sempre por volta do </a:t>
            </a:r>
            <a:r>
              <a:rPr lang="pt-BR" sz="2000" b="1" smtClean="0"/>
              <a:t>14° dia antes</a:t>
            </a:r>
            <a:r>
              <a:rPr lang="pt-BR" sz="2000" smtClean="0"/>
              <a:t> da próxima menstruação </a:t>
            </a:r>
            <a:r>
              <a:rPr lang="pt-BR" sz="2000" smtClean="0">
                <a:solidFill>
                  <a:schemeClr val="accent1"/>
                </a:solidFill>
                <a:sym typeface="Wingdings 3" pitchFamily="18" charset="2"/>
              </a:rPr>
              <a:t></a:t>
            </a:r>
            <a:r>
              <a:rPr lang="pt-BR" sz="2000" smtClean="0"/>
              <a:t> dia da menstruação (n) – 14 = dia da ovulação.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62000" y="3886200"/>
            <a:ext cx="3124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pt-BR" sz="2000" b="1">
                <a:solidFill>
                  <a:srgbClr val="CC3300"/>
                </a:solidFill>
                <a:latin typeface="Arial" charset="0"/>
              </a:rPr>
              <a:t>Período fértil</a:t>
            </a:r>
            <a:r>
              <a:rPr lang="pt-BR" sz="2000">
                <a:latin typeface="Arial" charset="0"/>
              </a:rPr>
              <a:t> </a:t>
            </a:r>
            <a:r>
              <a:rPr lang="pt-BR" sz="2000">
                <a:solidFill>
                  <a:schemeClr val="accent1"/>
                </a:solidFill>
                <a:latin typeface="Arial" charset="0"/>
                <a:sym typeface="Wingdings 3" pitchFamily="18" charset="2"/>
              </a:rPr>
              <a:t></a:t>
            </a:r>
            <a:r>
              <a:rPr lang="pt-BR" sz="2000">
                <a:latin typeface="Arial" charset="0"/>
              </a:rPr>
              <a:t> geralmente entre 7 e 9 dias no mês </a:t>
            </a:r>
            <a:r>
              <a:rPr lang="pt-BR" sz="2000">
                <a:solidFill>
                  <a:schemeClr val="accent1"/>
                </a:solidFill>
                <a:latin typeface="Arial" charset="0"/>
                <a:sym typeface="Wingdings 3" pitchFamily="18" charset="2"/>
              </a:rPr>
              <a:t></a:t>
            </a:r>
            <a:r>
              <a:rPr lang="pt-BR" sz="2000">
                <a:latin typeface="Arial" charset="0"/>
              </a:rPr>
              <a:t> 3 a 4 dias antes da ovulação + ovulação + 3 a 4 dias após a ovulação </a:t>
            </a:r>
            <a:r>
              <a:rPr lang="pt-BR" sz="2000">
                <a:solidFill>
                  <a:schemeClr val="accent1"/>
                </a:solidFill>
                <a:latin typeface="Arial" charset="0"/>
                <a:sym typeface="Wingdings 3" pitchFamily="18" charset="2"/>
              </a:rPr>
              <a:t></a:t>
            </a:r>
            <a:r>
              <a:rPr lang="pt-BR" sz="2000">
                <a:latin typeface="Arial" charset="0"/>
              </a:rPr>
              <a:t> viabilidade dos gametas.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1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Bolsa Escrotal (mantém os testículos cerca de 2°C mais frio para produção de espermatozóides)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2 Testículos: função endócrina (células intersticiais – </a:t>
            </a:r>
            <a:r>
              <a:rPr lang="pt-BR" dirty="0" err="1" smtClean="0"/>
              <a:t>Leydig</a:t>
            </a:r>
            <a:r>
              <a:rPr lang="pt-BR" dirty="0" smtClean="0"/>
              <a:t> - testosterona) e produção de espermatozóide (túbulos seminíferos)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Epidídimo (armazena)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Ducto deferente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Vesículas Seminais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Próstata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Uretra</a:t>
            </a:r>
          </a:p>
          <a:p>
            <a:pPr>
              <a:defRPr/>
            </a:pPr>
            <a:r>
              <a:rPr lang="pt-BR" dirty="0"/>
              <a:t>Pênis</a:t>
            </a:r>
          </a:p>
          <a:p>
            <a:pPr fontAlgn="auto">
              <a:spcAft>
                <a:spcPts val="0"/>
              </a:spcAft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1705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8916" name="CaixaDeTexto 4"/>
          <p:cNvSpPr txBox="1">
            <a:spLocks noChangeArrowheads="1"/>
          </p:cNvSpPr>
          <p:nvPr/>
        </p:nvSpPr>
        <p:spPr bwMode="auto">
          <a:xfrm>
            <a:off x="1164082" y="188639"/>
            <a:ext cx="7884368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  </a:t>
            </a:r>
          </a:p>
          <a:p>
            <a:pPr algn="ctr" eaLnBrk="1" hangingPunct="1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sz="3200" b="1" dirty="0">
                <a:solidFill>
                  <a:schemeClr val="tx2"/>
                </a:solidFill>
                <a:latin typeface="Calibri" pitchFamily="34" charset="0"/>
              </a:rPr>
              <a:t>Métodos contraceptivos</a:t>
            </a:r>
            <a:endParaRPr lang="pt-BR" sz="4800" b="1" dirty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endParaRPr lang="pt-BR" sz="1000" b="1" dirty="0" smtClean="0">
              <a:latin typeface="Calibri" pitchFamily="34" charset="0"/>
            </a:endParaRPr>
          </a:p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endParaRPr lang="pt-BR" sz="1000" b="1" dirty="0" smtClean="0">
              <a:latin typeface="Calibri" pitchFamily="34" charset="0"/>
            </a:endParaRPr>
          </a:p>
          <a:p>
            <a:pPr marL="0" indent="0" eaLnBrk="1" hangingPunct="1"/>
            <a:r>
              <a:rPr lang="pt-BR" b="1" dirty="0" smtClean="0">
                <a:latin typeface="Calibri" pitchFamily="34" charset="0"/>
              </a:rPr>
              <a:t>Coito </a:t>
            </a:r>
            <a:r>
              <a:rPr lang="pt-BR" b="1" dirty="0">
                <a:latin typeface="Calibri" pitchFamily="34" charset="0"/>
              </a:rPr>
              <a:t>interrompido</a:t>
            </a:r>
          </a:p>
          <a:p>
            <a:pPr eaLnBrk="1" hangingPunct="1"/>
            <a:endParaRPr lang="pt-BR" b="1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Consiste na retirada do pênis da vagina momentos antes da ejaculação.</a:t>
            </a:r>
          </a:p>
          <a:p>
            <a:pPr lvl="1" eaLnBrk="1" hangingPunct="1"/>
            <a:endParaRPr lang="pt-BR" sz="1000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Possui pouca eficiência pois antes da ejaculação pode ocorrer a liberação de pequena quantidade de </a:t>
            </a:r>
            <a:r>
              <a:rPr lang="pt-BR" dirty="0" err="1">
                <a:latin typeface="Calibri" pitchFamily="34" charset="0"/>
              </a:rPr>
              <a:t>espermatozóide</a:t>
            </a:r>
            <a:r>
              <a:rPr lang="pt-BR" dirty="0">
                <a:latin typeface="Calibri" pitchFamily="34" charset="0"/>
              </a:rPr>
              <a:t>.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sz="1000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Não previne contra as </a:t>
            </a:r>
            <a:r>
              <a:rPr lang="pt-BR" dirty="0" err="1">
                <a:latin typeface="Calibri" pitchFamily="34" charset="0"/>
              </a:rPr>
              <a:t>DST’s</a:t>
            </a:r>
            <a:r>
              <a:rPr lang="pt-BR" dirty="0">
                <a:latin typeface="Calibri" pitchFamily="34" charset="0"/>
              </a:rPr>
              <a:t>.</a:t>
            </a:r>
          </a:p>
          <a:p>
            <a:pPr lvl="1" eaLnBrk="1" hangingPunct="1"/>
            <a:endParaRPr lang="pt-BR" sz="1600" dirty="0">
              <a:latin typeface="Calibri" pitchFamily="34" charset="0"/>
            </a:endParaRPr>
          </a:p>
          <a:p>
            <a:pPr eaLnBrk="1" hangingPunct="1"/>
            <a:r>
              <a:rPr lang="pt-BR" b="1" dirty="0" smtClean="0">
                <a:latin typeface="Calibri" pitchFamily="34" charset="0"/>
              </a:rPr>
              <a:t>   </a:t>
            </a:r>
            <a:r>
              <a:rPr lang="pt-BR" b="1" dirty="0">
                <a:latin typeface="Calibri" pitchFamily="34" charset="0"/>
              </a:rPr>
              <a:t>Tabelinha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Consiste na suspensão das relações sexuais durante o período fértil.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pt-B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pt-B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pt-BR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pt-BR" sz="8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pt-BR" sz="8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pt-BR" sz="800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Pouca eficiência: Os ciclos menstruais podem variar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sz="800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Não previne contra as </a:t>
            </a:r>
            <a:r>
              <a:rPr lang="pt-BR" dirty="0" err="1">
                <a:latin typeface="Calibri" pitchFamily="34" charset="0"/>
              </a:rPr>
              <a:t>DST’s</a:t>
            </a:r>
            <a:endParaRPr lang="pt-BR" dirty="0">
              <a:latin typeface="Calibri" pitchFamily="34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1857375" y="4857750"/>
            <a:ext cx="4929188" cy="1588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rot="5400000">
            <a:off x="4179888" y="4892675"/>
            <a:ext cx="357188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rot="5400000">
            <a:off x="4822825" y="4892675"/>
            <a:ext cx="35718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rot="5400000">
            <a:off x="3536950" y="4892675"/>
            <a:ext cx="35718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922" name="CaixaDeTexto 17"/>
          <p:cNvSpPr txBox="1">
            <a:spLocks noChangeArrowheads="1"/>
          </p:cNvSpPr>
          <p:nvPr/>
        </p:nvSpPr>
        <p:spPr bwMode="auto">
          <a:xfrm>
            <a:off x="1643063" y="5000625"/>
            <a:ext cx="500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1</a:t>
            </a:r>
          </a:p>
        </p:txBody>
      </p:sp>
      <p:sp>
        <p:nvSpPr>
          <p:cNvPr id="38923" name="CaixaDeTexto 18"/>
          <p:cNvSpPr txBox="1">
            <a:spLocks noChangeArrowheads="1"/>
          </p:cNvSpPr>
          <p:nvPr/>
        </p:nvSpPr>
        <p:spPr bwMode="auto">
          <a:xfrm>
            <a:off x="3429000" y="5000625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10</a:t>
            </a:r>
          </a:p>
        </p:txBody>
      </p:sp>
      <p:sp>
        <p:nvSpPr>
          <p:cNvPr id="38924" name="CaixaDeTexto 19"/>
          <p:cNvSpPr txBox="1">
            <a:spLocks noChangeArrowheads="1"/>
          </p:cNvSpPr>
          <p:nvPr/>
        </p:nvSpPr>
        <p:spPr bwMode="auto">
          <a:xfrm>
            <a:off x="4071938" y="5072063"/>
            <a:ext cx="50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14</a:t>
            </a:r>
          </a:p>
        </p:txBody>
      </p:sp>
      <p:sp>
        <p:nvSpPr>
          <p:cNvPr id="38925" name="CaixaDeTexto 20"/>
          <p:cNvSpPr txBox="1">
            <a:spLocks noChangeArrowheads="1"/>
          </p:cNvSpPr>
          <p:nvPr/>
        </p:nvSpPr>
        <p:spPr bwMode="auto">
          <a:xfrm>
            <a:off x="4714875" y="5000625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18</a:t>
            </a:r>
          </a:p>
        </p:txBody>
      </p:sp>
      <p:sp>
        <p:nvSpPr>
          <p:cNvPr id="38926" name="CaixaDeTexto 21"/>
          <p:cNvSpPr txBox="1">
            <a:spLocks noChangeArrowheads="1"/>
          </p:cNvSpPr>
          <p:nvPr/>
        </p:nvSpPr>
        <p:spPr bwMode="auto">
          <a:xfrm>
            <a:off x="6572250" y="5000625"/>
            <a:ext cx="500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/>
              <a:t>28</a:t>
            </a:r>
          </a:p>
        </p:txBody>
      </p:sp>
      <p:sp>
        <p:nvSpPr>
          <p:cNvPr id="23" name="Chave direita 22"/>
          <p:cNvSpPr/>
          <p:nvPr/>
        </p:nvSpPr>
        <p:spPr>
          <a:xfrm rot="5400000">
            <a:off x="4214812" y="4572001"/>
            <a:ext cx="214313" cy="1643062"/>
          </a:xfrm>
          <a:prstGeom prst="righ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3357563" y="5429250"/>
            <a:ext cx="19288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dirty="0">
                <a:latin typeface="+mn-lt"/>
              </a:rPr>
              <a:t>Abstinência sexual</a:t>
            </a:r>
          </a:p>
        </p:txBody>
      </p:sp>
    </p:spTree>
    <p:extLst>
      <p:ext uri="{BB962C8B-B14F-4D97-AF65-F5344CB8AC3E}">
        <p14:creationId xmlns:p14="http://schemas.microsoft.com/office/powerpoint/2010/main" val="4836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39940" name="CaixaDeTexto 4"/>
          <p:cNvSpPr txBox="1">
            <a:spLocks noChangeArrowheads="1"/>
          </p:cNvSpPr>
          <p:nvPr/>
        </p:nvSpPr>
        <p:spPr bwMode="auto">
          <a:xfrm>
            <a:off x="1187624" y="564308"/>
            <a:ext cx="7884368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      </a:t>
            </a:r>
            <a:r>
              <a:rPr lang="pt-BR" b="1" dirty="0">
                <a:latin typeface="Calibri" pitchFamily="34" charset="0"/>
              </a:rPr>
              <a:t>Preservativo (camisinha)</a:t>
            </a:r>
          </a:p>
          <a:p>
            <a:pPr eaLnBrk="1" hangingPunct="1"/>
            <a:endParaRPr lang="pt-BR" b="1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Protetor de látex que envolve o pênis e impede que o esperma atinja o interior da vagina durante o ato sexual.</a:t>
            </a:r>
          </a:p>
          <a:p>
            <a:pPr lvl="1" eaLnBrk="1" hangingPunct="1"/>
            <a:endParaRPr lang="pt-BR" sz="1000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Possui bastante eficiência.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sz="1000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Previne contra a maioria das </a:t>
            </a:r>
            <a:r>
              <a:rPr lang="pt-BR" dirty="0" err="1">
                <a:latin typeface="Calibri" pitchFamily="34" charset="0"/>
              </a:rPr>
              <a:t>DST’s</a:t>
            </a:r>
            <a:r>
              <a:rPr lang="pt-BR" dirty="0">
                <a:latin typeface="Calibri" pitchFamily="34" charset="0"/>
              </a:rPr>
              <a:t>.</a:t>
            </a:r>
          </a:p>
          <a:p>
            <a:pPr lvl="1" eaLnBrk="1" hangingPunct="1"/>
            <a:endParaRPr lang="pt-BR" sz="1600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      </a:t>
            </a:r>
            <a:r>
              <a:rPr lang="pt-BR" b="1" dirty="0">
                <a:latin typeface="Calibri" pitchFamily="34" charset="0"/>
              </a:rPr>
              <a:t>Pílula anticoncepcional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dirty="0">
              <a:latin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Droga que aumenta os níveis dos hormônios estrógeno e progesterona no organismo feminino.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Com o aumento de Estrógeno e Progesterona os hormônios FSH e LH, os quais promovem o amadurecimento dos folículos ovarianos e ovulação, não são produzidos.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</a:rPr>
              <a:t>Início do uso: 5º dia após a menstruação </a:t>
            </a:r>
            <a:r>
              <a:rPr lang="pt-BR" dirty="0">
                <a:latin typeface="Calibri" pitchFamily="34" charset="0"/>
                <a:sym typeface="Wingdings" pitchFamily="2" charset="2"/>
              </a:rPr>
              <a:t> 21 comprimidos consecutivos.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  <a:sym typeface="Wingdings" pitchFamily="2" charset="2"/>
              </a:rPr>
              <a:t>Após o término da pílula  níveis de progesterona ↓  ocorre menstruação.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BR" dirty="0">
                <a:latin typeface="Calibri" pitchFamily="34" charset="0"/>
                <a:sym typeface="Wingdings" pitchFamily="2" charset="2"/>
              </a:rPr>
              <a:t>Eficácia: 98%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dirty="0">
              <a:latin typeface="Calibri" pitchFamily="34" charset="0"/>
            </a:endParaRPr>
          </a:p>
          <a:p>
            <a:pPr lvl="1" eaLnBrk="1" hangingPunct="1"/>
            <a:endParaRPr lang="pt-BR" sz="800" dirty="0">
              <a:latin typeface="Calibri" pitchFamily="34" charset="0"/>
            </a:endParaRPr>
          </a:p>
        </p:txBody>
      </p:sp>
      <p:pic>
        <p:nvPicPr>
          <p:cNvPr id="39942" name="Picture 2" descr="http://www.gineco.com.br/images/camisinha_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17675"/>
            <a:ext cx="21494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http://www.brasilescola.com/upload/e/pilu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539" y="5619182"/>
            <a:ext cx="13573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1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9" descr="F21-1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500563"/>
            <a:ext cx="30527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40965" name="CaixaDeTexto 4"/>
          <p:cNvSpPr txBox="1">
            <a:spLocks noChangeArrowheads="1"/>
          </p:cNvSpPr>
          <p:nvPr/>
        </p:nvSpPr>
        <p:spPr bwMode="auto">
          <a:xfrm>
            <a:off x="1115616" y="1071563"/>
            <a:ext cx="8028384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 smtClean="0">
                <a:latin typeface="Calibri" pitchFamily="34" charset="0"/>
              </a:rPr>
              <a:t>   </a:t>
            </a:r>
            <a:r>
              <a:rPr lang="pt-BR" b="1" dirty="0">
                <a:latin typeface="Calibri" pitchFamily="34" charset="0"/>
              </a:rPr>
              <a:t>Pílula do dia seguinte</a:t>
            </a:r>
          </a:p>
          <a:p>
            <a:pPr eaLnBrk="1" hangingPunct="1"/>
            <a:endParaRPr lang="pt-BR" b="1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Deve ser ministrada até 72 horas depois de um ato sexual desprotegido.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Droga que aumenta bruscamente a concentração dos hormônios Progesterona e Estrógeno no sangue.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Com a diminuição desses hormônios no sangue, ocorre a descamação do endométrio (menstruação) e </a:t>
            </a:r>
            <a:r>
              <a:rPr lang="pt-BR" dirty="0" err="1">
                <a:latin typeface="Calibri" pitchFamily="34" charset="0"/>
              </a:rPr>
              <a:t>conseqüentemente</a:t>
            </a:r>
            <a:r>
              <a:rPr lang="pt-BR" dirty="0">
                <a:latin typeface="Calibri" pitchFamily="34" charset="0"/>
              </a:rPr>
              <a:t> impede a implantação do embrião no útero.</a:t>
            </a:r>
            <a:endParaRPr lang="pt-BR" sz="1000" dirty="0">
              <a:latin typeface="Calibri" pitchFamily="34" charset="0"/>
            </a:endParaRPr>
          </a:p>
          <a:p>
            <a:pPr eaLnBrk="1" hangingPunct="1"/>
            <a:endParaRPr lang="pt-BR" sz="1600" dirty="0" smtClean="0">
              <a:latin typeface="Calibri" pitchFamily="34" charset="0"/>
            </a:endParaRPr>
          </a:p>
          <a:p>
            <a:pPr eaLnBrk="1" hangingPunct="1"/>
            <a:endParaRPr lang="pt-BR" sz="1600" dirty="0" smtClean="0">
              <a:latin typeface="Calibri" pitchFamily="34" charset="0"/>
            </a:endParaRPr>
          </a:p>
          <a:p>
            <a:pPr eaLnBrk="1" hangingPunct="1"/>
            <a:r>
              <a:rPr lang="pt-BR" b="1" dirty="0" smtClean="0">
                <a:latin typeface="Calibri" pitchFamily="34" charset="0"/>
              </a:rPr>
              <a:t>  </a:t>
            </a:r>
            <a:r>
              <a:rPr lang="pt-BR" b="1" dirty="0">
                <a:latin typeface="Calibri" pitchFamily="34" charset="0"/>
              </a:rPr>
              <a:t>Diafragma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sz="8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Dispositivo de borracha colocado no colo do útero para impedir a passagem de </a:t>
            </a:r>
            <a:r>
              <a:rPr lang="pt-BR" dirty="0" err="1">
                <a:latin typeface="Calibri" pitchFamily="34" charset="0"/>
              </a:rPr>
              <a:t>espermatozóides</a:t>
            </a:r>
            <a:r>
              <a:rPr lang="pt-BR" dirty="0">
                <a:latin typeface="Calibri" pitchFamily="34" charset="0"/>
              </a:rPr>
              <a:t>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Geralmente é usado com espermicida para aumentar sua eficiência.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Vantagem: Após bem lavado pode ser reutilizado.</a:t>
            </a:r>
          </a:p>
          <a:p>
            <a:pPr lvl="1" eaLnBrk="1" hangingPunct="1"/>
            <a:endParaRPr lang="pt-BR" sz="800" dirty="0">
              <a:latin typeface="Calibri" pitchFamily="34" charset="0"/>
            </a:endParaRPr>
          </a:p>
        </p:txBody>
      </p:sp>
      <p:pic>
        <p:nvPicPr>
          <p:cNvPr id="40967" name="Picture 2" descr="http://www.plugbr.net/wp-content/uploads/2007/06/pilu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58" y="362744"/>
            <a:ext cx="1357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" descr="http://telediu.com.br/imagens/produtos/27/diafragma_sem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500688"/>
            <a:ext cx="13573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41988" name="CaixaDeTexto 4"/>
          <p:cNvSpPr txBox="1">
            <a:spLocks noChangeArrowheads="1"/>
          </p:cNvSpPr>
          <p:nvPr/>
        </p:nvSpPr>
        <p:spPr bwMode="auto">
          <a:xfrm>
            <a:off x="1043608" y="224307"/>
            <a:ext cx="810039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eaLnBrk="1" hangingPunct="1"/>
            <a:endParaRPr lang="pt-BR" sz="10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    </a:t>
            </a:r>
            <a:r>
              <a:rPr lang="pt-BR" b="1" dirty="0">
                <a:latin typeface="Calibri" pitchFamily="34" charset="0"/>
              </a:rPr>
              <a:t>DIU (Dispositivo </a:t>
            </a:r>
            <a:r>
              <a:rPr lang="pt-BR" b="1" dirty="0" err="1">
                <a:latin typeface="Calibri" pitchFamily="34" charset="0"/>
              </a:rPr>
              <a:t>Intra</a:t>
            </a:r>
            <a:r>
              <a:rPr lang="pt-BR" b="1" dirty="0">
                <a:latin typeface="Calibri" pitchFamily="34" charset="0"/>
              </a:rPr>
              <a:t> Uterino)</a:t>
            </a:r>
          </a:p>
          <a:p>
            <a:pPr eaLnBrk="1" hangingPunct="1"/>
            <a:endParaRPr lang="pt-BR" b="1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Dispositivos de plástico ou metal que são inseridos no útero e que causam pequenas inflamações que atraem macrófagos que impedem o desenvolvimento do </a:t>
            </a:r>
            <a:r>
              <a:rPr lang="pt-BR" dirty="0" err="1">
                <a:latin typeface="Calibri" pitchFamily="34" charset="0"/>
              </a:rPr>
              <a:t>endomério</a:t>
            </a:r>
            <a:r>
              <a:rPr lang="pt-BR" dirty="0">
                <a:latin typeface="Calibri" pitchFamily="34" charset="0"/>
              </a:rPr>
              <a:t> e a implantação do embrião (</a:t>
            </a:r>
            <a:r>
              <a:rPr lang="pt-BR" dirty="0" err="1">
                <a:latin typeface="Calibri" pitchFamily="34" charset="0"/>
              </a:rPr>
              <a:t>nidação</a:t>
            </a:r>
            <a:r>
              <a:rPr lang="pt-BR" dirty="0">
                <a:latin typeface="Calibri" pitchFamily="34" charset="0"/>
              </a:rPr>
              <a:t>).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pt-BR" sz="16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pt-BR" sz="16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pt-BR" sz="16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pt-BR" sz="16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pt-BR" sz="1600" dirty="0">
              <a:latin typeface="Calibri" pitchFamily="34" charset="0"/>
            </a:endParaRPr>
          </a:p>
          <a:p>
            <a:pPr eaLnBrk="1" hangingPunct="1"/>
            <a:r>
              <a:rPr lang="pt-BR" b="1" dirty="0" smtClean="0">
                <a:latin typeface="Calibri" pitchFamily="34" charset="0"/>
              </a:rPr>
              <a:t>    </a:t>
            </a:r>
            <a:r>
              <a:rPr lang="pt-BR" b="1" dirty="0">
                <a:latin typeface="Calibri" pitchFamily="34" charset="0"/>
              </a:rPr>
              <a:t>Camisinha feminina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sz="8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Bolsa de plástico que é inserida no interior da vagina que retém o esperma e impede que os </a:t>
            </a:r>
            <a:r>
              <a:rPr lang="pt-BR" dirty="0" err="1">
                <a:latin typeface="Calibri" pitchFamily="34" charset="0"/>
              </a:rPr>
              <a:t>espermatozóides</a:t>
            </a:r>
            <a:r>
              <a:rPr lang="pt-BR" dirty="0">
                <a:latin typeface="Calibri" pitchFamily="34" charset="0"/>
              </a:rPr>
              <a:t> atinjam o útero.</a:t>
            </a:r>
          </a:p>
          <a:p>
            <a:pPr lvl="1" eaLnBrk="1" hangingPunct="1"/>
            <a:endParaRPr lang="pt-BR" sz="800" dirty="0">
              <a:latin typeface="Calibri" pitchFamily="34" charset="0"/>
            </a:endParaRPr>
          </a:p>
        </p:txBody>
      </p:sp>
      <p:pic>
        <p:nvPicPr>
          <p:cNvPr id="41990" name="Picture 2" descr="http://www.mujernueva.org/mujernueva_db/imagenes_db/di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40" y="2204864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http://coisinhass.zip.net/images/camisinha_femin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02" y="4773902"/>
            <a:ext cx="15716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929438" y="5286375"/>
            <a:ext cx="22145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n-lt"/>
              </a:rPr>
              <a:t>Camisinha feminina</a:t>
            </a:r>
          </a:p>
        </p:txBody>
      </p:sp>
      <p:cxnSp>
        <p:nvCxnSpPr>
          <p:cNvPr id="13" name="Conector reto 12"/>
          <p:cNvCxnSpPr>
            <a:endCxn id="11" idx="1"/>
          </p:cNvCxnSpPr>
          <p:nvPr/>
        </p:nvCxnSpPr>
        <p:spPr>
          <a:xfrm flipV="1">
            <a:off x="6286500" y="5470525"/>
            <a:ext cx="642938" cy="301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994" name="Picture 6" descr="http://www.jlocal.com.br/fotos/camisinha_femin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046663"/>
            <a:ext cx="17907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036293" y="5434866"/>
            <a:ext cx="1813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</a:rPr>
              <a:t> Previne contra várias </a:t>
            </a:r>
            <a:r>
              <a:rPr lang="pt-BR" sz="1600" dirty="0" err="1">
                <a:latin typeface="+mn-lt"/>
              </a:rPr>
              <a:t>DST’s</a:t>
            </a:r>
            <a:endParaRPr lang="pt-BR" sz="1600" dirty="0"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1600" dirty="0">
                <a:latin typeface="+mn-lt"/>
              </a:rPr>
              <a:t> Descartável</a:t>
            </a:r>
          </a:p>
        </p:txBody>
      </p:sp>
    </p:spTree>
    <p:extLst>
      <p:ext uri="{BB962C8B-B14F-4D97-AF65-F5344CB8AC3E}">
        <p14:creationId xmlns:p14="http://schemas.microsoft.com/office/powerpoint/2010/main" val="13350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43012" name="CaixaDeTexto 4"/>
          <p:cNvSpPr txBox="1">
            <a:spLocks noChangeArrowheads="1"/>
          </p:cNvSpPr>
          <p:nvPr/>
        </p:nvSpPr>
        <p:spPr bwMode="auto">
          <a:xfrm>
            <a:off x="755576" y="1071563"/>
            <a:ext cx="838842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b="1" dirty="0" smtClean="0">
                <a:latin typeface="Calibri" pitchFamily="34" charset="0"/>
              </a:rPr>
              <a:t>    </a:t>
            </a:r>
            <a:r>
              <a:rPr lang="pt-BR" b="1" dirty="0">
                <a:latin typeface="Calibri" pitchFamily="34" charset="0"/>
              </a:rPr>
              <a:t>Vasectomia - Homens</a:t>
            </a:r>
          </a:p>
          <a:p>
            <a:pPr eaLnBrk="1" hangingPunct="1"/>
            <a:endParaRPr lang="pt-BR" b="1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Cirurgia que promove a secção dos ductos deferentes.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 err="1">
                <a:latin typeface="Calibri" pitchFamily="34" charset="0"/>
              </a:rPr>
              <a:t>Espermatozóides</a:t>
            </a:r>
            <a:r>
              <a:rPr lang="pt-BR" dirty="0">
                <a:latin typeface="Calibri" pitchFamily="34" charset="0"/>
              </a:rPr>
              <a:t> não chegam a uretra.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Não causa impotência sexual.</a:t>
            </a:r>
          </a:p>
          <a:p>
            <a:pPr lvl="1" eaLnBrk="1" hangingPunct="1"/>
            <a:endParaRPr lang="pt-BR" dirty="0">
              <a:latin typeface="Calibri" pitchFamily="34" charset="0"/>
            </a:endParaRPr>
          </a:p>
          <a:p>
            <a:pPr lvl="1" eaLnBrk="1" hangingPunct="1"/>
            <a:endParaRPr lang="pt-BR" dirty="0">
              <a:latin typeface="Calibri" pitchFamily="34" charset="0"/>
            </a:endParaRPr>
          </a:p>
          <a:p>
            <a:pPr eaLnBrk="1" hangingPunct="1"/>
            <a:r>
              <a:rPr lang="pt-BR" b="1" dirty="0" smtClean="0">
                <a:latin typeface="Calibri" pitchFamily="34" charset="0"/>
              </a:rPr>
              <a:t>  </a:t>
            </a:r>
            <a:r>
              <a:rPr lang="pt-BR" b="1" dirty="0">
                <a:latin typeface="Calibri" pitchFamily="34" charset="0"/>
              </a:rPr>
              <a:t>Ligadura tubária (ligadura de </a:t>
            </a:r>
            <a:r>
              <a:rPr lang="pt-BR" b="1" dirty="0" err="1">
                <a:latin typeface="Calibri" pitchFamily="34" charset="0"/>
              </a:rPr>
              <a:t>tromas</a:t>
            </a:r>
            <a:r>
              <a:rPr lang="pt-BR" b="1" dirty="0">
                <a:latin typeface="Calibri" pitchFamily="34" charset="0"/>
              </a:rPr>
              <a:t>) - Mulheres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BR" sz="8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Cirurgia que promove a secção das tubas uterinas.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Óvulos (ovócitos II) produzidos não conseguem chegar ao útero.</a:t>
            </a:r>
          </a:p>
        </p:txBody>
      </p:sp>
      <p:pic>
        <p:nvPicPr>
          <p:cNvPr id="43014" name="Picture 2" descr="http://www.fertilitycampogrande.com.br/imagens/miolo/vasect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143000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4" descr="http://jeffarts.files.wordpress.com/2008/01/71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5720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929063" y="4929188"/>
            <a:ext cx="2143125" cy="338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>
                <a:latin typeface="+mn-lt"/>
              </a:rPr>
              <a:t>Ligadura tubária</a:t>
            </a:r>
          </a:p>
        </p:txBody>
      </p:sp>
    </p:spTree>
    <p:extLst>
      <p:ext uri="{BB962C8B-B14F-4D97-AF65-F5344CB8AC3E}">
        <p14:creationId xmlns:p14="http://schemas.microsoft.com/office/powerpoint/2010/main" val="29533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5125" name="CaixaDeTexto 4"/>
          <p:cNvSpPr txBox="1">
            <a:spLocks noChangeArrowheads="1"/>
          </p:cNvSpPr>
          <p:nvPr/>
        </p:nvSpPr>
        <p:spPr bwMode="auto">
          <a:xfrm>
            <a:off x="1285875" y="481370"/>
            <a:ext cx="731857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	</a:t>
            </a:r>
            <a:r>
              <a:rPr lang="pt-BR" b="1" dirty="0" smtClean="0">
                <a:latin typeface="Calibri" pitchFamily="34" charset="0"/>
              </a:rPr>
              <a:t>Bolsa </a:t>
            </a:r>
            <a:r>
              <a:rPr lang="pt-BR" b="1" dirty="0">
                <a:latin typeface="Calibri" pitchFamily="34" charset="0"/>
              </a:rPr>
              <a:t>escrotal (Escroto): </a:t>
            </a:r>
            <a:r>
              <a:rPr lang="pt-BR" dirty="0">
                <a:latin typeface="Calibri" pitchFamily="34" charset="0"/>
              </a:rPr>
              <a:t>Armazena e protege os testículos (gônadas masculinas)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Possui músculo (</a:t>
            </a:r>
            <a:r>
              <a:rPr lang="pt-BR" dirty="0" err="1">
                <a:latin typeface="Calibri" pitchFamily="34" charset="0"/>
              </a:rPr>
              <a:t>cremáster</a:t>
            </a:r>
            <a:r>
              <a:rPr lang="pt-BR" dirty="0">
                <a:latin typeface="Calibri" pitchFamily="34" charset="0"/>
              </a:rPr>
              <a:t>) que controla a temperatura dos testículos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↑ Temperatura: bolsa distende (diminui a temperatura interna)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↓ Temperatura: bolsa contrai (aumenta a temperatura interna)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O controle da temperatura dos testículos é importante para a espermatogênese</a:t>
            </a:r>
          </a:p>
          <a:p>
            <a:pPr eaLnBrk="1" hangingPunct="1"/>
            <a:r>
              <a:rPr lang="pt-BR" b="1" dirty="0">
                <a:latin typeface="Calibri" pitchFamily="34" charset="0"/>
              </a:rPr>
              <a:t>	</a:t>
            </a:r>
          </a:p>
        </p:txBody>
      </p:sp>
      <p:pic>
        <p:nvPicPr>
          <p:cNvPr id="6146" name="Picture 2" descr="C:\Users\Naira\Desktop\anatomia peni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82828"/>
            <a:ext cx="5693680" cy="37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6149" name="CaixaDeTexto 4"/>
          <p:cNvSpPr txBox="1">
            <a:spLocks noChangeArrowheads="1"/>
          </p:cNvSpPr>
          <p:nvPr/>
        </p:nvSpPr>
        <p:spPr bwMode="auto">
          <a:xfrm>
            <a:off x="1000125" y="825232"/>
            <a:ext cx="81438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	b) Testículos</a:t>
            </a:r>
            <a:r>
              <a:rPr lang="pt-BR" dirty="0">
                <a:latin typeface="Calibri" pitchFamily="34" charset="0"/>
              </a:rPr>
              <a:t> (gônadas masculina) – 1 par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Produz os gametas masculinos (</a:t>
            </a:r>
            <a:r>
              <a:rPr lang="pt-BR" dirty="0" err="1">
                <a:latin typeface="Calibri" pitchFamily="34" charset="0"/>
              </a:rPr>
              <a:t>espermatozóides</a:t>
            </a:r>
            <a:r>
              <a:rPr lang="pt-BR" dirty="0">
                <a:latin typeface="Calibri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Produz o hormônio sexual masculino (Testosterona)</a:t>
            </a:r>
            <a:r>
              <a:rPr lang="pt-BR" b="1" dirty="0">
                <a:latin typeface="Calibri" pitchFamily="34" charset="0"/>
              </a:rPr>
              <a:t>	</a:t>
            </a:r>
          </a:p>
        </p:txBody>
      </p:sp>
      <p:pic>
        <p:nvPicPr>
          <p:cNvPr id="5122" name="Picture 2" descr="C:\Users\Naira\Desktop\testicul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2" y="2132856"/>
            <a:ext cx="5637386" cy="41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1" descr="testicu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0725"/>
            <a:ext cx="41433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CaixaDeTexto 8"/>
          <p:cNvSpPr txBox="1">
            <a:spLocks noChangeArrowheads="1"/>
          </p:cNvSpPr>
          <p:nvPr/>
        </p:nvSpPr>
        <p:spPr bwMode="auto">
          <a:xfrm>
            <a:off x="0" y="1071563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pt-BR">
              <a:latin typeface="Calibri" pitchFamily="34" charset="0"/>
            </a:endParaRPr>
          </a:p>
          <a:p>
            <a:pPr algn="just" eaLnBrk="1" hangingPunct="1"/>
            <a:endParaRPr lang="pt-BR">
              <a:latin typeface="Calibri" pitchFamily="34" charset="0"/>
            </a:endParaRPr>
          </a:p>
        </p:txBody>
      </p:sp>
      <p:sp>
        <p:nvSpPr>
          <p:cNvPr id="7173" name="CaixaDeTexto 4"/>
          <p:cNvSpPr txBox="1">
            <a:spLocks noChangeArrowheads="1"/>
          </p:cNvSpPr>
          <p:nvPr/>
        </p:nvSpPr>
        <p:spPr bwMode="auto">
          <a:xfrm>
            <a:off x="1078204" y="786760"/>
            <a:ext cx="8101533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1400" b="1" dirty="0">
              <a:latin typeface="Calibri" pitchFamily="34" charset="0"/>
            </a:endParaRPr>
          </a:p>
          <a:p>
            <a:pPr eaLnBrk="1" hangingPunct="1"/>
            <a:r>
              <a:rPr lang="pt-BR" b="1" dirty="0">
                <a:latin typeface="Calibri" pitchFamily="34" charset="0"/>
              </a:rPr>
              <a:t>	b) Testículos</a:t>
            </a:r>
            <a:r>
              <a:rPr lang="pt-BR" dirty="0">
                <a:latin typeface="Calibri" pitchFamily="34" charset="0"/>
              </a:rPr>
              <a:t> (Visão interna)</a:t>
            </a:r>
          </a:p>
          <a:p>
            <a:pPr eaLnBrk="1" hangingPunct="1"/>
            <a:endParaRPr lang="pt-BR" sz="500" dirty="0"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pt-BR" b="1" dirty="0">
                <a:latin typeface="Calibri" pitchFamily="34" charset="0"/>
              </a:rPr>
              <a:t>Túbulos Seminíferos: </a:t>
            </a:r>
            <a:r>
              <a:rPr lang="pt-BR" dirty="0">
                <a:latin typeface="Calibri" pitchFamily="34" charset="0"/>
              </a:rPr>
              <a:t>Local onde ocorre a espermatogênese (formação de </a:t>
            </a:r>
            <a:r>
              <a:rPr lang="pt-BR" dirty="0" err="1">
                <a:latin typeface="Calibri" pitchFamily="34" charset="0"/>
              </a:rPr>
              <a:t>espermatozóides</a:t>
            </a:r>
            <a:r>
              <a:rPr lang="pt-BR" dirty="0">
                <a:latin typeface="Calibri" pitchFamily="34" charset="0"/>
              </a:rPr>
              <a:t>).</a:t>
            </a:r>
            <a:r>
              <a:rPr lang="pt-BR" b="1" dirty="0">
                <a:latin typeface="Calibri" pitchFamily="34" charset="0"/>
              </a:rPr>
              <a:t>	</a:t>
            </a:r>
          </a:p>
        </p:txBody>
      </p:sp>
      <p:sp>
        <p:nvSpPr>
          <p:cNvPr id="7175" name="CaixaDeTexto 12"/>
          <p:cNvSpPr txBox="1">
            <a:spLocks noChangeArrowheads="1"/>
          </p:cNvSpPr>
          <p:nvPr/>
        </p:nvSpPr>
        <p:spPr bwMode="auto">
          <a:xfrm>
            <a:off x="0" y="4357688"/>
            <a:ext cx="1285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>
                <a:latin typeface="Calibri" pitchFamily="34" charset="0"/>
              </a:rPr>
              <a:t>Epidídimo</a:t>
            </a:r>
          </a:p>
        </p:txBody>
      </p:sp>
      <p:cxnSp>
        <p:nvCxnSpPr>
          <p:cNvPr id="15" name="Conector reto 14"/>
          <p:cNvCxnSpPr/>
          <p:nvPr/>
        </p:nvCxnSpPr>
        <p:spPr>
          <a:xfrm rot="5400000">
            <a:off x="3286919" y="5642769"/>
            <a:ext cx="42862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77" name="CaixaDeTexto 15"/>
          <p:cNvSpPr txBox="1">
            <a:spLocks noChangeArrowheads="1"/>
          </p:cNvSpPr>
          <p:nvPr/>
        </p:nvSpPr>
        <p:spPr bwMode="auto">
          <a:xfrm>
            <a:off x="3000375" y="592931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>
                <a:latin typeface="Calibri" pitchFamily="34" charset="0"/>
              </a:rPr>
              <a:t>Túbulo Seminífero</a:t>
            </a:r>
          </a:p>
        </p:txBody>
      </p:sp>
      <p:pic>
        <p:nvPicPr>
          <p:cNvPr id="7178" name="Imagem 20" descr="tubulo seminifero cor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79" y="2086047"/>
            <a:ext cx="55943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eta entalhada para a direita 21"/>
          <p:cNvSpPr/>
          <p:nvPr/>
        </p:nvSpPr>
        <p:spPr>
          <a:xfrm>
            <a:off x="3714750" y="5000625"/>
            <a:ext cx="785813" cy="428625"/>
          </a:xfrm>
          <a:prstGeom prst="notch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6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09600"/>
            <a:ext cx="7189787" cy="442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3200" i="1" dirty="0" smtClean="0">
                <a:solidFill>
                  <a:schemeClr val="accent2"/>
                </a:solidFill>
              </a:rPr>
              <a:t>Test</a:t>
            </a:r>
            <a:r>
              <a:rPr lang="pt-BR" sz="3200" i="1" dirty="0" smtClean="0">
                <a:solidFill>
                  <a:schemeClr val="accent2"/>
                </a:solidFill>
                <a:latin typeface="Times New Roman" pitchFamily="18" charset="0"/>
              </a:rPr>
              <a:t>í</a:t>
            </a:r>
            <a:r>
              <a:rPr lang="pt-BR" sz="3200" i="1" dirty="0" smtClean="0">
                <a:solidFill>
                  <a:schemeClr val="accent2"/>
                </a:solidFill>
              </a:rPr>
              <a:t>culos  e Espermatogênese</a:t>
            </a:r>
          </a:p>
        </p:txBody>
      </p:sp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071563"/>
            <a:ext cx="5715000" cy="55149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Espaço Reservado para Conteúdo 3" descr="espermatogenes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3" y="0"/>
            <a:ext cx="3890962" cy="6858000"/>
          </a:xfrm>
        </p:spPr>
      </p:pic>
      <p:sp>
        <p:nvSpPr>
          <p:cNvPr id="3" name="CaixaDeTexto 2"/>
          <p:cNvSpPr txBox="1"/>
          <p:nvPr/>
        </p:nvSpPr>
        <p:spPr>
          <a:xfrm>
            <a:off x="142875" y="214313"/>
            <a:ext cx="5286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+mn-lt"/>
              </a:rPr>
              <a:t>Espermatogênese</a:t>
            </a:r>
          </a:p>
          <a:p>
            <a:pPr>
              <a:defRPr/>
            </a:pPr>
            <a:endParaRPr lang="pt-BR" dirty="0">
              <a:latin typeface="+mn-lt"/>
            </a:endParaRPr>
          </a:p>
          <a:p>
            <a:pPr>
              <a:defRPr/>
            </a:pPr>
            <a:r>
              <a:rPr lang="pt-BR" dirty="0">
                <a:latin typeface="+mn-lt"/>
              </a:rPr>
              <a:t>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625" y="642938"/>
            <a:ext cx="3714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Período de multiplicação das </a:t>
            </a:r>
            <a:r>
              <a:rPr lang="pt-BR" dirty="0" err="1">
                <a:latin typeface="+mn-lt"/>
              </a:rPr>
              <a:t>espermatogônias</a:t>
            </a:r>
            <a:endParaRPr lang="pt-BR" dirty="0">
              <a:latin typeface="+mn-lt"/>
            </a:endParaRPr>
          </a:p>
          <a:p>
            <a:pPr algn="ctr">
              <a:defRPr/>
            </a:pPr>
            <a:r>
              <a:rPr lang="pt-BR" dirty="0">
                <a:latin typeface="+mn-lt"/>
              </a:rPr>
              <a:t>Inicia-se aos 7 anos de idade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7188" y="2000250"/>
            <a:ext cx="385762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Inicia-se na puberdade sob estímulo da testosterona</a:t>
            </a:r>
          </a:p>
          <a:p>
            <a:pPr algn="ctr">
              <a:defRPr/>
            </a:pPr>
            <a:r>
              <a:rPr lang="pt-BR" sz="1600" dirty="0">
                <a:latin typeface="+mn-lt"/>
              </a:rPr>
              <a:t>Formação </a:t>
            </a:r>
            <a:r>
              <a:rPr lang="pt-BR" sz="1600" dirty="0">
                <a:latin typeface="+mn-lt"/>
                <a:sym typeface="Wingdings" pitchFamily="2" charset="2"/>
              </a:rPr>
              <a:t> </a:t>
            </a:r>
            <a:r>
              <a:rPr lang="pt-BR" sz="1600" dirty="0" err="1">
                <a:latin typeface="+mn-lt"/>
                <a:sym typeface="Wingdings" pitchFamily="2" charset="2"/>
              </a:rPr>
              <a:t>Espermatócitos</a:t>
            </a:r>
            <a:r>
              <a:rPr lang="pt-BR" sz="1600" dirty="0">
                <a:latin typeface="+mn-lt"/>
                <a:sym typeface="Wingdings" pitchFamily="2" charset="2"/>
              </a:rPr>
              <a:t> 1ºs</a:t>
            </a:r>
            <a:endParaRPr lang="pt-BR" sz="1600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50" y="3214688"/>
            <a:ext cx="38576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Ocorre a meiose e a formação de 4 </a:t>
            </a:r>
            <a:r>
              <a:rPr lang="pt-BR" dirty="0" err="1">
                <a:latin typeface="+mn-lt"/>
              </a:rPr>
              <a:t>espermátides</a:t>
            </a:r>
            <a:r>
              <a:rPr lang="pt-BR" dirty="0">
                <a:latin typeface="+mn-lt"/>
              </a:rPr>
              <a:t>.</a:t>
            </a:r>
          </a:p>
          <a:p>
            <a:pPr algn="ctr">
              <a:defRPr/>
            </a:pPr>
            <a:r>
              <a:rPr lang="pt-BR" sz="1600" dirty="0">
                <a:latin typeface="+mn-lt"/>
              </a:rPr>
              <a:t>Formação </a:t>
            </a:r>
            <a:r>
              <a:rPr lang="pt-BR" sz="1600" dirty="0">
                <a:latin typeface="+mn-lt"/>
                <a:sym typeface="Wingdings" pitchFamily="2" charset="2"/>
              </a:rPr>
              <a:t> 2 </a:t>
            </a:r>
            <a:r>
              <a:rPr lang="pt-BR" sz="1600" dirty="0" err="1">
                <a:latin typeface="+mn-lt"/>
                <a:sym typeface="Wingdings" pitchFamily="2" charset="2"/>
              </a:rPr>
              <a:t>espermatócitos</a:t>
            </a:r>
            <a:r>
              <a:rPr lang="pt-BR" sz="1600" dirty="0">
                <a:latin typeface="+mn-lt"/>
                <a:sym typeface="Wingdings" pitchFamily="2" charset="2"/>
              </a:rPr>
              <a:t> 2ºs (meiose I) e 4 </a:t>
            </a:r>
            <a:r>
              <a:rPr lang="pt-BR" sz="1600" dirty="0" err="1">
                <a:latin typeface="+mn-lt"/>
                <a:sym typeface="Wingdings" pitchFamily="2" charset="2"/>
              </a:rPr>
              <a:t>espermátides</a:t>
            </a:r>
            <a:r>
              <a:rPr lang="pt-BR" sz="1600" dirty="0">
                <a:latin typeface="+mn-lt"/>
                <a:sym typeface="Wingdings" pitchFamily="2" charset="2"/>
              </a:rPr>
              <a:t> (meiose II)</a:t>
            </a:r>
            <a:endParaRPr lang="pt-BR" sz="16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072313" y="2357438"/>
            <a:ext cx="1928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 err="1">
                <a:latin typeface="+mn-lt"/>
              </a:rPr>
              <a:t>Espermatócito</a:t>
            </a:r>
            <a:r>
              <a:rPr lang="pt-BR" sz="1400" dirty="0">
                <a:latin typeface="+mn-lt"/>
              </a:rPr>
              <a:t> primário</a:t>
            </a:r>
          </a:p>
          <a:p>
            <a:pPr algn="ctr">
              <a:defRPr/>
            </a:pPr>
            <a:r>
              <a:rPr lang="pt-BR" sz="1400" dirty="0">
                <a:latin typeface="+mn-lt"/>
              </a:rPr>
              <a:t>(2n)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72313" y="1357313"/>
            <a:ext cx="1571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 err="1">
                <a:latin typeface="+mn-lt"/>
              </a:rPr>
              <a:t>Espermatogônia</a:t>
            </a:r>
            <a:endParaRPr lang="pt-BR" sz="1400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72375" y="3071813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 err="1">
                <a:latin typeface="+mn-lt"/>
              </a:rPr>
              <a:t>Espermatócito</a:t>
            </a:r>
            <a:r>
              <a:rPr lang="pt-BR" sz="1400" dirty="0">
                <a:latin typeface="+mn-lt"/>
              </a:rPr>
              <a:t> secundário (n)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786688" y="5715000"/>
            <a:ext cx="13573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atin typeface="+mn-lt"/>
              </a:rPr>
              <a:t>Espermatozóide</a:t>
            </a:r>
          </a:p>
          <a:p>
            <a:pPr algn="ctr">
              <a:defRPr/>
            </a:pPr>
            <a:r>
              <a:rPr lang="pt-BR" sz="1400" dirty="0">
                <a:latin typeface="+mn-lt"/>
              </a:rPr>
              <a:t>(n)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14438" y="4857750"/>
            <a:ext cx="3000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latin typeface="+mn-lt"/>
              </a:rPr>
              <a:t>Diferenciação das </a:t>
            </a:r>
            <a:r>
              <a:rPr lang="pt-BR" dirty="0" err="1">
                <a:latin typeface="+mn-lt"/>
              </a:rPr>
              <a:t>espermátides</a:t>
            </a:r>
            <a:r>
              <a:rPr lang="pt-BR" dirty="0">
                <a:latin typeface="+mn-lt"/>
              </a:rPr>
              <a:t> e formação dos espermatozóides.</a:t>
            </a:r>
            <a:endParaRPr lang="pt-BR" sz="160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786688" y="3857625"/>
            <a:ext cx="1571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 err="1">
                <a:latin typeface="+mn-lt"/>
              </a:rPr>
              <a:t>Espermátides</a:t>
            </a:r>
            <a:endParaRPr lang="pt-BR" sz="1400" dirty="0">
              <a:latin typeface="+mn-lt"/>
            </a:endParaRPr>
          </a:p>
          <a:p>
            <a:pPr algn="ctr">
              <a:defRPr/>
            </a:pPr>
            <a:r>
              <a:rPr lang="pt-BR" sz="1400" dirty="0">
                <a:latin typeface="+mn-lt"/>
              </a:rPr>
              <a:t> (n)</a:t>
            </a:r>
          </a:p>
        </p:txBody>
      </p:sp>
    </p:spTree>
    <p:extLst>
      <p:ext uri="{BB962C8B-B14F-4D97-AF65-F5344CB8AC3E}">
        <p14:creationId xmlns:p14="http://schemas.microsoft.com/office/powerpoint/2010/main" val="3801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1260</Words>
  <Application>Microsoft Office PowerPoint</Application>
  <PresentationFormat>Apresentação na tela (4:3)</PresentationFormat>
  <Paragraphs>334</Paragraphs>
  <Slides>44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Solstício</vt:lpstr>
      <vt:lpstr>Sistema Reprodutor </vt:lpstr>
      <vt:lpstr>Apresentação do PowerPoint</vt:lpstr>
      <vt:lpstr>Sistema Reprodutor Masculino </vt:lpstr>
      <vt:lpstr>Apresentação do PowerPoint</vt:lpstr>
      <vt:lpstr>Apresentação do PowerPoint</vt:lpstr>
      <vt:lpstr>Apresentação do PowerPoint</vt:lpstr>
      <vt:lpstr>Apresentação do PowerPoint</vt:lpstr>
      <vt:lpstr>Testículos  e Espermatogênese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Reprodutor Feminino </vt:lpstr>
      <vt:lpstr>Estrutura da Mama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CICLO MENSTRUAL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Reprodutor</dc:title>
  <dc:creator>Naira</dc:creator>
  <cp:lastModifiedBy>Usuário</cp:lastModifiedBy>
  <cp:revision>14</cp:revision>
  <dcterms:created xsi:type="dcterms:W3CDTF">2017-07-10T12:19:21Z</dcterms:created>
  <dcterms:modified xsi:type="dcterms:W3CDTF">2017-07-10T15:42:10Z</dcterms:modified>
</cp:coreProperties>
</file>