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71" r:id="rId4"/>
    <p:sldId id="258" r:id="rId5"/>
    <p:sldId id="265" r:id="rId6"/>
    <p:sldId id="269" r:id="rId7"/>
    <p:sldId id="259" r:id="rId8"/>
    <p:sldId id="260" r:id="rId9"/>
    <p:sldId id="261" r:id="rId10"/>
    <p:sldId id="272" r:id="rId11"/>
    <p:sldId id="273" r:id="rId12"/>
    <p:sldId id="274" r:id="rId13"/>
    <p:sldId id="275" r:id="rId14"/>
    <p:sldId id="266" r:id="rId15"/>
    <p:sldId id="262" r:id="rId16"/>
    <p:sldId id="263" r:id="rId17"/>
    <p:sldId id="268" r:id="rId18"/>
    <p:sldId id="264" r:id="rId19"/>
    <p:sldId id="276" r:id="rId20"/>
    <p:sldId id="281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1061B8-B167-4488-889A-DCAC03D57E85}" v="19" dt="2020-03-11T19:05:35.778"/>
    <p1510:client id="{ABF44AB1-29F5-4FDD-A402-D5124E1103F2}" v="12" dt="2020-03-11T19:11:49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5C8E802-DBB5-4E4D-88A8-6EA0EF67BF0E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13953B03-7F90-4B69-92C0-87739F356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BDC996C8-E0E0-440B-8FAC-CF51DA857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1587 w 64000"/>
                <a:gd name="T1" fmla="*/ -1067 h 64000"/>
                <a:gd name="T2" fmla="*/ 2304 w 64000"/>
                <a:gd name="T3" fmla="*/ 0 h 64000"/>
                <a:gd name="T4" fmla="*/ 1587 w 64000"/>
                <a:gd name="T5" fmla="*/ 1067 h 64000"/>
                <a:gd name="T6" fmla="*/ 1587 w 64000"/>
                <a:gd name="T7" fmla="*/ 1067 h 64000"/>
                <a:gd name="T8" fmla="*/ 1587 w 64000"/>
                <a:gd name="T9" fmla="*/ 1067 h 64000"/>
                <a:gd name="T10" fmla="*/ 1587 w 64000"/>
                <a:gd name="T11" fmla="*/ 1067 h 64000"/>
                <a:gd name="T12" fmla="*/ 1587 w 64000"/>
                <a:gd name="T13" fmla="*/ -1067 h 64000"/>
                <a:gd name="T14" fmla="*/ 1587 w 64000"/>
                <a:gd name="T15" fmla="*/ -1067 h 64000"/>
                <a:gd name="T16" fmla="*/ 1587 w 64000"/>
                <a:gd name="T17" fmla="*/ -106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BD267446-F2FA-4C2F-82F8-84C35BB9F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2027 w 64000"/>
                <a:gd name="T1" fmla="*/ -1024 h 64000"/>
                <a:gd name="T2" fmla="*/ 2544 w 64000"/>
                <a:gd name="T3" fmla="*/ 0 h 64000"/>
                <a:gd name="T4" fmla="*/ 2027 w 64000"/>
                <a:gd name="T5" fmla="*/ 1024 h 64000"/>
                <a:gd name="T6" fmla="*/ 2027 w 64000"/>
                <a:gd name="T7" fmla="*/ 1024 h 64000"/>
                <a:gd name="T8" fmla="*/ 2027 w 64000"/>
                <a:gd name="T9" fmla="*/ 1024 h 64000"/>
                <a:gd name="T10" fmla="*/ 2027 w 64000"/>
                <a:gd name="T11" fmla="*/ 1024 h 64000"/>
                <a:gd name="T12" fmla="*/ 2027 w 64000"/>
                <a:gd name="T13" fmla="*/ -1024 h 64000"/>
                <a:gd name="T14" fmla="*/ 2027 w 64000"/>
                <a:gd name="T15" fmla="*/ -1024 h 64000"/>
                <a:gd name="T16" fmla="*/ 2027 w 64000"/>
                <a:gd name="T17" fmla="*/ -1024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76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pt-BR" noProof="0"/>
              <a:t>Clique para editar o estilo do título mestre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/>
              <a:t>Clique para editar o estilo do subtítulo mestre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E373A17-9674-446F-B4B5-E613E3FFF5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9400640-3123-4926-BE37-7BA936F14C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4208706-7C4A-41DD-86E2-87427FD1F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800D3-43AC-4BB6-8BA7-644A7965AF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013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018EA48-CBE3-4E7A-A358-8777A32C3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15209D6-F7D5-41D4-9EF4-7997A1EEC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8B842D6-63D1-4220-B0B8-06D677A44D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FBB80-01A6-4B76-ABAA-89494C0D02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382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54DB65F-ABDA-476F-BE3C-EC77CE98D5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8EA9A77-6DD3-4F04-8830-189764DEB4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3F31D9F-6116-4813-BD41-849F1E104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38961-D6BC-4C99-A7E2-4E0DB8C0A6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050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6E8B1C2-2F9A-4ACF-92A2-16CBD53638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388867F-4F68-4351-9CED-3CD077BE26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ED34BB5-CF8E-4DA6-8B48-DBB1C4EFD4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3FD97-D1AA-42DC-AD2A-339576D9A1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243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9D92B3D-14DC-45EC-9F98-6BFDE74ADF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0C5CB7D-EAD0-4431-9EAA-B89146DF7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DA4E79B-997D-478B-AFF3-C8E38C513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99E66-61A3-4045-B500-9B20C30066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8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6F94722-3514-46F1-A135-46C4A59055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929336D-36C8-41BD-BCF0-7F9E7A27E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E6A6335-3D38-4ADC-8C92-7F2C9E385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4ED5C-A3E1-430D-A0A4-228C9A4F01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770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BABF854-D510-4BE4-9F06-A9B3E7F7F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42DD468-04ED-48BA-8B83-011F5E161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9DED900-0FDC-4743-8B9B-1BDFF5C39D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36A29-7877-4945-B2D2-CDA1EFF981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411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4D9360EB-56FD-4FF5-A875-A9BD7258EB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9E60FAF-FF35-4BE1-908C-B770194C8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074494E-DBB0-4546-9AF2-F7250BE32D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A8337-A02D-4795-855C-B7DEAF8E78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047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740E3CE-FB23-44B0-81A5-47C98C9875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A1A07CA-D1C2-4669-B93F-61FDCE6C21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44BFAFB-78F8-4920-8137-13A477D6F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6FB3B-547A-45E9-9070-AAD96F3502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627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F5135CE-95FA-49E9-A0F2-9515863990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AF008BE-CB4A-48B8-951B-DCCD9F4C4D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FAE09FC-FAEC-4044-B09D-E51843DF4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A8B98-7161-4EE8-A853-204E0E5595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503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55185B9-1272-498C-9423-097FA41EA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9D36DE5-1BB9-4250-8DA5-27D04EC52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A157043-B19A-4632-AD4F-E563C44A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02065-3468-4FC4-A18A-8962F58532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045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1A3F110-FD33-4120-854C-D5D5320587A7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>
              <a:extLst>
                <a:ext uri="{FF2B5EF4-FFF2-40B4-BE49-F238E27FC236}">
                  <a16:creationId xmlns:a16="http://schemas.microsoft.com/office/drawing/2014/main" id="{39588352-CEE9-4E99-8435-43147A93A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2037 w 64000"/>
                <a:gd name="T1" fmla="*/ -807 h 64000"/>
                <a:gd name="T2" fmla="*/ 2592 w 64000"/>
                <a:gd name="T3" fmla="*/ 0 h 64000"/>
                <a:gd name="T4" fmla="*/ 2037 w 64000"/>
                <a:gd name="T5" fmla="*/ 807 h 64000"/>
                <a:gd name="T6" fmla="*/ 2037 w 64000"/>
                <a:gd name="T7" fmla="*/ 807 h 64000"/>
                <a:gd name="T8" fmla="*/ 2037 w 64000"/>
                <a:gd name="T9" fmla="*/ 807 h 64000"/>
                <a:gd name="T10" fmla="*/ 2037 w 64000"/>
                <a:gd name="T11" fmla="*/ 807 h 64000"/>
                <a:gd name="T12" fmla="*/ 2037 w 64000"/>
                <a:gd name="T13" fmla="*/ -807 h 64000"/>
                <a:gd name="T14" fmla="*/ 2037 w 64000"/>
                <a:gd name="T15" fmla="*/ -807 h 64000"/>
                <a:gd name="T16" fmla="*/ 2037 w 64000"/>
                <a:gd name="T17" fmla="*/ -80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" name="AutoShape 4">
              <a:extLst>
                <a:ext uri="{FF2B5EF4-FFF2-40B4-BE49-F238E27FC236}">
                  <a16:creationId xmlns:a16="http://schemas.microsoft.com/office/drawing/2014/main" id="{5981CD23-CE7C-42F1-93A1-FFFFF8FB9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525 w 64000"/>
                <a:gd name="T1" fmla="*/ -820 h 64000"/>
                <a:gd name="T2" fmla="*/ 1949 w 64000"/>
                <a:gd name="T3" fmla="*/ 0 h 64000"/>
                <a:gd name="T4" fmla="*/ 1525 w 64000"/>
                <a:gd name="T5" fmla="*/ 820 h 64000"/>
                <a:gd name="T6" fmla="*/ 1525 w 64000"/>
                <a:gd name="T7" fmla="*/ 820 h 64000"/>
                <a:gd name="T8" fmla="*/ 1525 w 64000"/>
                <a:gd name="T9" fmla="*/ 820 h 64000"/>
                <a:gd name="T10" fmla="*/ 1525 w 64000"/>
                <a:gd name="T11" fmla="*/ 820 h 64000"/>
                <a:gd name="T12" fmla="*/ 1525 w 64000"/>
                <a:gd name="T13" fmla="*/ -820 h 64000"/>
                <a:gd name="T14" fmla="*/ 1525 w 64000"/>
                <a:gd name="T15" fmla="*/ -820 h 64000"/>
                <a:gd name="T16" fmla="*/ 1525 w 64000"/>
                <a:gd name="T17" fmla="*/ -82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6438A51C-DD87-4311-A684-D26534D29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DBFBA690-7C8C-4B40-9EF3-3BBDCB426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82F11786-004E-4C83-9EDC-15335203E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12D371FB-F1FA-42CE-9396-AF3107A30D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633" name="Rectangle 9">
            <a:extLst>
              <a:ext uri="{FF2B5EF4-FFF2-40B4-BE49-F238E27FC236}">
                <a16:creationId xmlns:a16="http://schemas.microsoft.com/office/drawing/2014/main" id="{9DC6083F-22F3-4F99-B1B8-0AEA7153F8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634" name="Rectangle 10">
            <a:extLst>
              <a:ext uri="{FF2B5EF4-FFF2-40B4-BE49-F238E27FC236}">
                <a16:creationId xmlns:a16="http://schemas.microsoft.com/office/drawing/2014/main" id="{57E68C6D-DAE6-427B-8E0F-1EC90AB2D1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9CD79F-E895-42D0-B5E5-00BFC8A441E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D9143FE-055B-4C59-AE3E-5136802C30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7772400" cy="1873250"/>
          </a:xfrm>
        </p:spPr>
        <p:txBody>
          <a:bodyPr/>
          <a:lstStyle/>
          <a:p>
            <a:pPr eaLnBrk="1" hangingPunct="1"/>
            <a:r>
              <a:rPr lang="pt-BR" altLang="pt-BR" sz="5400"/>
              <a:t>Sistema esquelético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0F5916B-B37D-461B-8390-81B8274174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1913" y="2924175"/>
            <a:ext cx="6400800" cy="1752600"/>
          </a:xfrm>
        </p:spPr>
        <p:txBody>
          <a:bodyPr/>
          <a:lstStyle/>
          <a:p>
            <a:pPr eaLnBrk="1" hangingPunct="1"/>
            <a:r>
              <a:rPr lang="pt-BR" altLang="pt-BR" sz="2400" b="1" dirty="0"/>
              <a:t>Cristian </a:t>
            </a:r>
            <a:r>
              <a:rPr lang="pt-BR" altLang="pt-BR" sz="2400" b="1" dirty="0" err="1"/>
              <a:t>Wille</a:t>
            </a:r>
            <a:endParaRPr lang="pt-BR" altLang="pt-BR" sz="2400" b="1" dirty="0" err="1">
              <a:ea typeface="Verdana"/>
            </a:endParaRPr>
          </a:p>
        </p:txBody>
      </p:sp>
      <p:pic>
        <p:nvPicPr>
          <p:cNvPr id="2" name="Imagem 2" descr="Uma imagem contendo pequeno, em pé, marrom, branco&#10;&#10;Descrição gerada com muito alta confiança">
            <a:extLst>
              <a:ext uri="{FF2B5EF4-FFF2-40B4-BE49-F238E27FC236}">
                <a16:creationId xmlns:a16="http://schemas.microsoft.com/office/drawing/2014/main" id="{A7F4FF46-9A1F-4928-9ACD-1F1D146D1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908" y="3423249"/>
            <a:ext cx="3117011" cy="33039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954955-D13A-4D00-B8B5-B9670AF30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505450"/>
          </a:xfrm>
        </p:spPr>
        <p:txBody>
          <a:bodyPr/>
          <a:lstStyle/>
          <a:p>
            <a:pPr algn="just" eaLnBrk="1" hangingPunct="1"/>
            <a:r>
              <a:rPr lang="pt-BR" altLang="pt-BR"/>
              <a:t>Além desses três grupos básicos, há outros intermediários, que podem ser distribuídos outros grupos:</a:t>
            </a:r>
          </a:p>
          <a:p>
            <a:pPr algn="just" eaLnBrk="1" hangingPunct="1"/>
            <a:endParaRPr lang="pt-BR" altLang="pt-BR" sz="1300"/>
          </a:p>
          <a:p>
            <a:pPr algn="just" eaLnBrk="1" hangingPunct="1"/>
            <a:r>
              <a:rPr lang="pt-BR" altLang="pt-BR" sz="2700"/>
              <a:t>Ossos Alongados: São ossos longos e achatados. </a:t>
            </a:r>
          </a:p>
          <a:p>
            <a:pPr algn="just" eaLnBrk="1" hangingPunct="1"/>
            <a:endParaRPr lang="pt-BR" altLang="pt-BR" sz="2700"/>
          </a:p>
        </p:txBody>
      </p:sp>
      <p:pic>
        <p:nvPicPr>
          <p:cNvPr id="12291" name="Picture 4" descr="costelas">
            <a:extLst>
              <a:ext uri="{FF2B5EF4-FFF2-40B4-BE49-F238E27FC236}">
                <a16:creationId xmlns:a16="http://schemas.microsoft.com/office/drawing/2014/main" id="{0266F268-1172-48B3-BC98-1B13CBDD0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05263"/>
            <a:ext cx="6119812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5">
            <a:extLst>
              <a:ext uri="{FF2B5EF4-FFF2-40B4-BE49-F238E27FC236}">
                <a16:creationId xmlns:a16="http://schemas.microsoft.com/office/drawing/2014/main" id="{FB57AD46-BE3E-4B20-9360-8A63EDCDA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573463"/>
            <a:ext cx="2952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/>
              <a:t>Costelas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14D129AA-10AC-40D9-9E48-3BB8D99D7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algn="just" eaLnBrk="1" hangingPunct="1"/>
            <a:r>
              <a:rPr lang="pt-BR" altLang="pt-BR"/>
              <a:t>Ossos Pneumáticos: Correspondem a ossos ocos, com cavidades cheias de ar e revestidas por mucosas (seios), apresentando pequeno peso em relação ao seu volume.</a:t>
            </a:r>
          </a:p>
        </p:txBody>
      </p:sp>
      <p:pic>
        <p:nvPicPr>
          <p:cNvPr id="13315" name="Picture 4" descr="esfenoide">
            <a:extLst>
              <a:ext uri="{FF2B5EF4-FFF2-40B4-BE49-F238E27FC236}">
                <a16:creationId xmlns:a16="http://schemas.microsoft.com/office/drawing/2014/main" id="{39642711-FD09-4FB9-83B3-83DF0D0A3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41663"/>
            <a:ext cx="727233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>
            <a:extLst>
              <a:ext uri="{FF2B5EF4-FFF2-40B4-BE49-F238E27FC236}">
                <a16:creationId xmlns:a16="http://schemas.microsoft.com/office/drawing/2014/main" id="{44DE3B84-F861-48BC-BDD6-5F7DFF9CF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661025"/>
            <a:ext cx="29511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900">
                <a:latin typeface="Arial" panose="020B0604020202020204" pitchFamily="34" charset="0"/>
              </a:rPr>
              <a:t>Esfenóide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01637631-74FE-45A6-B1DE-C1FEFE88C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6048375"/>
          </a:xfrm>
        </p:spPr>
        <p:txBody>
          <a:bodyPr/>
          <a:lstStyle/>
          <a:p>
            <a:pPr algn="just" eaLnBrk="1" hangingPunct="1"/>
            <a:r>
              <a:rPr lang="pt-BR" altLang="pt-BR"/>
              <a:t>Ossos irregulares: Apresentam formas complexas e não podem ser agrupados em nenhuma das categorias.</a:t>
            </a:r>
          </a:p>
        </p:txBody>
      </p:sp>
      <p:pic>
        <p:nvPicPr>
          <p:cNvPr id="14339" name="Picture 5" descr="coluna-vertebra">
            <a:extLst>
              <a:ext uri="{FF2B5EF4-FFF2-40B4-BE49-F238E27FC236}">
                <a16:creationId xmlns:a16="http://schemas.microsoft.com/office/drawing/2014/main" id="{3353C200-696B-4C6E-92D6-8B5277EEF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38163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6">
            <a:extLst>
              <a:ext uri="{FF2B5EF4-FFF2-40B4-BE49-F238E27FC236}">
                <a16:creationId xmlns:a16="http://schemas.microsoft.com/office/drawing/2014/main" id="{2919D700-7579-47C0-81A1-6E1FC7220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997200"/>
            <a:ext cx="2016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latin typeface="Arial" panose="020B0604020202020204" pitchFamily="34" charset="0"/>
              </a:rPr>
              <a:t>Vértebras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C47852BB-4724-482F-AC08-DD3675535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just" eaLnBrk="1" hangingPunct="1"/>
            <a:r>
              <a:rPr lang="pt-BR" altLang="pt-BR"/>
              <a:t>Ossos Suturais: São pequenos ossos localizados dentro de articulações, chamas de suturais, entre alguns ossos do crânio.</a:t>
            </a:r>
          </a:p>
        </p:txBody>
      </p:sp>
      <p:pic>
        <p:nvPicPr>
          <p:cNvPr id="15363" name="Picture 5" descr="Apresentação14">
            <a:extLst>
              <a:ext uri="{FF2B5EF4-FFF2-40B4-BE49-F238E27FC236}">
                <a16:creationId xmlns:a16="http://schemas.microsoft.com/office/drawing/2014/main" id="{BB1C1CA9-B348-40FD-B99B-272692B6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81288"/>
            <a:ext cx="759618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>
            <a:extLst>
              <a:ext uri="{FF2B5EF4-FFF2-40B4-BE49-F238E27FC236}">
                <a16:creationId xmlns:a16="http://schemas.microsoft.com/office/drawing/2014/main" id="{CEB7ECF6-8359-447D-8AB3-28A894FEC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4290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Crânio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94E8285-6CE1-411C-B1D2-DAB8040B0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5768975" cy="1143000"/>
          </a:xfrm>
        </p:spPr>
        <p:txBody>
          <a:bodyPr/>
          <a:lstStyle/>
          <a:p>
            <a:pPr defTabSz="533400" eaLnBrk="1" hangingPunct="1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pt-BR" altLang="pt-BR"/>
              <a:t> Crescimento ósseo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85BF4F7-04DC-4A01-92F3-55FF5E0BA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pt-BR" altLang="pt-BR"/>
              <a:t>    Grande parte do aumento da altura na infância provem do crescimento dos ossos longos. Perto de cada extremidade de um osso longo existe uma área conhecida como </a:t>
            </a:r>
            <a:r>
              <a:rPr lang="pt-BR" altLang="pt-BR">
                <a:solidFill>
                  <a:srgbClr val="FF0000"/>
                </a:solidFill>
              </a:rPr>
              <a:t>placa de crescimento</a:t>
            </a:r>
            <a:r>
              <a:rPr lang="pt-BR" altLang="pt-BR"/>
              <a:t>, ela se move ao longo do corpo do osso, permanecendo entre o corpo e a cabeça do osso.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20B3D67-C209-408C-B2AF-BEB083315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6919912" cy="114300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pt-BR" altLang="pt-BR"/>
              <a:t>Medula óssea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6DF5D3F-05C3-4816-9925-AF300B479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pt-BR" altLang="pt-BR" sz="3300"/>
              <a:t>   A medula óssea vermelha contem tecido hematopoiético, cuja função principal é produzir os três tipos de células do sangue; vermelhas, brancas e plaquetas.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FBA1C77A-3024-462A-896D-D803C4733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3300"/>
              <a:t>   As </a:t>
            </a:r>
            <a:r>
              <a:rPr lang="pt-BR" altLang="pt-BR" sz="3300">
                <a:solidFill>
                  <a:srgbClr val="FF0000"/>
                </a:solidFill>
              </a:rPr>
              <a:t>hemácias</a:t>
            </a:r>
            <a:r>
              <a:rPr lang="pt-BR" altLang="pt-BR" sz="3300"/>
              <a:t> (célula vermelha) é uma bolsa de moléculas de hemoglobina portadoras de oxigênio.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altLang="pt-BR" sz="3300"/>
              <a:t>    As </a:t>
            </a:r>
            <a:r>
              <a:rPr lang="pt-BR" altLang="pt-BR" sz="3300">
                <a:solidFill>
                  <a:srgbClr val="FF0000"/>
                </a:solidFill>
              </a:rPr>
              <a:t>células brancas</a:t>
            </a:r>
            <a:r>
              <a:rPr lang="pt-BR" altLang="pt-BR" sz="3300"/>
              <a:t>, ou leucócitos, fazem parte do sistema imunológico e auxiliam o organismo a lutar contra infecções, quando esse número aumenta, é sinal de que há uma infecção em algum lugar do corpo.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3A5C5D47-EC66-4438-99DD-C2F9E0953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5576887"/>
          </a:xfrm>
        </p:spPr>
        <p:txBody>
          <a:bodyPr/>
          <a:lstStyle/>
          <a:p>
            <a:pPr algn="just" eaLnBrk="1" hangingPunct="1"/>
            <a:r>
              <a:rPr lang="pt-BR" altLang="pt-BR" sz="3300"/>
              <a:t>    As </a:t>
            </a:r>
            <a:r>
              <a:rPr lang="pt-BR" altLang="pt-BR" sz="3300">
                <a:solidFill>
                  <a:srgbClr val="FF0000"/>
                </a:solidFill>
              </a:rPr>
              <a:t>plaquetas</a:t>
            </a:r>
            <a:r>
              <a:rPr lang="pt-BR" altLang="pt-BR" sz="3300"/>
              <a:t> sanguíneas são fragmentos coroplasmatico, presente no sangue que é formado na medula óssea. A sua principal função é a formação de coágulos, participando portanto do processo de coagulação sanguínea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A0AC1320-1769-4545-9FA9-AEA723F84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39888"/>
            <a:ext cx="8229600" cy="5218112"/>
          </a:xfrm>
        </p:spPr>
        <p:txBody>
          <a:bodyPr/>
          <a:lstStyle/>
          <a:p>
            <a:pPr algn="just" eaLnBrk="1" hangingPunct="1"/>
            <a:r>
              <a:rPr lang="pt-BR" altLang="pt-BR" sz="3300"/>
              <a:t>   É em ossos longos como fêmur, tíbia e úmero que se localiza a cavidade medular onde é encontrada a medula óssea vermelha.</a:t>
            </a:r>
          </a:p>
          <a:p>
            <a:pPr eaLnBrk="1" hangingPunct="1"/>
            <a:endParaRPr lang="pt-BR" altLang="pt-BR" sz="3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6A21157-2112-4562-A0E3-CE33756E2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1989138"/>
            <a:ext cx="7313612" cy="2151062"/>
          </a:xfrm>
        </p:spPr>
        <p:txBody>
          <a:bodyPr/>
          <a:lstStyle/>
          <a:p>
            <a:pPr eaLnBrk="1" hangingPunct="1"/>
            <a:r>
              <a:rPr lang="pt-BR" altLang="pt-BR" sz="6000"/>
              <a:t>          Ossos</a:t>
            </a:r>
            <a:br>
              <a:rPr lang="pt-BR" altLang="pt-BR" sz="6000"/>
            </a:br>
            <a:r>
              <a:rPr lang="pt-BR" altLang="pt-BR" sz="6000"/>
              <a:t>     Crânio e Face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858BD04A-E1E1-441E-AEA7-5D5AFB66B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39888"/>
            <a:ext cx="8229600" cy="5218112"/>
          </a:xfrm>
        </p:spPr>
        <p:txBody>
          <a:bodyPr/>
          <a:lstStyle/>
          <a:p>
            <a:pPr algn="just" eaLnBrk="1" hangingPunct="1"/>
            <a:r>
              <a:rPr lang="pt-BR" altLang="pt-BR" sz="3200"/>
              <a:t>     O esqueleto perfaz quase um quinto do peso corporal, o esqueleto humano protege os órgãos como o encéfalo no interior do crânio, os ossos também são reservatórios de minerais importantes, como o cálcio e fabricam células sanguíneas.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at">
            <a:extLst>
              <a:ext uri="{FF2B5EF4-FFF2-40B4-BE49-F238E27FC236}">
                <a16:creationId xmlns:a16="http://schemas.microsoft.com/office/drawing/2014/main" id="{968442F9-6397-4FC6-B4B3-606959DC5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20713"/>
            <a:ext cx="6913563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AC7E20F-C992-4686-A250-32D405DA9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Ossos do Crânio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25156BF-11FD-4E05-8354-C0959EF7C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Parietal (2)</a:t>
            </a:r>
          </a:p>
          <a:p>
            <a:pPr eaLnBrk="1" hangingPunct="1"/>
            <a:r>
              <a:rPr lang="pt-BR" altLang="pt-BR"/>
              <a:t>Temporal (2)</a:t>
            </a:r>
          </a:p>
          <a:p>
            <a:pPr eaLnBrk="1" hangingPunct="1"/>
            <a:r>
              <a:rPr lang="pt-BR" altLang="pt-BR" u="sng"/>
              <a:t>Frontal</a:t>
            </a:r>
            <a:endParaRPr lang="pt-BR" altLang="pt-BR"/>
          </a:p>
          <a:p>
            <a:pPr eaLnBrk="1" hangingPunct="1"/>
            <a:r>
              <a:rPr lang="pt-BR" altLang="pt-BR"/>
              <a:t>Occipital</a:t>
            </a:r>
          </a:p>
          <a:p>
            <a:pPr eaLnBrk="1" hangingPunct="1"/>
            <a:r>
              <a:rPr lang="pt-BR" altLang="pt-BR"/>
              <a:t>Esfenóide</a:t>
            </a:r>
          </a:p>
          <a:p>
            <a:pPr eaLnBrk="1" hangingPunct="1"/>
            <a:r>
              <a:rPr lang="pt-BR" altLang="pt-BR"/>
              <a:t>Etmóide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raNIO">
            <a:extLst>
              <a:ext uri="{FF2B5EF4-FFF2-40B4-BE49-F238E27FC236}">
                <a16:creationId xmlns:a16="http://schemas.microsoft.com/office/drawing/2014/main" id="{DDFC9DB7-9354-4064-A96C-DCD4D188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78486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47CE3AE-3CE2-42CA-822A-CB2877057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/>
              <a:t>Ossos da Face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E6B2A41-CE23-492F-B2A7-4334B9AD4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3000"/>
              <a:t>Maxila (2)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 u="sng"/>
              <a:t>Zigomático</a:t>
            </a:r>
            <a:r>
              <a:rPr lang="pt-BR" altLang="pt-BR" sz="3000"/>
              <a:t> (2)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/>
              <a:t>Lacrimal (2)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/>
              <a:t>Nasal (2)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/>
              <a:t>Concha nasal (2)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/>
              <a:t>Palatino (2)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/>
              <a:t>Vómer (o vómer é o osso que separa as duas narinas)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/>
              <a:t>Mandíbula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br>
              <a:rPr lang="pt-BR" altLang="pt-BR" sz="3000"/>
            </a:br>
            <a:endParaRPr lang="pt-BR" altLang="pt-BR"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7220B201-1C62-4341-8E58-047BE4A54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26627" name="Picture 4" descr="02_ossos_da_face">
            <a:extLst>
              <a:ext uri="{FF2B5EF4-FFF2-40B4-BE49-F238E27FC236}">
                <a16:creationId xmlns:a16="http://schemas.microsoft.com/office/drawing/2014/main" id="{C9C56E10-F15A-448D-AB4E-18501F521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92150"/>
            <a:ext cx="7777162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8088FB5-BE81-4C43-862E-D650C46EF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Divisão do esqueleto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A6BF9A3-C0F9-4D5F-A4AD-3BABB86C7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>
                <a:solidFill>
                  <a:srgbClr val="FF0000"/>
                </a:solidFill>
              </a:rPr>
              <a:t>Esqueleto Axial</a:t>
            </a:r>
            <a:r>
              <a:rPr lang="pt-BR" altLang="pt-BR"/>
              <a:t> - Composta pelos ossos da cabeça, pescoço e tronco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>
                <a:solidFill>
                  <a:srgbClr val="FF0000"/>
                </a:solidFill>
              </a:rPr>
              <a:t>Esqueleto Apendicular</a:t>
            </a:r>
            <a:r>
              <a:rPr lang="pt-BR" altLang="pt-BR"/>
              <a:t> - Composta pelos membros superiores e inferiores.</a:t>
            </a:r>
          </a:p>
          <a:p>
            <a:pPr eaLnBrk="1" hangingPunct="1">
              <a:lnSpc>
                <a:spcPct val="90000"/>
              </a:lnSpc>
            </a:pPr>
            <a:endParaRPr lang="pt-BR" altLang="pt-BR"/>
          </a:p>
          <a:p>
            <a:pPr eaLnBrk="1" hangingPunct="1">
              <a:lnSpc>
                <a:spcPct val="90000"/>
              </a:lnSpc>
            </a:pPr>
            <a:r>
              <a:rPr lang="pt-BR" altLang="pt-BR"/>
              <a:t>A união do esqueleto axial com o apendicular se faz por meio das cinturas escapular e pélvica.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3F5EB30B-074C-423D-AA01-4173608A7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229600" cy="5576887"/>
          </a:xfrm>
        </p:spPr>
        <p:txBody>
          <a:bodyPr/>
          <a:lstStyle/>
          <a:p>
            <a:pPr algn="just" eaLnBrk="1" hangingPunct="1"/>
            <a:r>
              <a:rPr lang="pt-BR" altLang="pt-BR" sz="3100"/>
              <a:t>     O osso é um tipo de tecido conectivo forte como o aço, mais leve como o alumínio ele é composto de células especializadas, fibras de proteína. Nem imóvel nem morto o osso se decompõe e se reconstrói constantemente, cada osso ajusta seu tamanho e formato durante o processo de crescimento após uma lesão e em resposta a tensão.</a:t>
            </a:r>
          </a:p>
          <a:p>
            <a:pPr algn="just" eaLnBrk="1" hangingPunct="1"/>
            <a:endParaRPr lang="pt-BR" altLang="pt-BR" sz="3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13B772F-7F57-47EF-A639-3589FD715D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6767512" cy="85090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pt-BR" altLang="pt-BR" sz="2800"/>
              <a:t> Número de ossos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78D3DD0-6AF8-4438-969B-773695BC8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/>
            <a:r>
              <a:rPr lang="pt-BR" altLang="pt-BR" sz="2500"/>
              <a:t>206 corresponde ao numero de ossos no corpo humano.</a:t>
            </a:r>
          </a:p>
          <a:p>
            <a:pPr eaLnBrk="1" hangingPunct="1"/>
            <a:endParaRPr lang="pt-BR" altLang="pt-BR" sz="150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altLang="pt-BR" sz="2500"/>
              <a:t>Cabeça: 22</a:t>
            </a:r>
          </a:p>
          <a:p>
            <a:pPr eaLnBrk="1" hangingPunct="1">
              <a:buClr>
                <a:schemeClr val="tx1"/>
              </a:buClr>
            </a:pPr>
            <a:r>
              <a:rPr lang="pt-BR" altLang="pt-BR" sz="2500"/>
              <a:t>Crânio:08</a:t>
            </a:r>
          </a:p>
          <a:p>
            <a:pPr eaLnBrk="1" hangingPunct="1">
              <a:buClr>
                <a:schemeClr val="tx1"/>
              </a:buClr>
            </a:pPr>
            <a:r>
              <a:rPr lang="pt-BR" altLang="pt-BR" sz="2500"/>
              <a:t>Face: 14</a:t>
            </a:r>
          </a:p>
          <a:p>
            <a:pPr eaLnBrk="1" hangingPunct="1">
              <a:buClr>
                <a:schemeClr val="tx1"/>
              </a:buClr>
            </a:pPr>
            <a:endParaRPr lang="pt-BR" altLang="pt-BR" sz="130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altLang="pt-BR" sz="2500"/>
              <a:t>Membro superior: 32</a:t>
            </a:r>
          </a:p>
          <a:p>
            <a:pPr eaLnBrk="1" hangingPunct="1">
              <a:buClr>
                <a:schemeClr val="tx1"/>
              </a:buClr>
            </a:pPr>
            <a:r>
              <a:rPr lang="pt-BR" altLang="pt-BR" sz="2500"/>
              <a:t>Cintura escapular: 02</a:t>
            </a:r>
          </a:p>
          <a:p>
            <a:pPr eaLnBrk="1" hangingPunct="1">
              <a:buClr>
                <a:schemeClr val="tx1"/>
              </a:buClr>
            </a:pPr>
            <a:r>
              <a:rPr lang="pt-BR" altLang="pt-BR" sz="2500"/>
              <a:t>Braço: 01</a:t>
            </a:r>
          </a:p>
          <a:p>
            <a:pPr eaLnBrk="1" hangingPunct="1">
              <a:buClr>
                <a:schemeClr val="tx1"/>
              </a:buClr>
            </a:pPr>
            <a:r>
              <a:rPr lang="pt-BR" altLang="pt-BR" sz="2500"/>
              <a:t>Mão: 27</a:t>
            </a:r>
          </a:p>
          <a:p>
            <a:pPr eaLnBrk="1" hangingPunct="1">
              <a:buClr>
                <a:schemeClr val="tx1"/>
              </a:buClr>
            </a:pPr>
            <a:r>
              <a:rPr lang="pt-BR" altLang="pt-BR" sz="2500"/>
              <a:t>Antebraço: 02</a:t>
            </a:r>
          </a:p>
          <a:p>
            <a:pPr eaLnBrk="1" hangingPunct="1">
              <a:buClr>
                <a:schemeClr val="tx1"/>
              </a:buClr>
            </a:pPr>
            <a:endParaRPr lang="pt-BR" altLang="pt-BR" sz="2500"/>
          </a:p>
          <a:p>
            <a:pPr eaLnBrk="1" hangingPunct="1">
              <a:buClr>
                <a:schemeClr val="tx1"/>
              </a:buClr>
            </a:pPr>
            <a:endParaRPr lang="pt-BR" altLang="pt-BR"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44C42CC0-606B-4471-B7F3-A3182441C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590391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altLang="pt-BR" sz="2500" dirty="0"/>
              <a:t>Tórax: 37</a:t>
            </a:r>
            <a:endParaRPr lang="pt-BR" altLang="pt-BR" sz="2700" dirty="0"/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pt-BR" altLang="pt-BR" sz="2500" dirty="0"/>
              <a:t>Costelas: 24</a:t>
            </a:r>
            <a:endParaRPr lang="pt-BR" altLang="pt-BR" sz="2500" dirty="0">
              <a:ea typeface="Verdana"/>
            </a:endParaRPr>
          </a:p>
          <a:p>
            <a:pPr eaLnBrk="1" hangingPunct="1">
              <a:buClr>
                <a:schemeClr val="tx1"/>
              </a:buClr>
            </a:pPr>
            <a:r>
              <a:rPr lang="pt-BR" altLang="pt-BR" sz="2500" dirty="0"/>
              <a:t>Esterno: 01</a:t>
            </a:r>
            <a:endParaRPr lang="pt-BR" altLang="pt-BR" sz="2500" dirty="0">
              <a:ea typeface="Verdana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pt-BR" altLang="pt-BR" sz="130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altLang="pt-BR" sz="2700" dirty="0"/>
              <a:t>Membro inferior: 31</a:t>
            </a:r>
            <a:endParaRPr lang="pt-BR" altLang="pt-BR" sz="2700" dirty="0">
              <a:ea typeface="Verdana"/>
            </a:endParaRPr>
          </a:p>
          <a:p>
            <a:pPr eaLnBrk="1" hangingPunct="1">
              <a:buClr>
                <a:schemeClr val="tx1"/>
              </a:buClr>
            </a:pPr>
            <a:r>
              <a:rPr lang="pt-BR" altLang="pt-BR" sz="2500" dirty="0"/>
              <a:t>Cintura pélvica: 01</a:t>
            </a:r>
            <a:endParaRPr lang="pt-BR" altLang="pt-BR" sz="2500" dirty="0">
              <a:ea typeface="Verdana"/>
            </a:endParaRPr>
          </a:p>
          <a:p>
            <a:pPr eaLnBrk="1" hangingPunct="1">
              <a:buClr>
                <a:schemeClr val="tx1"/>
              </a:buClr>
            </a:pPr>
            <a:r>
              <a:rPr lang="pt-BR" altLang="pt-BR" sz="2500" dirty="0"/>
              <a:t>Coxa: 01</a:t>
            </a:r>
            <a:endParaRPr lang="pt-BR" altLang="pt-BR" sz="2500" dirty="0">
              <a:ea typeface="Verdana"/>
            </a:endParaRPr>
          </a:p>
          <a:p>
            <a:pPr eaLnBrk="1" hangingPunct="1">
              <a:buClr>
                <a:schemeClr val="tx1"/>
              </a:buClr>
            </a:pPr>
            <a:endParaRPr lang="pt-BR" altLang="pt-BR" sz="1600"/>
          </a:p>
          <a:p>
            <a:pPr algn="just" eaLnBrk="1" hangingPunct="1">
              <a:buClr>
                <a:schemeClr val="tx1"/>
              </a:buClr>
            </a:pPr>
            <a:r>
              <a:rPr lang="pt-BR" altLang="pt-BR" sz="2500" dirty="0"/>
              <a:t>Joelho: 01</a:t>
            </a:r>
            <a:endParaRPr lang="pt-BR" altLang="pt-BR" sz="2500" dirty="0">
              <a:ea typeface="Verdana"/>
            </a:endParaRPr>
          </a:p>
          <a:p>
            <a:pPr eaLnBrk="1" hangingPunct="1">
              <a:buClr>
                <a:schemeClr val="tx1"/>
              </a:buClr>
            </a:pPr>
            <a:r>
              <a:rPr lang="pt-BR" altLang="pt-BR" sz="2500" dirty="0"/>
              <a:t>Perna : 02</a:t>
            </a:r>
            <a:endParaRPr lang="pt-BR" altLang="pt-BR" sz="2500" dirty="0">
              <a:ea typeface="Verdana"/>
            </a:endParaRPr>
          </a:p>
          <a:p>
            <a:pPr eaLnBrk="1" hangingPunct="1">
              <a:buClr>
                <a:schemeClr val="tx1"/>
              </a:buClr>
            </a:pPr>
            <a:r>
              <a:rPr lang="pt-BR" altLang="pt-BR" sz="2500" dirty="0"/>
              <a:t>Pé: 26</a:t>
            </a:r>
            <a:endParaRPr lang="pt-BR" altLang="pt-BR" sz="2500" dirty="0">
              <a:ea typeface="Verdana"/>
            </a:endParaRPr>
          </a:p>
          <a:p>
            <a:pPr>
              <a:buClr>
                <a:schemeClr val="tx1"/>
              </a:buClr>
            </a:pPr>
            <a:r>
              <a:rPr lang="pt-BR" altLang="pt-BR" sz="2500" dirty="0">
                <a:ea typeface="Verdana"/>
              </a:rPr>
              <a:t>Vértebras: 33</a:t>
            </a:r>
          </a:p>
          <a:p>
            <a:pPr eaLnBrk="1" hangingPunct="1"/>
            <a:endParaRPr lang="pt-BR" altLang="pt-BR" sz="13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2500" dirty="0"/>
              <a:t>Ossículos do Ouvido Médio: 03	</a:t>
            </a:r>
            <a:endParaRPr lang="pt-BR" altLang="pt-BR" sz="2500" dirty="0">
              <a:ea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1F71CD0-F455-467B-A304-D24A6B623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pt-BR" altLang="pt-BR" sz="3300"/>
              <a:t> O formato de um osso indica sua função.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6B700E8-CD3B-493E-ACBF-942A5C48A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895850"/>
          </a:xfrm>
        </p:spPr>
        <p:txBody>
          <a:bodyPr/>
          <a:lstStyle/>
          <a:p>
            <a:pPr algn="just" eaLnBrk="1" hangingPunct="1"/>
            <a:r>
              <a:rPr lang="pt-BR" altLang="pt-BR"/>
              <a:t>Ossos planos como a escapula, tem grandes superfícies para inserção de músculos.</a:t>
            </a:r>
          </a:p>
        </p:txBody>
      </p:sp>
      <p:pic>
        <p:nvPicPr>
          <p:cNvPr id="9220" name="Picture 4" descr="Escapula-Vista-anterior">
            <a:extLst>
              <a:ext uri="{FF2B5EF4-FFF2-40B4-BE49-F238E27FC236}">
                <a16:creationId xmlns:a16="http://schemas.microsoft.com/office/drawing/2014/main" id="{4FE27FDD-BA41-4022-AE1F-AE0CCDB3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852738"/>
            <a:ext cx="6264275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05FCE825-A85A-4364-9911-3F181C8C4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just" eaLnBrk="1" hangingPunct="1"/>
            <a:r>
              <a:rPr lang="pt-BR" altLang="pt-BR"/>
              <a:t>Ossos longos como os do braço, antebraço, coxa e perna, que funcionam como alavancas para mover o membros para varias posições. </a:t>
            </a:r>
          </a:p>
        </p:txBody>
      </p:sp>
      <p:pic>
        <p:nvPicPr>
          <p:cNvPr id="10243" name="Picture 5" descr="úmero">
            <a:extLst>
              <a:ext uri="{FF2B5EF4-FFF2-40B4-BE49-F238E27FC236}">
                <a16:creationId xmlns:a16="http://schemas.microsoft.com/office/drawing/2014/main" id="{FBAA89AE-8EBD-47B5-B01C-2F0550F1D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65400"/>
            <a:ext cx="4752975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femuranterior">
            <a:extLst>
              <a:ext uri="{FF2B5EF4-FFF2-40B4-BE49-F238E27FC236}">
                <a16:creationId xmlns:a16="http://schemas.microsoft.com/office/drawing/2014/main" id="{4744B51F-DF36-4D6E-A38C-E913C286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42164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336F2499-2577-476F-9458-3DA846980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just" eaLnBrk="1" hangingPunct="1"/>
            <a:r>
              <a:rPr lang="pt-BR" altLang="pt-BR"/>
              <a:t>Os ossos sesamóides são pequenos e incluídos nos tendões.</a:t>
            </a:r>
          </a:p>
        </p:txBody>
      </p:sp>
      <p:pic>
        <p:nvPicPr>
          <p:cNvPr id="11267" name="Picture 4" descr="pélascado">
            <a:extLst>
              <a:ext uri="{FF2B5EF4-FFF2-40B4-BE49-F238E27FC236}">
                <a16:creationId xmlns:a16="http://schemas.microsoft.com/office/drawing/2014/main" id="{3E2E7F94-7EE1-4AE5-84F8-C72CEDF71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35242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ossos-das-maos-8">
            <a:extLst>
              <a:ext uri="{FF2B5EF4-FFF2-40B4-BE49-F238E27FC236}">
                <a16:creationId xmlns:a16="http://schemas.microsoft.com/office/drawing/2014/main" id="{67BABCAC-40C9-4F04-BF01-0C0FAEB04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844675"/>
            <a:ext cx="489743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302</TotalTime>
  <Words>569</Words>
  <Application>Microsoft Office PowerPoint</Application>
  <PresentationFormat>Apresentação na tela (4:3)</PresentationFormat>
  <Paragraphs>75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Eclipse</vt:lpstr>
      <vt:lpstr>Sistema esquelético</vt:lpstr>
      <vt:lpstr>Apresentação do PowerPoint</vt:lpstr>
      <vt:lpstr>Divisão do esqueleto</vt:lpstr>
      <vt:lpstr>Apresentação do PowerPoint</vt:lpstr>
      <vt:lpstr> Número de ossos</vt:lpstr>
      <vt:lpstr>Apresentação do PowerPoint</vt:lpstr>
      <vt:lpstr> O formato de um osso indica sua função.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Crescimento ósseo</vt:lpstr>
      <vt:lpstr>Medula óssea</vt:lpstr>
      <vt:lpstr>Apresentação do PowerPoint</vt:lpstr>
      <vt:lpstr>Apresentação do PowerPoint</vt:lpstr>
      <vt:lpstr>Apresentação do PowerPoint</vt:lpstr>
      <vt:lpstr>          Ossos      Crânio e Face</vt:lpstr>
      <vt:lpstr>Apresentação do PowerPoint</vt:lpstr>
      <vt:lpstr>Ossos do Crânio</vt:lpstr>
      <vt:lpstr>Apresentação do PowerPoint</vt:lpstr>
      <vt:lpstr>Ossos da Face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Usuario</cp:lastModifiedBy>
  <cp:revision>31</cp:revision>
  <dcterms:created xsi:type="dcterms:W3CDTF">2014-04-28T01:38:32Z</dcterms:created>
  <dcterms:modified xsi:type="dcterms:W3CDTF">2020-03-11T19:12:49Z</dcterms:modified>
</cp:coreProperties>
</file>