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5"/>
  </p:notesMasterIdLst>
  <p:handoutMasterIdLst>
    <p:handoutMasterId r:id="rId46"/>
  </p:handoutMasterIdLst>
  <p:sldIdLst>
    <p:sldId id="257" r:id="rId2"/>
    <p:sldId id="261" r:id="rId3"/>
    <p:sldId id="258" r:id="rId4"/>
    <p:sldId id="260" r:id="rId5"/>
    <p:sldId id="259" r:id="rId6"/>
    <p:sldId id="262" r:id="rId7"/>
    <p:sldId id="264" r:id="rId8"/>
    <p:sldId id="265" r:id="rId9"/>
    <p:sldId id="266" r:id="rId10"/>
    <p:sldId id="263"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6" r:id="rId38"/>
    <p:sldId id="297" r:id="rId39"/>
    <p:sldId id="298" r:id="rId40"/>
    <p:sldId id="299" r:id="rId41"/>
    <p:sldId id="293" r:id="rId42"/>
    <p:sldId id="294" r:id="rId43"/>
    <p:sldId id="295" r:id="rId44"/>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110"/>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1A56B8B-90F6-41EC-AC37-F033ED2A57FF}" type="datetime1">
              <a:rPr lang="pt-BR" smtClean="0"/>
              <a:t>26/03/2021</a:t>
            </a:fld>
            <a:endParaRPr lang="en-US"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‹nº›</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BA983AA-2481-4371-917C-6457CA055053}" type="datetime1">
              <a:rPr lang="pt-BR" smtClean="0"/>
              <a:t>26/03/2021</a:t>
            </a:fld>
            <a:endParaRPr lang="en-US"/>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Clique para editar o texto Mestre</a:t>
            </a:r>
            <a:endParaRPr lang="en-US"/>
          </a:p>
          <a:p>
            <a:pPr lvl="1" rtl="0"/>
            <a:r>
              <a:rPr lang="pt-br"/>
              <a:t>Segundo nível</a:t>
            </a:r>
          </a:p>
          <a:p>
            <a:pPr lvl="2" rtl="0"/>
            <a:r>
              <a:rPr lang="pt-br"/>
              <a:t>Terceiro nível</a:t>
            </a:r>
          </a:p>
          <a:p>
            <a:pPr lvl="3" rtl="0"/>
            <a:r>
              <a:rPr lang="pt-br"/>
              <a:t>Quarto nível</a:t>
            </a:r>
          </a:p>
          <a:p>
            <a:pPr lvl="4" rtl="0"/>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‹nº›</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tângu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tângu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tângu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o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ector Reto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ítulo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6400" b="0" kern="1200" cap="all" spc="-100" baseline="0" dirty="0">
                <a:solidFill>
                  <a:schemeClr val="tx1">
                    <a:lumMod val="85000"/>
                    <a:lumOff val="15000"/>
                  </a:schemeClr>
                </a:solidFill>
                <a:effectLst/>
                <a:latin typeface="+mj-lt"/>
                <a:ea typeface="+mn-ea"/>
                <a:cs typeface="+mn-cs"/>
              </a:defRPr>
            </a:lvl1pPr>
          </a:lstStyle>
          <a:p>
            <a:pPr rtl="0"/>
            <a:r>
              <a:rPr lang="pt-BR"/>
              <a:t>Clique para editar o título Mestre</a:t>
            </a:r>
            <a:endParaRPr lang="en-US" dirty="0"/>
          </a:p>
        </p:txBody>
      </p:sp>
      <p:sp>
        <p:nvSpPr>
          <p:cNvPr id="3" name="Subtítu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a:t>Clique para editar o estilo do subtítulo Mestre</a:t>
            </a:r>
            <a:endParaRPr lang="en-US" dirty="0"/>
          </a:p>
        </p:txBody>
      </p:sp>
      <p:sp>
        <p:nvSpPr>
          <p:cNvPr id="20" name="Espaço Reservado para Dat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A97FF641-F313-4AD0-BA92-8145B9101A50}" type="datetime1">
              <a:rPr lang="pt-BR" smtClean="0"/>
              <a:t>26/03/2021</a:t>
            </a:fld>
            <a:endParaRPr lang="en-US" dirty="0"/>
          </a:p>
        </p:txBody>
      </p:sp>
      <p:sp>
        <p:nvSpPr>
          <p:cNvPr id="21" name="Espaço Reservado para Rodapé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Espaço reservado para o número do slide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9D288EE4-F830-4159-BFF9-E721BA7AE0AB}" type="datetime1">
              <a:rPr lang="pt-BR" smtClean="0"/>
              <a:t>26/03/2021</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991600" y="762000"/>
            <a:ext cx="2362200" cy="5257800"/>
          </a:xfrm>
        </p:spPr>
        <p:txBody>
          <a:bodyPr vert="eaVert" rtlCol="0"/>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a:xfrm>
            <a:off x="838200" y="762000"/>
            <a:ext cx="8077200" cy="5257800"/>
          </a:xfrm>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006B8899-C6DA-43D3-8986-CFC20CD4B104}" type="datetime1">
              <a:rPr lang="pt-BR" smtClean="0"/>
              <a:t>26/03/2021</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lang="en-US" dirty="0"/>
          </a:p>
        </p:txBody>
      </p:sp>
      <p:sp>
        <p:nvSpPr>
          <p:cNvPr id="3" name="Espaço reservado para conteúdo 2"/>
          <p:cNvSpPr>
            <a:spLocks noGrp="1"/>
          </p:cNvSpPr>
          <p:nvPr>
            <p:ph idx="1"/>
          </p:nvPr>
        </p:nvSpPr>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B6E62EC5-0DC6-4A78-BB05-D67BCA50AA36}" type="datetime1">
              <a:rPr lang="pt-BR" smtClean="0"/>
              <a:t>26/03/2021</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tângul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tângul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tângul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629156" y="2275165"/>
            <a:ext cx="8933688" cy="2406895"/>
          </a:xfrm>
        </p:spPr>
        <p:txBody>
          <a:bodyPr rtlCol="0" anchor="ctr">
            <a:noAutofit/>
          </a:bodyPr>
          <a:lstStyle>
            <a:lvl1pPr algn="ctr">
              <a:lnSpc>
                <a:spcPct val="83000"/>
              </a:lnSpc>
              <a:defRPr lang="en-US" sz="6400" kern="1200" cap="all" spc="-100" baseline="0" dirty="0">
                <a:solidFill>
                  <a:schemeClr val="tx1">
                    <a:lumMod val="85000"/>
                    <a:lumOff val="15000"/>
                  </a:schemeClr>
                </a:solidFill>
                <a:effectLst/>
                <a:latin typeface="+mj-lt"/>
                <a:ea typeface="+mn-ea"/>
                <a:cs typeface="+mn-cs"/>
              </a:defRPr>
            </a:lvl1pPr>
          </a:lstStyle>
          <a:p>
            <a:pPr rtl="0"/>
            <a:r>
              <a:rPr lang="pt-BR"/>
              <a:t>Clique para editar o título Mestre</a:t>
            </a:r>
            <a:endParaRPr lang="en-US" dirty="0"/>
          </a:p>
        </p:txBody>
      </p:sp>
      <p:grpSp>
        <p:nvGrpSpPr>
          <p:cNvPr id="16" name="Grupo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ector Reto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Espaço reservado para texto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a:t>Clique para editar os estilos de texto Mestres</a:t>
            </a:r>
          </a:p>
        </p:txBody>
      </p:sp>
      <p:sp>
        <p:nvSpPr>
          <p:cNvPr id="4" name="Espaço Reservado para Data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0D1A4693-2F41-43D3-BCDB-D5059F2986DB}" type="datetime1">
              <a:rPr lang="pt-BR" smtClean="0"/>
              <a:t>26/03/2021</a:t>
            </a:fld>
            <a:endParaRPr lang="en-US" dirty="0"/>
          </a:p>
        </p:txBody>
      </p:sp>
      <p:sp>
        <p:nvSpPr>
          <p:cNvPr id="5" name="Espaço Reservado para Rodapé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Espaço Reservado para o Número do Slide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8" name="Título 7"/>
          <p:cNvSpPr>
            <a:spLocks noGrp="1"/>
          </p:cNvSpPr>
          <p:nvPr>
            <p:ph type="title"/>
          </p:nvPr>
        </p:nvSpPr>
        <p:spPr/>
        <p:txBody>
          <a:bodyPr rtlCol="0"/>
          <a:lstStyle/>
          <a:p>
            <a:pPr rtl="0"/>
            <a:r>
              <a:rPr lang="pt-BR"/>
              <a:t>Clique para editar o título Mestre</a:t>
            </a:r>
            <a:endParaRPr lang="en-US" dirty="0"/>
          </a:p>
        </p:txBody>
      </p:sp>
      <p:sp>
        <p:nvSpPr>
          <p:cNvPr id="3" name="Espaço reservado para conteúd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conteúd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5" name="Espaço Reservado para Data 4"/>
          <p:cNvSpPr>
            <a:spLocks noGrp="1"/>
          </p:cNvSpPr>
          <p:nvPr>
            <p:ph type="dt" sz="half" idx="10"/>
          </p:nvPr>
        </p:nvSpPr>
        <p:spPr/>
        <p:txBody>
          <a:bodyPr rtlCol="0"/>
          <a:lstStyle/>
          <a:p>
            <a:pPr rtl="0"/>
            <a:fld id="{5BBB8AB2-DE16-44F3-8F59-40B18FC602F6}" type="datetime1">
              <a:rPr lang="pt-BR" smtClean="0"/>
              <a:t>26/03/2021</a:t>
            </a:fld>
            <a:endParaRPr lang="en-US"/>
          </a:p>
        </p:txBody>
      </p:sp>
      <p:sp>
        <p:nvSpPr>
          <p:cNvPr id="6" name="Espaço Reservado para Rodapé 5"/>
          <p:cNvSpPr>
            <a:spLocks noGrp="1"/>
          </p:cNvSpPr>
          <p:nvPr>
            <p:ph type="ftr" sz="quarter" idx="11"/>
          </p:nvPr>
        </p:nvSpPr>
        <p:spPr/>
        <p:txBody>
          <a:bodyPr rtlCol="0"/>
          <a:lstStyle/>
          <a:p>
            <a:pPr rtl="0"/>
            <a:endParaRPr lang="en-US"/>
          </a:p>
        </p:txBody>
      </p:sp>
      <p:sp>
        <p:nvSpPr>
          <p:cNvPr id="7" name="Espaço Reservado para o Número do Slide 6"/>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lang="en-US" dirty="0"/>
          </a:p>
        </p:txBody>
      </p:sp>
      <p:sp>
        <p:nvSpPr>
          <p:cNvPr id="3" name="Espaço reservado para text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4" name="Espaço reservado para conteúd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a:p>
        </p:txBody>
      </p:sp>
      <p:sp>
        <p:nvSpPr>
          <p:cNvPr id="5" name="Espaço reservado para text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6" name="Espaço reservado para conteúd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a:p>
        </p:txBody>
      </p:sp>
      <p:sp>
        <p:nvSpPr>
          <p:cNvPr id="7" name="Espaço Reservado para Data 6"/>
          <p:cNvSpPr>
            <a:spLocks noGrp="1"/>
          </p:cNvSpPr>
          <p:nvPr>
            <p:ph type="dt" sz="half" idx="10"/>
          </p:nvPr>
        </p:nvSpPr>
        <p:spPr/>
        <p:txBody>
          <a:bodyPr rtlCol="0"/>
          <a:lstStyle/>
          <a:p>
            <a:pPr rtl="0"/>
            <a:fld id="{5ACA5D35-0539-48FA-A753-0871E1ECAF0D}" type="datetime1">
              <a:rPr lang="pt-BR" smtClean="0"/>
              <a:t>26/03/2021</a:t>
            </a:fld>
            <a:endParaRPr lang="en-US"/>
          </a:p>
        </p:txBody>
      </p:sp>
      <p:sp>
        <p:nvSpPr>
          <p:cNvPr id="8" name="Espaço Reservado para Rodapé 7"/>
          <p:cNvSpPr>
            <a:spLocks noGrp="1"/>
          </p:cNvSpPr>
          <p:nvPr>
            <p:ph type="ftr" sz="quarter" idx="11"/>
          </p:nvPr>
        </p:nvSpPr>
        <p:spPr/>
        <p:txBody>
          <a:bodyPr rtlCol="0"/>
          <a:lstStyle/>
          <a:p>
            <a:pPr rtl="0"/>
            <a:endParaRPr lang="en-US"/>
          </a:p>
        </p:txBody>
      </p:sp>
      <p:sp>
        <p:nvSpPr>
          <p:cNvPr id="9" name="Espaço Reservado para o Número do Slide 8"/>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lang="en-US" dirty="0"/>
          </a:p>
        </p:txBody>
      </p:sp>
      <p:sp>
        <p:nvSpPr>
          <p:cNvPr id="3" name="Espaço Reservado para Data 2"/>
          <p:cNvSpPr>
            <a:spLocks noGrp="1"/>
          </p:cNvSpPr>
          <p:nvPr>
            <p:ph type="dt" sz="half" idx="10"/>
          </p:nvPr>
        </p:nvSpPr>
        <p:spPr/>
        <p:txBody>
          <a:bodyPr rtlCol="0"/>
          <a:lstStyle/>
          <a:p>
            <a:pPr rtl="0"/>
            <a:fld id="{5BA371F0-AB78-4B7A-B042-3B5D124F9CC4}" type="datetime1">
              <a:rPr lang="pt-BR" smtClean="0"/>
              <a:t>26/03/2021</a:t>
            </a:fld>
            <a:endParaRPr lang="en-US"/>
          </a:p>
        </p:txBody>
      </p:sp>
      <p:sp>
        <p:nvSpPr>
          <p:cNvPr id="4" name="Espaço Reservado para Rodapé 3"/>
          <p:cNvSpPr>
            <a:spLocks noGrp="1"/>
          </p:cNvSpPr>
          <p:nvPr>
            <p:ph type="ftr" sz="quarter" idx="11"/>
          </p:nvPr>
        </p:nvSpPr>
        <p:spPr/>
        <p:txBody>
          <a:bodyPr rtlCol="0"/>
          <a:lstStyle/>
          <a:p>
            <a:pPr rtl="0"/>
            <a:endParaRPr lang="en-US"/>
          </a:p>
        </p:txBody>
      </p:sp>
      <p:sp>
        <p:nvSpPr>
          <p:cNvPr id="5" name="Espaço Reservado para o Número do Slide 4"/>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C3E59013-4240-4BCB-9D6D-0402FB62C003}" type="datetime1">
              <a:rPr lang="pt-BR" smtClean="0"/>
              <a:t>26/03/2021</a:t>
            </a:fld>
            <a:endParaRPr lang="en-US"/>
          </a:p>
        </p:txBody>
      </p:sp>
      <p:sp>
        <p:nvSpPr>
          <p:cNvPr id="3" name="Espaço Reservado para Rodapé 2"/>
          <p:cNvSpPr>
            <a:spLocks noGrp="1"/>
          </p:cNvSpPr>
          <p:nvPr>
            <p:ph type="ftr" sz="quarter" idx="11"/>
          </p:nvPr>
        </p:nvSpPr>
        <p:spPr/>
        <p:txBody>
          <a:bodyPr rtlCol="0"/>
          <a:lstStyle/>
          <a:p>
            <a:pPr rtl="0"/>
            <a:endParaRPr lang="en-US"/>
          </a:p>
        </p:txBody>
      </p:sp>
      <p:sp>
        <p:nvSpPr>
          <p:cNvPr id="4" name="Espaço reservado para o número do slide 3"/>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tângulo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pt-BR"/>
              <a:t>Clique para editar o título Mestre</a:t>
            </a:r>
            <a:endParaRPr lang="en-US" dirty="0"/>
          </a:p>
        </p:txBody>
      </p:sp>
      <p:sp>
        <p:nvSpPr>
          <p:cNvPr id="3" name="Espaço reservado para conteúd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texto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a:t>Clique para editar os estilos de texto Mestres</a:t>
            </a:r>
          </a:p>
        </p:txBody>
      </p:sp>
      <p:sp>
        <p:nvSpPr>
          <p:cNvPr id="8" name="Espaço Reservado para Data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590243F5-F020-403B-84E8-3610E6C6CB4F}" type="datetime1">
              <a:rPr lang="pt-BR" smtClean="0"/>
              <a:t>26/03/2021</a:t>
            </a:fld>
            <a:endParaRPr lang="en-US"/>
          </a:p>
        </p:txBody>
      </p:sp>
      <p:sp>
        <p:nvSpPr>
          <p:cNvPr id="9" name="Espaço Reservado para Rodapé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Espaço Reservado para o Número do Slide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imagem 2"/>
          <p:cNvSpPr>
            <a:spLocks noGrp="1" noChangeAspect="1"/>
          </p:cNvSpPr>
          <p:nvPr>
            <p:ph type="pic" idx="1" hasCustomPrompt="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dirty="0"/>
              <a:t>Clique no ícone para adicionar uma imagem</a:t>
            </a:r>
            <a:endParaRPr lang="en-US" dirty="0"/>
          </a:p>
        </p:txBody>
      </p:sp>
      <p:sp>
        <p:nvSpPr>
          <p:cNvPr id="5" name="Espaço Reservado para Dat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5D7AD476-FCE1-4F4C-AFD1-546A99681531}" type="datetime1">
              <a:rPr lang="pt-BR" smtClean="0"/>
              <a:t>26/03/2021</a:t>
            </a:fld>
            <a:endParaRPr lang="en-US" dirty="0"/>
          </a:p>
        </p:txBody>
      </p:sp>
      <p:sp>
        <p:nvSpPr>
          <p:cNvPr id="6" name="Espaço Reservado para Rodapé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Espaço Reservado para o Número do Slide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‹nº›</a:t>
            </a:fld>
            <a:endParaRPr lang="en-US"/>
          </a:p>
        </p:txBody>
      </p:sp>
      <p:sp>
        <p:nvSpPr>
          <p:cNvPr id="12" name="Retângulo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pt-BR"/>
              <a:t>Clique para editar o título Mestre</a:t>
            </a:r>
            <a:endParaRPr lang="en-US" dirty="0"/>
          </a:p>
        </p:txBody>
      </p:sp>
      <p:sp>
        <p:nvSpPr>
          <p:cNvPr id="4" name="Espaço reservado para texto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a:t>Clique para editar os estilos de texto Mestres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tângulo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tângulo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tângul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Espaço reservado para títu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pt-br"/>
              <a:t>Clique para editar o estilo de título Mestre</a:t>
            </a:r>
            <a:endParaRPr lang="en-US" dirty="0"/>
          </a:p>
        </p:txBody>
      </p:sp>
      <p:sp>
        <p:nvSpPr>
          <p:cNvPr id="3" name="Espaço reservado para texto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2643713A-F4DD-4FBD-9DD6-C5B4A339B115}" type="datetime1">
              <a:rPr lang="pt-BR" smtClean="0"/>
              <a:t>26/03/2021</a:t>
            </a:fld>
            <a:endParaRPr lang="en-US" dirty="0"/>
          </a:p>
        </p:txBody>
      </p:sp>
      <p:sp>
        <p:nvSpPr>
          <p:cNvPr id="5" name="Espaço Reservado para Rodapé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Espaço Reservado para o Número do Slide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elhorcomsaude.com.br/contraturas-costas-significados-remedios-naturai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lhorcomsaude.com.br/remedios-naturais-acabar-tosse/" TargetMode="External"/><Relationship Id="rId2" Type="http://schemas.openxmlformats.org/officeDocument/2006/relationships/hyperlink" Target="https://pt.wikipedia.org/wiki/Es%C3%B3fag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m 4" descr="Uma imagem contendo malha, mesa, vermelha, coberta&#10;&#10;Descrição gerada automaticament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tângulo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tângulo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ítulo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947857" cy="1630906"/>
          </a:xfrm>
        </p:spPr>
        <p:txBody>
          <a:bodyPr rtlCol="0">
            <a:normAutofit fontScale="90000"/>
          </a:bodyPr>
          <a:lstStyle/>
          <a:p>
            <a:pPr rtl="0"/>
            <a:r>
              <a:rPr lang="pt-BR" sz="4400" dirty="0">
                <a:solidFill>
                  <a:schemeClr val="tx1"/>
                </a:solidFill>
              </a:rPr>
              <a:t>S</a:t>
            </a:r>
            <a:r>
              <a:rPr lang="pt-br" sz="4400" dirty="0">
                <a:solidFill>
                  <a:schemeClr val="tx1"/>
                </a:solidFill>
              </a:rPr>
              <a:t>istema gastrointestinal</a:t>
            </a:r>
          </a:p>
        </p:txBody>
      </p:sp>
      <p:sp>
        <p:nvSpPr>
          <p:cNvPr id="3" name="Subtítulo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a:bodyPr>
          <a:lstStyle/>
          <a:p>
            <a:pPr rtl="0"/>
            <a:r>
              <a:rPr lang="pt-BR" dirty="0">
                <a:solidFill>
                  <a:schemeClr val="tx1"/>
                </a:solidFill>
              </a:rPr>
              <a:t>ENFERMEIRA DANIELA</a:t>
            </a:r>
            <a:endParaRPr lang="pt-br" dirty="0">
              <a:solidFill>
                <a:schemeClr val="tx1"/>
              </a:solidFill>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E1FE0-F88E-4480-BF18-4B9DBB6B10D0}"/>
              </a:ext>
            </a:extLst>
          </p:cNvPr>
          <p:cNvSpPr>
            <a:spLocks noGrp="1"/>
          </p:cNvSpPr>
          <p:nvPr>
            <p:ph type="title"/>
          </p:nvPr>
        </p:nvSpPr>
        <p:spPr/>
        <p:txBody>
          <a:bodyPr/>
          <a:lstStyle/>
          <a:p>
            <a:r>
              <a:rPr lang="pt-BR" b="1" i="0" dirty="0">
                <a:solidFill>
                  <a:srgbClr val="1B2734"/>
                </a:solidFill>
                <a:effectLst/>
                <a:latin typeface="Work Sans"/>
              </a:rPr>
              <a:t>Gengivite</a:t>
            </a:r>
            <a:endParaRPr lang="pt-BR" dirty="0"/>
          </a:p>
        </p:txBody>
      </p:sp>
      <p:sp>
        <p:nvSpPr>
          <p:cNvPr id="3" name="Espaço Reservado para Conteúdo 2">
            <a:extLst>
              <a:ext uri="{FF2B5EF4-FFF2-40B4-BE49-F238E27FC236}">
                <a16:creationId xmlns:a16="http://schemas.microsoft.com/office/drawing/2014/main" id="{B8A225F6-CCB1-4E41-8775-173C83D72174}"/>
              </a:ext>
            </a:extLst>
          </p:cNvPr>
          <p:cNvSpPr>
            <a:spLocks noGrp="1"/>
          </p:cNvSpPr>
          <p:nvPr>
            <p:ph idx="1"/>
          </p:nvPr>
        </p:nvSpPr>
        <p:spPr/>
        <p:txBody>
          <a:bodyPr>
            <a:normAutofit/>
          </a:bodyPr>
          <a:lstStyle/>
          <a:p>
            <a:pPr marL="0" indent="0" algn="just">
              <a:buNone/>
            </a:pPr>
            <a:r>
              <a:rPr lang="pt-BR" sz="2000" b="0" i="0" dirty="0">
                <a:effectLst/>
                <a:latin typeface="Roboto"/>
              </a:rPr>
              <a:t>É a inflamação da gengiva causada pelo acúmulo de bactérias no local. </a:t>
            </a:r>
          </a:p>
          <a:p>
            <a:pPr marL="0" indent="0" algn="just">
              <a:buNone/>
            </a:pPr>
            <a:r>
              <a:rPr lang="pt-BR" sz="2000" b="0" i="0" dirty="0">
                <a:effectLst/>
                <a:latin typeface="Roboto"/>
              </a:rPr>
              <a:t>O problema é gerado na maior parte das vezes pela má higiene bucal. A gengiva fica avermelhada e costuma sangrar. </a:t>
            </a:r>
          </a:p>
          <a:p>
            <a:pPr marL="0" indent="0" algn="just">
              <a:buNone/>
            </a:pPr>
            <a:r>
              <a:rPr lang="pt-BR" sz="2000" b="0" i="0" dirty="0">
                <a:effectLst/>
                <a:latin typeface="Roboto"/>
              </a:rPr>
              <a:t>A remoção da placa bacteriana resolve o problema. Mas se a doença não for cuidada no início pode levar à queda dos dentes.</a:t>
            </a:r>
            <a:endParaRPr lang="pt-BR" sz="2000" dirty="0"/>
          </a:p>
        </p:txBody>
      </p:sp>
      <p:sp>
        <p:nvSpPr>
          <p:cNvPr id="4" name="Espaço Reservado para Data 3">
            <a:extLst>
              <a:ext uri="{FF2B5EF4-FFF2-40B4-BE49-F238E27FC236}">
                <a16:creationId xmlns:a16="http://schemas.microsoft.com/office/drawing/2014/main" id="{E470A28D-7F2B-4E2B-B535-DC5D3AA14AFF}"/>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2872994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4720B7-00B6-44E8-BB5C-E706B37E6069}"/>
              </a:ext>
            </a:extLst>
          </p:cNvPr>
          <p:cNvSpPr>
            <a:spLocks noGrp="1"/>
          </p:cNvSpPr>
          <p:nvPr>
            <p:ph type="title"/>
          </p:nvPr>
        </p:nvSpPr>
        <p:spPr/>
        <p:txBody>
          <a:bodyPr/>
          <a:lstStyle/>
          <a:p>
            <a:r>
              <a:rPr lang="pt-BR" b="1" i="0" dirty="0">
                <a:solidFill>
                  <a:srgbClr val="1B2734"/>
                </a:solidFill>
                <a:effectLst/>
                <a:latin typeface="Work Sans"/>
              </a:rPr>
              <a:t>Halitose</a:t>
            </a:r>
            <a:endParaRPr lang="pt-BR" dirty="0"/>
          </a:p>
        </p:txBody>
      </p:sp>
      <p:sp>
        <p:nvSpPr>
          <p:cNvPr id="3" name="Espaço Reservado para Conteúdo 2">
            <a:extLst>
              <a:ext uri="{FF2B5EF4-FFF2-40B4-BE49-F238E27FC236}">
                <a16:creationId xmlns:a16="http://schemas.microsoft.com/office/drawing/2014/main" id="{4E94D565-8999-46DE-9CF5-5F88EC913ECC}"/>
              </a:ext>
            </a:extLst>
          </p:cNvPr>
          <p:cNvSpPr>
            <a:spLocks noGrp="1"/>
          </p:cNvSpPr>
          <p:nvPr>
            <p:ph idx="1"/>
          </p:nvPr>
        </p:nvSpPr>
        <p:spPr/>
        <p:txBody>
          <a:bodyPr>
            <a:normAutofit/>
          </a:bodyPr>
          <a:lstStyle/>
          <a:p>
            <a:pPr marL="0" indent="0" algn="just">
              <a:buNone/>
            </a:pPr>
            <a:r>
              <a:rPr lang="pt-BR" sz="2000" b="0" i="0" dirty="0">
                <a:effectLst/>
                <a:latin typeface="Roboto"/>
              </a:rPr>
              <a:t>Mais conhecida como mau hálito. Mais de 50 fatores são apontados como causa da halitose. Porém, em 90% das vezes, a condição é causada pela higiene bucal mal feita. </a:t>
            </a:r>
          </a:p>
          <a:p>
            <a:pPr marL="0" indent="0" algn="just">
              <a:buNone/>
            </a:pPr>
            <a:r>
              <a:rPr lang="pt-BR" sz="2000" b="0" i="0" dirty="0">
                <a:effectLst/>
                <a:latin typeface="Roboto"/>
              </a:rPr>
              <a:t>Para resolver o problema é necessário modificar os hábitos e fazer uma boa higiene utilizando fio dental para remover a sujeira que fica entre os dentes, escovar os dentes e limpar a língua.</a:t>
            </a:r>
          </a:p>
          <a:p>
            <a:pPr algn="just"/>
            <a:br>
              <a:rPr lang="pt-BR" sz="2000" dirty="0"/>
            </a:br>
            <a:endParaRPr lang="pt-BR" sz="2000" dirty="0"/>
          </a:p>
        </p:txBody>
      </p:sp>
      <p:sp>
        <p:nvSpPr>
          <p:cNvPr id="4" name="Espaço Reservado para Data 3">
            <a:extLst>
              <a:ext uri="{FF2B5EF4-FFF2-40B4-BE49-F238E27FC236}">
                <a16:creationId xmlns:a16="http://schemas.microsoft.com/office/drawing/2014/main" id="{E9041461-96B7-471E-A23A-D045AFFB2480}"/>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1296951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A06375-90AB-4E57-ACE3-0E469EA26638}"/>
              </a:ext>
            </a:extLst>
          </p:cNvPr>
          <p:cNvSpPr>
            <a:spLocks noGrp="1"/>
          </p:cNvSpPr>
          <p:nvPr>
            <p:ph type="title"/>
          </p:nvPr>
        </p:nvSpPr>
        <p:spPr/>
        <p:txBody>
          <a:bodyPr/>
          <a:lstStyle/>
          <a:p>
            <a:r>
              <a:rPr lang="pt-BR" b="1" i="0" dirty="0">
                <a:solidFill>
                  <a:srgbClr val="1B2734"/>
                </a:solidFill>
                <a:effectLst/>
                <a:latin typeface="Work Sans"/>
              </a:rPr>
              <a:t>Herpes</a:t>
            </a:r>
            <a:endParaRPr lang="pt-BR" dirty="0"/>
          </a:p>
        </p:txBody>
      </p:sp>
      <p:sp>
        <p:nvSpPr>
          <p:cNvPr id="3" name="Espaço Reservado para Conteúdo 2">
            <a:extLst>
              <a:ext uri="{FF2B5EF4-FFF2-40B4-BE49-F238E27FC236}">
                <a16:creationId xmlns:a16="http://schemas.microsoft.com/office/drawing/2014/main" id="{EE028806-687C-41DF-A6B6-9E98D7405758}"/>
              </a:ext>
            </a:extLst>
          </p:cNvPr>
          <p:cNvSpPr>
            <a:spLocks noGrp="1"/>
          </p:cNvSpPr>
          <p:nvPr>
            <p:ph idx="1"/>
          </p:nvPr>
        </p:nvSpPr>
        <p:spPr>
          <a:xfrm>
            <a:off x="870438" y="1837592"/>
            <a:ext cx="10254762" cy="4115152"/>
          </a:xfrm>
        </p:spPr>
        <p:txBody>
          <a:bodyPr>
            <a:normAutofit/>
          </a:bodyPr>
          <a:lstStyle/>
          <a:p>
            <a:pPr marL="0" indent="0" algn="just">
              <a:buNone/>
            </a:pPr>
            <a:r>
              <a:rPr lang="pt-BR" sz="2000" b="0" i="0" dirty="0">
                <a:effectLst/>
                <a:latin typeface="Roboto"/>
              </a:rPr>
              <a:t>É uma doença provocada por vírus e aparece periodicamente. Atinge a pele ou a mucosa de adolescentes e adultos. Causa sensação de ardor e avermelhamento. Evolui formando pequenas bolhas que se rompem formando crostas. Cicatriza sozinha em, no máximo, 15 dias. </a:t>
            </a:r>
          </a:p>
          <a:p>
            <a:pPr marL="0" indent="0" algn="just">
              <a:buNone/>
            </a:pPr>
            <a:r>
              <a:rPr lang="pt-BR" sz="2000" b="0" i="0" dirty="0">
                <a:effectLst/>
                <a:latin typeface="Roboto"/>
              </a:rPr>
              <a:t>O herpes aparece normalmente em períodos de grande estresse ou quando a pessoa está com a imunidade baixa. Muita exposição ao sol também pode deflagrar o aparecimento. </a:t>
            </a:r>
          </a:p>
          <a:p>
            <a:pPr marL="0" indent="0" algn="just">
              <a:buNone/>
            </a:pPr>
            <a:r>
              <a:rPr lang="pt-BR" sz="2000" b="0" i="0" dirty="0">
                <a:effectLst/>
                <a:latin typeface="Roboto"/>
              </a:rPr>
              <a:t>Não há tratamento para doença, somente para os sintomas. Medicamentos podem ser aplicados no local para diminuir a ardência. Em casos mais graves, até antivirais podem ser receitados. Sua transmissão é feita por contato direto (beijo e relação sexual). Mesmo com o vírus adquirido, ele pode ficar anos sem se manifestar.</a:t>
            </a:r>
            <a:endParaRPr lang="pt-BR" sz="2000" dirty="0"/>
          </a:p>
        </p:txBody>
      </p:sp>
      <p:sp>
        <p:nvSpPr>
          <p:cNvPr id="4" name="Espaço Reservado para Data 3">
            <a:extLst>
              <a:ext uri="{FF2B5EF4-FFF2-40B4-BE49-F238E27FC236}">
                <a16:creationId xmlns:a16="http://schemas.microsoft.com/office/drawing/2014/main" id="{F6343324-16DF-4F91-BAC0-4668651536A3}"/>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3285584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8DAC24-3FEC-4618-97F3-42AAF6B570E0}"/>
              </a:ext>
            </a:extLst>
          </p:cNvPr>
          <p:cNvSpPr>
            <a:spLocks noGrp="1"/>
          </p:cNvSpPr>
          <p:nvPr>
            <p:ph type="title"/>
          </p:nvPr>
        </p:nvSpPr>
        <p:spPr/>
        <p:txBody>
          <a:bodyPr/>
          <a:lstStyle/>
          <a:p>
            <a:r>
              <a:rPr lang="pt-BR" b="1" i="0" dirty="0">
                <a:solidFill>
                  <a:srgbClr val="1B2734"/>
                </a:solidFill>
                <a:effectLst/>
                <a:latin typeface="Work Sans"/>
              </a:rPr>
              <a:t>Mononucleose</a:t>
            </a:r>
            <a:br>
              <a:rPr lang="pt-BR" b="1" i="0" dirty="0">
                <a:solidFill>
                  <a:srgbClr val="1B2734"/>
                </a:solidFill>
                <a:effectLst/>
                <a:latin typeface="Work Sans"/>
              </a:rPr>
            </a:br>
            <a:endParaRPr lang="pt-BR" dirty="0"/>
          </a:p>
        </p:txBody>
      </p:sp>
      <p:sp>
        <p:nvSpPr>
          <p:cNvPr id="3" name="Espaço Reservado para Conteúdo 2">
            <a:extLst>
              <a:ext uri="{FF2B5EF4-FFF2-40B4-BE49-F238E27FC236}">
                <a16:creationId xmlns:a16="http://schemas.microsoft.com/office/drawing/2014/main" id="{F5B4933D-5979-4D56-878C-AC79C610A338}"/>
              </a:ext>
            </a:extLst>
          </p:cNvPr>
          <p:cNvSpPr>
            <a:spLocks noGrp="1"/>
          </p:cNvSpPr>
          <p:nvPr>
            <p:ph idx="1"/>
          </p:nvPr>
        </p:nvSpPr>
        <p:spPr>
          <a:xfrm>
            <a:off x="852854" y="1907931"/>
            <a:ext cx="10272346" cy="4044813"/>
          </a:xfrm>
        </p:spPr>
        <p:txBody>
          <a:bodyPr>
            <a:normAutofit/>
          </a:bodyPr>
          <a:lstStyle/>
          <a:p>
            <a:pPr marL="0" indent="0" algn="just">
              <a:buNone/>
            </a:pPr>
            <a:r>
              <a:rPr lang="pt-BR" sz="2000" b="0" i="0" dirty="0">
                <a:effectLst/>
                <a:latin typeface="Roboto"/>
              </a:rPr>
              <a:t>Conhecida como doença do beijo, é causada por um vírus denominado Epstein-</a:t>
            </a:r>
            <a:r>
              <a:rPr lang="pt-BR" sz="2000" b="0" i="0" dirty="0" err="1">
                <a:effectLst/>
                <a:latin typeface="Roboto"/>
              </a:rPr>
              <a:t>Barr</a:t>
            </a:r>
            <a:r>
              <a:rPr lang="pt-BR" sz="2000" b="0" i="0" dirty="0">
                <a:effectLst/>
                <a:latin typeface="Roboto"/>
              </a:rPr>
              <a:t>. Depois de um período de 30 a 45 dias de incubação, o vírus permanece para sempre no organismo da pessoa. A doença pode ser assintomática. Mas, em alguns casos, gera fadiga, dor de garganta, tosse, inchaço dos gânglios, perda de apetite, inflamação do fígado e hipertrofia do baço. Os sinais da doença são pequenos pontos avermelhados no céu da boca. </a:t>
            </a:r>
          </a:p>
          <a:p>
            <a:pPr marL="0" indent="0" algn="just">
              <a:buNone/>
            </a:pPr>
            <a:r>
              <a:rPr lang="pt-BR" sz="2000" b="0" i="0" dirty="0">
                <a:effectLst/>
                <a:latin typeface="Roboto"/>
              </a:rPr>
              <a:t>Não há tratamento. Para amenizar os sintomas podem ser utilizados analgésicos, antitérmicos e medicamentos contra enjoo.</a:t>
            </a:r>
            <a:endParaRPr lang="pt-BR" sz="2000" dirty="0"/>
          </a:p>
        </p:txBody>
      </p:sp>
      <p:sp>
        <p:nvSpPr>
          <p:cNvPr id="4" name="Espaço Reservado para Data 3">
            <a:extLst>
              <a:ext uri="{FF2B5EF4-FFF2-40B4-BE49-F238E27FC236}">
                <a16:creationId xmlns:a16="http://schemas.microsoft.com/office/drawing/2014/main" id="{5436159C-53B9-4592-89C3-27FEA1790B2E}"/>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2646439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35E29E-46A5-42DB-8A93-86805D5B9A48}"/>
              </a:ext>
            </a:extLst>
          </p:cNvPr>
          <p:cNvSpPr>
            <a:spLocks noGrp="1"/>
          </p:cNvSpPr>
          <p:nvPr>
            <p:ph type="title"/>
          </p:nvPr>
        </p:nvSpPr>
        <p:spPr/>
        <p:txBody>
          <a:bodyPr/>
          <a:lstStyle/>
          <a:p>
            <a:r>
              <a:rPr lang="pt-BR" b="1" i="0" dirty="0" err="1">
                <a:solidFill>
                  <a:srgbClr val="1B2734"/>
                </a:solidFill>
                <a:effectLst/>
                <a:latin typeface="Work Sans"/>
              </a:rPr>
              <a:t>Mucocele</a:t>
            </a:r>
            <a:br>
              <a:rPr lang="pt-BR" b="1" i="0" dirty="0">
                <a:solidFill>
                  <a:srgbClr val="1B2734"/>
                </a:solidFill>
                <a:effectLst/>
                <a:latin typeface="Work Sans"/>
              </a:rPr>
            </a:br>
            <a:endParaRPr lang="pt-BR" dirty="0"/>
          </a:p>
        </p:txBody>
      </p:sp>
      <p:sp>
        <p:nvSpPr>
          <p:cNvPr id="3" name="Espaço Reservado para Conteúdo 2">
            <a:extLst>
              <a:ext uri="{FF2B5EF4-FFF2-40B4-BE49-F238E27FC236}">
                <a16:creationId xmlns:a16="http://schemas.microsoft.com/office/drawing/2014/main" id="{534B6F4C-2F45-4F82-A1B9-BC7EA63AD117}"/>
              </a:ext>
            </a:extLst>
          </p:cNvPr>
          <p:cNvSpPr>
            <a:spLocks noGrp="1"/>
          </p:cNvSpPr>
          <p:nvPr>
            <p:ph idx="1"/>
          </p:nvPr>
        </p:nvSpPr>
        <p:spPr/>
        <p:txBody>
          <a:bodyPr>
            <a:normAutofit/>
          </a:bodyPr>
          <a:lstStyle/>
          <a:p>
            <a:pPr marL="0" indent="0" algn="just">
              <a:buNone/>
            </a:pPr>
            <a:r>
              <a:rPr lang="pt-BR" sz="2000" b="0" i="0" dirty="0">
                <a:effectLst/>
                <a:latin typeface="Roboto"/>
              </a:rPr>
              <a:t>Mais comum em crianças. Trata-se da formação de lesão em forma de bolha no lábio inferior. </a:t>
            </a:r>
          </a:p>
          <a:p>
            <a:pPr marL="0" indent="0" algn="just">
              <a:buNone/>
            </a:pPr>
            <a:r>
              <a:rPr lang="pt-BR" sz="2000" b="0" i="0" dirty="0">
                <a:effectLst/>
                <a:latin typeface="Roboto"/>
              </a:rPr>
              <a:t>É causada pelo entupimento das glândulas salivares gerado pelo hábito de morder o lábio. </a:t>
            </a:r>
          </a:p>
          <a:p>
            <a:pPr marL="0" indent="0" algn="just">
              <a:buNone/>
            </a:pPr>
            <a:r>
              <a:rPr lang="pt-BR" sz="2000" b="0" i="0" dirty="0">
                <a:effectLst/>
                <a:latin typeface="Roboto"/>
              </a:rPr>
              <a:t>Para reparar a lesão, normalmente é necessária a realização de cirurgia.</a:t>
            </a:r>
            <a:endParaRPr lang="pt-BR" sz="2000" dirty="0"/>
          </a:p>
        </p:txBody>
      </p:sp>
      <p:sp>
        <p:nvSpPr>
          <p:cNvPr id="4" name="Espaço Reservado para Data 3">
            <a:extLst>
              <a:ext uri="{FF2B5EF4-FFF2-40B4-BE49-F238E27FC236}">
                <a16:creationId xmlns:a16="http://schemas.microsoft.com/office/drawing/2014/main" id="{8D6CACDE-BBDB-437D-AAA4-D8C48949013D}"/>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3445068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4E3FD1-C466-4ABB-8A6C-F7A53B41FD74}"/>
              </a:ext>
            </a:extLst>
          </p:cNvPr>
          <p:cNvSpPr>
            <a:spLocks noGrp="1"/>
          </p:cNvSpPr>
          <p:nvPr>
            <p:ph type="title"/>
          </p:nvPr>
        </p:nvSpPr>
        <p:spPr/>
        <p:txBody>
          <a:bodyPr/>
          <a:lstStyle/>
          <a:p>
            <a:r>
              <a:rPr lang="pt-BR" b="1" i="0" dirty="0">
                <a:solidFill>
                  <a:srgbClr val="1B2734"/>
                </a:solidFill>
                <a:effectLst/>
                <a:latin typeface="Work Sans"/>
              </a:rPr>
              <a:t>Síndrome da ardência bucal</a:t>
            </a:r>
            <a:endParaRPr lang="pt-BR" dirty="0"/>
          </a:p>
        </p:txBody>
      </p:sp>
      <p:sp>
        <p:nvSpPr>
          <p:cNvPr id="3" name="Espaço Reservado para Conteúdo 2">
            <a:extLst>
              <a:ext uri="{FF2B5EF4-FFF2-40B4-BE49-F238E27FC236}">
                <a16:creationId xmlns:a16="http://schemas.microsoft.com/office/drawing/2014/main" id="{E18C2DFE-A42D-431A-B701-841C6C53CF37}"/>
              </a:ext>
            </a:extLst>
          </p:cNvPr>
          <p:cNvSpPr>
            <a:spLocks noGrp="1"/>
          </p:cNvSpPr>
          <p:nvPr>
            <p:ph idx="1"/>
          </p:nvPr>
        </p:nvSpPr>
        <p:spPr/>
        <p:txBody>
          <a:bodyPr>
            <a:normAutofit/>
          </a:bodyPr>
          <a:lstStyle/>
          <a:p>
            <a:pPr marL="0" indent="0" algn="just">
              <a:buNone/>
            </a:pPr>
            <a:r>
              <a:rPr lang="pt-BR" sz="2000" b="0" i="0" dirty="0">
                <a:effectLst/>
                <a:latin typeface="Roboto"/>
              </a:rPr>
              <a:t>Trata-se da alteração da sensibilidade da mucosa da boca. Apresenta dor, ardência ou sensação de coceira no local. </a:t>
            </a:r>
          </a:p>
          <a:p>
            <a:pPr marL="0" indent="0" algn="just">
              <a:buNone/>
            </a:pPr>
            <a:r>
              <a:rPr lang="pt-BR" sz="2000" b="0" i="0" dirty="0">
                <a:effectLst/>
                <a:latin typeface="Roboto"/>
              </a:rPr>
              <a:t>As causas não são conhecidas. Alguns estudos apontam sua ligação com a depressão.</a:t>
            </a:r>
            <a:endParaRPr lang="pt-BR" sz="2000" dirty="0"/>
          </a:p>
        </p:txBody>
      </p:sp>
      <p:sp>
        <p:nvSpPr>
          <p:cNvPr id="4" name="Espaço Reservado para Data 3">
            <a:extLst>
              <a:ext uri="{FF2B5EF4-FFF2-40B4-BE49-F238E27FC236}">
                <a16:creationId xmlns:a16="http://schemas.microsoft.com/office/drawing/2014/main" id="{D562C8F5-04A1-49FC-A1E8-67FB22BECB17}"/>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2174124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735A87-BC6D-43FC-80E3-4A3CB3025C4F}"/>
              </a:ext>
            </a:extLst>
          </p:cNvPr>
          <p:cNvSpPr>
            <a:spLocks noGrp="1"/>
          </p:cNvSpPr>
          <p:nvPr>
            <p:ph type="title"/>
          </p:nvPr>
        </p:nvSpPr>
        <p:spPr>
          <a:xfrm>
            <a:off x="2350477" y="2471394"/>
            <a:ext cx="10058400" cy="1371600"/>
          </a:xfrm>
        </p:spPr>
        <p:txBody>
          <a:bodyPr/>
          <a:lstStyle/>
          <a:p>
            <a:r>
              <a:rPr lang="pt-BR" dirty="0"/>
              <a:t>PATOLOGIAS DO ESÔFAGO</a:t>
            </a:r>
          </a:p>
        </p:txBody>
      </p:sp>
      <p:sp>
        <p:nvSpPr>
          <p:cNvPr id="3" name="Espaço Reservado para Conteúdo 2">
            <a:extLst>
              <a:ext uri="{FF2B5EF4-FFF2-40B4-BE49-F238E27FC236}">
                <a16:creationId xmlns:a16="http://schemas.microsoft.com/office/drawing/2014/main" id="{9ED7AA6E-BF97-434C-9C0E-626ADB88E2CA}"/>
              </a:ext>
            </a:extLst>
          </p:cNvPr>
          <p:cNvSpPr>
            <a:spLocks noGrp="1"/>
          </p:cNvSpPr>
          <p:nvPr>
            <p:ph idx="1"/>
          </p:nvPr>
        </p:nvSpPr>
        <p:spPr/>
        <p:txBody>
          <a:bodyPr/>
          <a:lstStyle/>
          <a:p>
            <a:endParaRPr lang="pt-BR"/>
          </a:p>
        </p:txBody>
      </p:sp>
      <p:sp>
        <p:nvSpPr>
          <p:cNvPr id="4" name="Espaço Reservado para Data 3">
            <a:extLst>
              <a:ext uri="{FF2B5EF4-FFF2-40B4-BE49-F238E27FC236}">
                <a16:creationId xmlns:a16="http://schemas.microsoft.com/office/drawing/2014/main" id="{FE5083A6-07CC-423B-96A5-0A8830B7F55A}"/>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3579707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193CC3-8D6D-43CD-971F-A8F52467D89E}"/>
              </a:ext>
            </a:extLst>
          </p:cNvPr>
          <p:cNvSpPr>
            <a:spLocks noGrp="1"/>
          </p:cNvSpPr>
          <p:nvPr>
            <p:ph type="title"/>
          </p:nvPr>
        </p:nvSpPr>
        <p:spPr/>
        <p:txBody>
          <a:bodyPr/>
          <a:lstStyle/>
          <a:p>
            <a:r>
              <a:rPr lang="pt-BR" b="1" i="0" dirty="0">
                <a:solidFill>
                  <a:schemeClr val="tx1"/>
                </a:solidFill>
                <a:effectLst/>
                <a:latin typeface="Work Sans"/>
              </a:rPr>
              <a:t>Acalasia</a:t>
            </a:r>
            <a:br>
              <a:rPr lang="pt-BR" b="1" i="0" dirty="0">
                <a:solidFill>
                  <a:srgbClr val="419FB9"/>
                </a:solidFill>
                <a:effectLst/>
                <a:latin typeface="Work Sans"/>
              </a:rPr>
            </a:br>
            <a:endParaRPr lang="pt-BR" dirty="0">
              <a:latin typeface="Work Sans"/>
            </a:endParaRPr>
          </a:p>
        </p:txBody>
      </p:sp>
      <p:sp>
        <p:nvSpPr>
          <p:cNvPr id="3" name="Espaço Reservado para Conteúdo 2">
            <a:extLst>
              <a:ext uri="{FF2B5EF4-FFF2-40B4-BE49-F238E27FC236}">
                <a16:creationId xmlns:a16="http://schemas.microsoft.com/office/drawing/2014/main" id="{C4986FA9-86A8-4C39-BFA9-228B944415A7}"/>
              </a:ext>
            </a:extLst>
          </p:cNvPr>
          <p:cNvSpPr>
            <a:spLocks noGrp="1"/>
          </p:cNvSpPr>
          <p:nvPr>
            <p:ph idx="1"/>
          </p:nvPr>
        </p:nvSpPr>
        <p:spPr>
          <a:xfrm>
            <a:off x="905608" y="1626577"/>
            <a:ext cx="10480430" cy="4408463"/>
          </a:xfrm>
        </p:spPr>
        <p:txBody>
          <a:bodyPr numCol="2">
            <a:noAutofit/>
          </a:bodyPr>
          <a:lstStyle/>
          <a:p>
            <a:pPr marL="0" indent="0" algn="just" fontAlgn="base">
              <a:buNone/>
            </a:pPr>
            <a:r>
              <a:rPr lang="pt-BR" sz="2000" b="0" i="0" dirty="0">
                <a:effectLst/>
                <a:latin typeface="Roboto"/>
              </a:rPr>
              <a:t>Trata-se de uma doença que às vezes é hereditária, em que o esôfago (formado por uma espécie de anéis) </a:t>
            </a:r>
            <a:r>
              <a:rPr lang="pt-BR" sz="2000" b="1" i="0" dirty="0">
                <a:effectLst/>
                <a:latin typeface="Roboto"/>
              </a:rPr>
              <a:t>deixa de se contrair</a:t>
            </a:r>
            <a:r>
              <a:rPr lang="pt-BR" sz="2000" b="0" i="0" dirty="0">
                <a:effectLst/>
                <a:latin typeface="Roboto"/>
              </a:rPr>
              <a:t> e de levar o alimento até o estômago com normalidade.</a:t>
            </a:r>
          </a:p>
          <a:p>
            <a:pPr marL="0" indent="0" algn="just" fontAlgn="base">
              <a:buNone/>
            </a:pPr>
            <a:r>
              <a:rPr lang="pt-BR" sz="2000" b="1" i="0" dirty="0">
                <a:effectLst/>
                <a:latin typeface="Roboto"/>
              </a:rPr>
              <a:t>Sintomas:</a:t>
            </a:r>
            <a:endParaRPr lang="pt-BR" sz="2000" b="0" i="0" dirty="0">
              <a:effectLst/>
              <a:latin typeface="Roboto"/>
            </a:endParaRPr>
          </a:p>
          <a:p>
            <a:pPr algn="just" fontAlgn="base">
              <a:buFont typeface="Arial" panose="020B0604020202020204" pitchFamily="34" charset="0"/>
              <a:buChar char="•"/>
            </a:pPr>
            <a:r>
              <a:rPr lang="pt-BR" sz="2000" b="0" i="0" dirty="0">
                <a:effectLst/>
                <a:latin typeface="Roboto"/>
              </a:rPr>
              <a:t>Sensação de que o </a:t>
            </a:r>
            <a:r>
              <a:rPr lang="pt-BR" sz="2000" b="1" i="0" dirty="0">
                <a:effectLst/>
                <a:latin typeface="Roboto"/>
              </a:rPr>
              <a:t>alimento fica detido no esôfago;</a:t>
            </a:r>
            <a:r>
              <a:rPr lang="pt-BR" sz="2000" b="0" i="0" dirty="0">
                <a:effectLst/>
                <a:latin typeface="Roboto"/>
              </a:rPr>
              <a:t> dificuldade ao respirar.</a:t>
            </a:r>
          </a:p>
          <a:p>
            <a:pPr algn="just" fontAlgn="base">
              <a:buFont typeface="Arial" panose="020B0604020202020204" pitchFamily="34" charset="0"/>
              <a:buChar char="•"/>
            </a:pPr>
            <a:r>
              <a:rPr lang="pt-BR" sz="2000" b="0" i="0" dirty="0">
                <a:effectLst/>
                <a:latin typeface="Roboto"/>
              </a:rPr>
              <a:t>Começa de modo intermitente, até que, pouco a pouco, também é custoso engolir líquidos.</a:t>
            </a:r>
          </a:p>
          <a:p>
            <a:pPr algn="just" fontAlgn="base">
              <a:buFont typeface="Arial" panose="020B0604020202020204" pitchFamily="34" charset="0"/>
              <a:buChar char="•"/>
            </a:pPr>
            <a:r>
              <a:rPr lang="pt-BR" sz="2000" b="0" i="0" dirty="0">
                <a:effectLst/>
                <a:latin typeface="Roboto"/>
              </a:rPr>
              <a:t>Quando deitamos, sentimos náuseas, ou nos vêm à boca um líquido espesso.</a:t>
            </a:r>
          </a:p>
          <a:p>
            <a:pPr algn="just" fontAlgn="base">
              <a:buFont typeface="Arial" panose="020B0604020202020204" pitchFamily="34" charset="0"/>
              <a:buChar char="•"/>
            </a:pPr>
            <a:r>
              <a:rPr lang="pt-BR" sz="2000" b="0" i="0" dirty="0">
                <a:effectLst/>
                <a:latin typeface="Roboto"/>
              </a:rPr>
              <a:t>Quando vomitamos, sobem pedaços de alimentos, mas não sentimos o clássico sabor ácido, visto que o alimento não chegou ao estômago.</a:t>
            </a:r>
          </a:p>
          <a:p>
            <a:pPr algn="just" fontAlgn="base">
              <a:buFont typeface="Arial" panose="020B0604020202020204" pitchFamily="34" charset="0"/>
              <a:buChar char="•"/>
            </a:pPr>
            <a:r>
              <a:rPr lang="pt-BR" sz="2000" b="0" i="0" dirty="0">
                <a:effectLst/>
                <a:latin typeface="Roboto"/>
              </a:rPr>
              <a:t>Tosse.</a:t>
            </a:r>
          </a:p>
          <a:p>
            <a:pPr algn="just" fontAlgn="base">
              <a:buFont typeface="Arial" panose="020B0604020202020204" pitchFamily="34" charset="0"/>
              <a:buChar char="•"/>
            </a:pPr>
            <a:r>
              <a:rPr lang="pt-BR" sz="2000" b="0" i="0" dirty="0">
                <a:effectLst/>
                <a:latin typeface="Roboto"/>
              </a:rPr>
              <a:t>Episódios de pneumonia.</a:t>
            </a:r>
          </a:p>
          <a:p>
            <a:pPr algn="just" fontAlgn="base">
              <a:buFont typeface="Arial" panose="020B0604020202020204" pitchFamily="34" charset="0"/>
              <a:buChar char="•"/>
            </a:pPr>
            <a:r>
              <a:rPr lang="pt-BR" sz="2000" b="1" i="0" dirty="0">
                <a:effectLst/>
                <a:latin typeface="Roboto"/>
              </a:rPr>
              <a:t>Dor no peito</a:t>
            </a:r>
            <a:r>
              <a:rPr lang="pt-BR" sz="2000" b="0" i="0" dirty="0">
                <a:effectLst/>
                <a:latin typeface="Roboto"/>
              </a:rPr>
              <a:t> que passa para as </a:t>
            </a:r>
            <a:r>
              <a:rPr lang="pt-BR" sz="2000" b="0" i="0" u="none" strike="noStrike" dirty="0">
                <a:effectLst/>
                <a:latin typeface="Roboto"/>
                <a:hlinkClick r:id="rId2" tooltip="Melhor com saúde">
                  <a:extLst>
                    <a:ext uri="{A12FA001-AC4F-418D-AE19-62706E023703}">
                      <ahyp:hlinkClr xmlns:ahyp="http://schemas.microsoft.com/office/drawing/2018/hyperlinkcolor" val="tx"/>
                    </a:ext>
                  </a:extLst>
                </a:hlinkClick>
              </a:rPr>
              <a:t>costas</a:t>
            </a:r>
            <a:r>
              <a:rPr lang="pt-BR" sz="2000" b="0" i="0" dirty="0">
                <a:effectLst/>
                <a:latin typeface="Roboto"/>
              </a:rPr>
              <a:t> e mandíbula.</a:t>
            </a:r>
          </a:p>
          <a:p>
            <a:pPr algn="just" fontAlgn="base">
              <a:buFont typeface="Arial" panose="020B0604020202020204" pitchFamily="34" charset="0"/>
              <a:buChar char="•"/>
            </a:pPr>
            <a:r>
              <a:rPr lang="pt-BR" sz="2000" b="0" i="0" dirty="0">
                <a:effectLst/>
                <a:latin typeface="Roboto"/>
              </a:rPr>
              <a:t>Perda de peso.</a:t>
            </a:r>
          </a:p>
          <a:p>
            <a:pPr marL="0" indent="0" algn="just">
              <a:buNone/>
            </a:pPr>
            <a:endParaRPr lang="pt-BR" sz="2000" dirty="0">
              <a:latin typeface="Roboto"/>
            </a:endParaRPr>
          </a:p>
        </p:txBody>
      </p:sp>
      <p:sp>
        <p:nvSpPr>
          <p:cNvPr id="4" name="Espaço Reservado para Data 3">
            <a:extLst>
              <a:ext uri="{FF2B5EF4-FFF2-40B4-BE49-F238E27FC236}">
                <a16:creationId xmlns:a16="http://schemas.microsoft.com/office/drawing/2014/main" id="{5462472E-9BAD-404E-B554-C553AB0495F8}"/>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3132339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660DC0-4A07-4E70-8ADC-4D9932E52D3B}"/>
              </a:ext>
            </a:extLst>
          </p:cNvPr>
          <p:cNvSpPr>
            <a:spLocks noGrp="1"/>
          </p:cNvSpPr>
          <p:nvPr>
            <p:ph type="title"/>
          </p:nvPr>
        </p:nvSpPr>
        <p:spPr/>
        <p:txBody>
          <a:bodyPr/>
          <a:lstStyle/>
          <a:p>
            <a:r>
              <a:rPr lang="pt-BR" dirty="0">
                <a:latin typeface="Work Sans"/>
              </a:rPr>
              <a:t>ACALASIA</a:t>
            </a:r>
          </a:p>
        </p:txBody>
      </p:sp>
      <p:sp>
        <p:nvSpPr>
          <p:cNvPr id="3" name="Espaço Reservado para Conteúdo 2">
            <a:extLst>
              <a:ext uri="{FF2B5EF4-FFF2-40B4-BE49-F238E27FC236}">
                <a16:creationId xmlns:a16="http://schemas.microsoft.com/office/drawing/2014/main" id="{F3134DF5-5F31-4B8A-8056-AFFBBB98B0B2}"/>
              </a:ext>
            </a:extLst>
          </p:cNvPr>
          <p:cNvSpPr>
            <a:spLocks noGrp="1"/>
          </p:cNvSpPr>
          <p:nvPr>
            <p:ph idx="1"/>
          </p:nvPr>
        </p:nvSpPr>
        <p:spPr>
          <a:xfrm>
            <a:off x="978877" y="1804182"/>
            <a:ext cx="10058400" cy="3849624"/>
          </a:xfrm>
        </p:spPr>
        <p:txBody>
          <a:bodyPr>
            <a:noAutofit/>
          </a:bodyPr>
          <a:lstStyle/>
          <a:p>
            <a:pPr marL="0" indent="0" algn="just">
              <a:buNone/>
            </a:pPr>
            <a:r>
              <a:rPr lang="pt-BR" sz="2000" b="0" i="0" dirty="0">
                <a:effectLst/>
                <a:latin typeface="Roboto"/>
              </a:rPr>
              <a:t>A adaptação da dieta, mudando para alimentos de consistência líquida e pastosa é importante, pois a desnutrição causada pelo emagrecimento dificulta a cicatrização e aumenta os riscos de complicações pós tratamento. O acompanhamento com nutricionista é recomendado.</a:t>
            </a:r>
          </a:p>
          <a:p>
            <a:pPr algn="just" fontAlgn="base"/>
            <a:r>
              <a:rPr lang="pt-BR" sz="2000" b="0" i="0" cap="all" dirty="0">
                <a:effectLst/>
                <a:latin typeface="Roboto"/>
              </a:rPr>
              <a:t>TRATAMENTO ENDOSCÓPICO:</a:t>
            </a:r>
          </a:p>
          <a:p>
            <a:pPr marL="0" indent="0" algn="just" fontAlgn="base">
              <a:buNone/>
            </a:pPr>
            <a:r>
              <a:rPr lang="pt-BR" sz="2000" b="0" i="0" dirty="0">
                <a:effectLst/>
                <a:latin typeface="Roboto"/>
              </a:rPr>
              <a:t>A acalasia pode ser tratada através de dilatação esofágica e injeção de toxina botulínica, porém são opções temporárias e com resultados limitados.</a:t>
            </a:r>
          </a:p>
          <a:p>
            <a:pPr algn="just" fontAlgn="base"/>
            <a:r>
              <a:rPr lang="pt-BR" sz="2000" b="0" i="0" cap="all" dirty="0">
                <a:effectLst/>
                <a:latin typeface="Roboto"/>
              </a:rPr>
              <a:t>TRATAMENTO CIRÚRGICO:</a:t>
            </a:r>
          </a:p>
          <a:p>
            <a:pPr marL="0" indent="0" algn="just" fontAlgn="base">
              <a:buNone/>
            </a:pPr>
            <a:r>
              <a:rPr lang="pt-BR" sz="2000" b="0" i="0" dirty="0">
                <a:effectLst/>
                <a:latin typeface="Roboto"/>
              </a:rPr>
              <a:t>Está indicado para pacientes com acalasia até grau III.</a:t>
            </a:r>
          </a:p>
          <a:p>
            <a:pPr marL="0" indent="0" algn="just" fontAlgn="base">
              <a:buNone/>
            </a:pPr>
            <a:r>
              <a:rPr lang="pt-BR" sz="2000" b="0" i="0" dirty="0">
                <a:effectLst/>
                <a:latin typeface="Roboto"/>
              </a:rPr>
              <a:t>O tratamento cirúrgico pode ser feito com a cirurgia de Heller, onde é realizada uma miotomia (corte do músculo do esfíncter inferior do esôfago) por via </a:t>
            </a:r>
            <a:r>
              <a:rPr lang="pt-BR" sz="2000" b="0" i="0" dirty="0" err="1">
                <a:effectLst/>
                <a:latin typeface="Roboto"/>
              </a:rPr>
              <a:t>laparocópica</a:t>
            </a:r>
            <a:r>
              <a:rPr lang="pt-BR" sz="2000" b="0" i="0" dirty="0">
                <a:effectLst/>
                <a:latin typeface="Roboto"/>
              </a:rPr>
              <a:t>,</a:t>
            </a:r>
          </a:p>
          <a:p>
            <a:pPr algn="just"/>
            <a:endParaRPr lang="pt-BR" sz="2000" dirty="0">
              <a:latin typeface="Roboto"/>
            </a:endParaRPr>
          </a:p>
        </p:txBody>
      </p:sp>
      <p:sp>
        <p:nvSpPr>
          <p:cNvPr id="4" name="Espaço Reservado para Data 3">
            <a:extLst>
              <a:ext uri="{FF2B5EF4-FFF2-40B4-BE49-F238E27FC236}">
                <a16:creationId xmlns:a16="http://schemas.microsoft.com/office/drawing/2014/main" id="{2CE3CDEF-20B3-4A9B-A0E4-B8BFE96DD1A6}"/>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1016059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CA445-70E9-46E2-9848-E6D25A231799}"/>
              </a:ext>
            </a:extLst>
          </p:cNvPr>
          <p:cNvSpPr>
            <a:spLocks noGrp="1"/>
          </p:cNvSpPr>
          <p:nvPr>
            <p:ph type="title"/>
          </p:nvPr>
        </p:nvSpPr>
        <p:spPr>
          <a:xfrm>
            <a:off x="767862" y="190266"/>
            <a:ext cx="10058400" cy="1371600"/>
          </a:xfrm>
        </p:spPr>
        <p:txBody>
          <a:bodyPr/>
          <a:lstStyle/>
          <a:p>
            <a:r>
              <a:rPr lang="pt-BR" dirty="0">
                <a:latin typeface="Work Sans"/>
              </a:rPr>
              <a:t>REFLUXO GASTROESOFÁGICO</a:t>
            </a:r>
          </a:p>
        </p:txBody>
      </p:sp>
      <p:sp>
        <p:nvSpPr>
          <p:cNvPr id="3" name="Espaço Reservado para Conteúdo 2">
            <a:extLst>
              <a:ext uri="{FF2B5EF4-FFF2-40B4-BE49-F238E27FC236}">
                <a16:creationId xmlns:a16="http://schemas.microsoft.com/office/drawing/2014/main" id="{10CE30F5-F401-4D29-BCDF-93F0AD0C6A1C}"/>
              </a:ext>
            </a:extLst>
          </p:cNvPr>
          <p:cNvSpPr>
            <a:spLocks noGrp="1"/>
          </p:cNvSpPr>
          <p:nvPr>
            <p:ph idx="1"/>
          </p:nvPr>
        </p:nvSpPr>
        <p:spPr>
          <a:xfrm>
            <a:off x="589085" y="1274708"/>
            <a:ext cx="10735407" cy="4835945"/>
          </a:xfrm>
        </p:spPr>
        <p:txBody>
          <a:bodyPr numCol="2">
            <a:noAutofit/>
          </a:bodyPr>
          <a:lstStyle/>
          <a:p>
            <a:pPr marL="0" indent="0" algn="just" fontAlgn="base">
              <a:buNone/>
            </a:pPr>
            <a:r>
              <a:rPr lang="pt-BR" sz="2000" i="0" dirty="0">
                <a:solidFill>
                  <a:srgbClr val="414141"/>
                </a:solidFill>
                <a:effectLst/>
                <a:latin typeface="Roboto"/>
              </a:rPr>
              <a:t>Sabemos que o estômago produz ácido e pepsina, básicos para a digestão dos alimentos. Mas pode ocorrer da válvula que separa o esôfago do estômago sofra uma disfunção e deixe escapar estes ácidos até o </a:t>
            </a:r>
            <a:r>
              <a:rPr lang="pt-BR" sz="2000" i="0" u="none" strike="noStrike" dirty="0">
                <a:solidFill>
                  <a:srgbClr val="4EC0DF"/>
                </a:solidFill>
                <a:effectLst/>
                <a:latin typeface="Roboto"/>
                <a:hlinkClick r:id="rId2"/>
              </a:rPr>
              <a:t>esôfago</a:t>
            </a:r>
            <a:r>
              <a:rPr lang="pt-BR" sz="2000" i="0" dirty="0">
                <a:solidFill>
                  <a:srgbClr val="414141"/>
                </a:solidFill>
                <a:effectLst/>
                <a:latin typeface="Roboto"/>
              </a:rPr>
              <a:t>, causando feridas.</a:t>
            </a:r>
          </a:p>
          <a:p>
            <a:pPr marL="0" indent="0" algn="just" fontAlgn="base">
              <a:buNone/>
            </a:pPr>
            <a:r>
              <a:rPr lang="pt-BR" sz="2000" i="0" dirty="0">
                <a:solidFill>
                  <a:srgbClr val="414141"/>
                </a:solidFill>
                <a:effectLst/>
                <a:latin typeface="Roboto"/>
              </a:rPr>
              <a:t>Sintomas:</a:t>
            </a:r>
          </a:p>
          <a:p>
            <a:pPr algn="just" fontAlgn="base">
              <a:buFont typeface="Arial" panose="020B0604020202020204" pitchFamily="34" charset="0"/>
              <a:buChar char="•"/>
            </a:pPr>
            <a:r>
              <a:rPr lang="pt-BR" sz="2000" i="0" dirty="0">
                <a:solidFill>
                  <a:srgbClr val="414141"/>
                </a:solidFill>
                <a:effectLst/>
                <a:latin typeface="Roboto"/>
              </a:rPr>
              <a:t>Sensação de ardor no peito e na garganta.</a:t>
            </a:r>
          </a:p>
          <a:p>
            <a:pPr algn="just" fontAlgn="base">
              <a:buFont typeface="Arial" panose="020B0604020202020204" pitchFamily="34" charset="0"/>
              <a:buChar char="•"/>
            </a:pPr>
            <a:r>
              <a:rPr lang="pt-BR" sz="2000" i="0" dirty="0">
                <a:solidFill>
                  <a:srgbClr val="414141"/>
                </a:solidFill>
                <a:effectLst/>
                <a:latin typeface="Roboto"/>
              </a:rPr>
              <a:t>Sensação de que o alimento que comemos volta de novo à nossa garganta.</a:t>
            </a:r>
          </a:p>
          <a:p>
            <a:pPr algn="just" fontAlgn="base">
              <a:buFont typeface="Arial" panose="020B0604020202020204" pitchFamily="34" charset="0"/>
              <a:buChar char="•"/>
            </a:pPr>
            <a:r>
              <a:rPr lang="pt-BR" sz="2000" i="0" dirty="0">
                <a:solidFill>
                  <a:srgbClr val="414141"/>
                </a:solidFill>
                <a:effectLst/>
                <a:latin typeface="Roboto"/>
              </a:rPr>
              <a:t>Escapes repentinos de suco gástrico que chega até a garganta, irritando-a.</a:t>
            </a:r>
          </a:p>
          <a:p>
            <a:pPr algn="just" fontAlgn="base">
              <a:buFont typeface="Arial" panose="020B0604020202020204" pitchFamily="34" charset="0"/>
              <a:buChar char="•"/>
            </a:pPr>
            <a:r>
              <a:rPr lang="pt-BR" sz="2000" i="0" u="none" strike="noStrike" dirty="0">
                <a:solidFill>
                  <a:srgbClr val="4EC0DF"/>
                </a:solidFill>
                <a:effectLst/>
                <a:latin typeface="Roboto"/>
                <a:hlinkClick r:id="rId3" tooltip="Melhor com saúde"/>
              </a:rPr>
              <a:t>Tosse</a:t>
            </a:r>
            <a:r>
              <a:rPr lang="pt-BR" sz="2000" i="0" dirty="0">
                <a:solidFill>
                  <a:srgbClr val="414141"/>
                </a:solidFill>
                <a:effectLst/>
                <a:latin typeface="Roboto"/>
              </a:rPr>
              <a:t> e rouquidão, principalmente pela manhã.</a:t>
            </a:r>
          </a:p>
          <a:p>
            <a:pPr algn="just" fontAlgn="base">
              <a:buFont typeface="Arial" panose="020B0604020202020204" pitchFamily="34" charset="0"/>
              <a:buChar char="•"/>
            </a:pPr>
            <a:r>
              <a:rPr lang="pt-BR" sz="2000" i="0" dirty="0">
                <a:solidFill>
                  <a:srgbClr val="414141"/>
                </a:solidFill>
                <a:effectLst/>
                <a:latin typeface="Roboto"/>
              </a:rPr>
              <a:t>Dor forte no peito devido aos ácidos que se concentram no esôfago.</a:t>
            </a:r>
          </a:p>
          <a:p>
            <a:pPr algn="just" fontAlgn="base">
              <a:buFont typeface="Arial" panose="020B0604020202020204" pitchFamily="34" charset="0"/>
              <a:buChar char="•"/>
            </a:pPr>
            <a:r>
              <a:rPr lang="pt-BR" sz="2000" i="0" dirty="0">
                <a:solidFill>
                  <a:srgbClr val="414141"/>
                </a:solidFill>
                <a:effectLst/>
                <a:latin typeface="Roboto"/>
              </a:rPr>
              <a:t>Sensação de asfixia pela noite.</a:t>
            </a:r>
          </a:p>
          <a:p>
            <a:pPr algn="just" fontAlgn="base">
              <a:buFont typeface="Arial" panose="020B0604020202020204" pitchFamily="34" charset="0"/>
              <a:buChar char="•"/>
            </a:pPr>
            <a:r>
              <a:rPr lang="pt-BR" sz="2000" i="0" dirty="0">
                <a:solidFill>
                  <a:srgbClr val="414141"/>
                </a:solidFill>
                <a:effectLst/>
                <a:latin typeface="Roboto"/>
              </a:rPr>
              <a:t>Vômitos com sangue.</a:t>
            </a:r>
          </a:p>
          <a:p>
            <a:pPr algn="just" fontAlgn="base">
              <a:buFont typeface="Arial" panose="020B0604020202020204" pitchFamily="34" charset="0"/>
              <a:buChar char="•"/>
            </a:pPr>
            <a:r>
              <a:rPr lang="pt-BR" sz="2000" i="0" dirty="0">
                <a:solidFill>
                  <a:srgbClr val="414141"/>
                </a:solidFill>
                <a:effectLst/>
                <a:latin typeface="Roboto"/>
              </a:rPr>
              <a:t>Fezes escuras.</a:t>
            </a:r>
          </a:p>
          <a:p>
            <a:pPr algn="just" fontAlgn="base">
              <a:buFont typeface="Arial" panose="020B0604020202020204" pitchFamily="34" charset="0"/>
              <a:buChar char="•"/>
            </a:pPr>
            <a:r>
              <a:rPr lang="pt-BR" sz="2000" i="0" dirty="0">
                <a:solidFill>
                  <a:srgbClr val="414141"/>
                </a:solidFill>
                <a:effectLst/>
                <a:latin typeface="Roboto"/>
              </a:rPr>
              <a:t>Perda de peso.</a:t>
            </a:r>
          </a:p>
          <a:p>
            <a:pPr algn="just"/>
            <a:endParaRPr lang="pt-BR" sz="2000" dirty="0">
              <a:latin typeface="Roboto"/>
            </a:endParaRPr>
          </a:p>
        </p:txBody>
      </p:sp>
      <p:sp>
        <p:nvSpPr>
          <p:cNvPr id="4" name="Espaço Reservado para Data 3">
            <a:extLst>
              <a:ext uri="{FF2B5EF4-FFF2-40B4-BE49-F238E27FC236}">
                <a16:creationId xmlns:a16="http://schemas.microsoft.com/office/drawing/2014/main" id="{81309A0D-1741-4011-B6EB-60286736845F}"/>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202261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92D49-28CC-4818-B606-B3A1BBCE8F5E}"/>
              </a:ext>
            </a:extLst>
          </p:cNvPr>
          <p:cNvSpPr>
            <a:spLocks noGrp="1"/>
          </p:cNvSpPr>
          <p:nvPr>
            <p:ph type="title"/>
          </p:nvPr>
        </p:nvSpPr>
        <p:spPr/>
        <p:txBody>
          <a:bodyPr/>
          <a:lstStyle/>
          <a:p>
            <a:r>
              <a:rPr lang="pt-BR" dirty="0"/>
              <a:t>QUAL A FUNÇÃO DO SGI</a:t>
            </a:r>
          </a:p>
        </p:txBody>
      </p:sp>
      <p:sp>
        <p:nvSpPr>
          <p:cNvPr id="3" name="Espaço Reservado para Conteúdo 2">
            <a:extLst>
              <a:ext uri="{FF2B5EF4-FFF2-40B4-BE49-F238E27FC236}">
                <a16:creationId xmlns:a16="http://schemas.microsoft.com/office/drawing/2014/main" id="{3BBAB61E-AC3A-4C9F-A36B-3D6A1C96958B}"/>
              </a:ext>
            </a:extLst>
          </p:cNvPr>
          <p:cNvSpPr>
            <a:spLocks noGrp="1"/>
          </p:cNvSpPr>
          <p:nvPr>
            <p:ph idx="1"/>
          </p:nvPr>
        </p:nvSpPr>
        <p:spPr>
          <a:xfrm>
            <a:off x="861646" y="2014194"/>
            <a:ext cx="10805746" cy="4201212"/>
          </a:xfrm>
        </p:spPr>
        <p:txBody>
          <a:bodyPr/>
          <a:lstStyle/>
          <a:p>
            <a:pPr marL="0" indent="0" algn="l" fontAlgn="t">
              <a:buNone/>
            </a:pPr>
            <a:r>
              <a:rPr lang="pt-BR" b="0" i="0" dirty="0">
                <a:solidFill>
                  <a:srgbClr val="404040"/>
                </a:solidFill>
                <a:effectLst/>
                <a:latin typeface="Helvetica" panose="020B0604020202020204" pitchFamily="34" charset="0"/>
              </a:rPr>
              <a:t>O sistema digestório é responsável pelo processamento dos alimentos e absorção de nutrientes, permitindo o bom funcionamento do organismo.</a:t>
            </a:r>
          </a:p>
          <a:p>
            <a:pPr marL="0" indent="0" algn="l" fontAlgn="t">
              <a:buNone/>
            </a:pPr>
            <a:r>
              <a:rPr lang="pt-BR" b="0" i="0" dirty="0">
                <a:solidFill>
                  <a:srgbClr val="404040"/>
                </a:solidFill>
                <a:effectLst/>
                <a:latin typeface="Helvetica" panose="020B0604020202020204" pitchFamily="34" charset="0"/>
              </a:rPr>
              <a:t>Esse sistema é constituído por diversos órgãos, que atuam em conjunto com o objetivo de desempenhar as seguintes principais funções:</a:t>
            </a:r>
          </a:p>
          <a:p>
            <a:pPr algn="l">
              <a:buFont typeface="Arial" panose="020B0604020202020204" pitchFamily="34" charset="0"/>
              <a:buChar char="•"/>
            </a:pPr>
            <a:r>
              <a:rPr lang="pt-BR" b="0" i="0" dirty="0">
                <a:solidFill>
                  <a:srgbClr val="404040"/>
                </a:solidFill>
                <a:effectLst/>
                <a:latin typeface="Helvetica" panose="020B0604020202020204" pitchFamily="34" charset="0"/>
              </a:rPr>
              <a:t>Promover a digestão de proteínas, carboidratos e lipídios dos alimentos e bebidas consumidos;</a:t>
            </a:r>
          </a:p>
          <a:p>
            <a:pPr algn="l">
              <a:buFont typeface="Arial" panose="020B0604020202020204" pitchFamily="34" charset="0"/>
              <a:buChar char="•"/>
            </a:pPr>
            <a:r>
              <a:rPr lang="pt-BR" b="0" i="0" dirty="0">
                <a:solidFill>
                  <a:srgbClr val="404040"/>
                </a:solidFill>
                <a:effectLst/>
                <a:latin typeface="Helvetica" panose="020B0604020202020204" pitchFamily="34" charset="0"/>
              </a:rPr>
              <a:t>Absorver líquidos e micronutrientes;</a:t>
            </a:r>
          </a:p>
          <a:p>
            <a:pPr algn="l">
              <a:buFont typeface="Arial" panose="020B0604020202020204" pitchFamily="34" charset="0"/>
              <a:buChar char="•"/>
            </a:pPr>
            <a:r>
              <a:rPr lang="pt-BR" b="0" i="0" dirty="0">
                <a:solidFill>
                  <a:srgbClr val="404040"/>
                </a:solidFill>
                <a:effectLst/>
                <a:latin typeface="Helvetica" panose="020B0604020202020204" pitchFamily="34" charset="0"/>
              </a:rPr>
              <a:t>Fornecer uma barreira física e imunológica para microrganismos, corpos estranhos e antígenos consumidos com o alimento.</a:t>
            </a:r>
          </a:p>
          <a:p>
            <a:pPr marL="0" indent="0" algn="l" fontAlgn="t">
              <a:buNone/>
            </a:pPr>
            <a:r>
              <a:rPr lang="pt-BR" b="0" i="0" dirty="0">
                <a:solidFill>
                  <a:srgbClr val="404040"/>
                </a:solidFill>
                <a:effectLst/>
                <a:latin typeface="Helvetica" panose="020B0604020202020204" pitchFamily="34" charset="0"/>
              </a:rPr>
              <a:t>Dessa forma, o sistema digestório é responsável por regular o metabolismo e o sistema imunológico, de modo a manter o bom funcionamento do organismo.</a:t>
            </a:r>
          </a:p>
          <a:p>
            <a:endParaRPr lang="pt-BR" dirty="0"/>
          </a:p>
        </p:txBody>
      </p:sp>
      <p:sp>
        <p:nvSpPr>
          <p:cNvPr id="4" name="Espaço Reservado para Data 3">
            <a:extLst>
              <a:ext uri="{FF2B5EF4-FFF2-40B4-BE49-F238E27FC236}">
                <a16:creationId xmlns:a16="http://schemas.microsoft.com/office/drawing/2014/main" id="{C6FED48B-30CD-4506-90C5-B1EAF157D37C}"/>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3172281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4CAD8A-8C17-43B5-8338-C337139F8F1E}"/>
              </a:ext>
            </a:extLst>
          </p:cNvPr>
          <p:cNvSpPr>
            <a:spLocks noGrp="1"/>
          </p:cNvSpPr>
          <p:nvPr>
            <p:ph type="title"/>
          </p:nvPr>
        </p:nvSpPr>
        <p:spPr/>
        <p:txBody>
          <a:bodyPr/>
          <a:lstStyle/>
          <a:p>
            <a:pPr algn="just"/>
            <a:r>
              <a:rPr lang="pt-BR" dirty="0">
                <a:latin typeface="Work Sans"/>
              </a:rPr>
              <a:t>REFLUXO GASTROESOFÁGICO</a:t>
            </a:r>
          </a:p>
        </p:txBody>
      </p:sp>
      <p:sp>
        <p:nvSpPr>
          <p:cNvPr id="3" name="Espaço Reservado para Conteúdo 2">
            <a:extLst>
              <a:ext uri="{FF2B5EF4-FFF2-40B4-BE49-F238E27FC236}">
                <a16:creationId xmlns:a16="http://schemas.microsoft.com/office/drawing/2014/main" id="{B76D13BE-C458-4B1A-9C73-29266BE5FB28}"/>
              </a:ext>
            </a:extLst>
          </p:cNvPr>
          <p:cNvSpPr>
            <a:spLocks noGrp="1"/>
          </p:cNvSpPr>
          <p:nvPr>
            <p:ph idx="1"/>
          </p:nvPr>
        </p:nvSpPr>
        <p:spPr/>
        <p:txBody>
          <a:bodyPr>
            <a:normAutofit/>
          </a:bodyPr>
          <a:lstStyle/>
          <a:p>
            <a:pPr marL="0" indent="0" algn="just" fontAlgn="t">
              <a:buNone/>
            </a:pPr>
            <a:r>
              <a:rPr lang="pt-BR" sz="2000" b="0" i="0" dirty="0">
                <a:effectLst/>
                <a:latin typeface="Roboto"/>
              </a:rPr>
              <a:t>O tratamento para refluxo gastroesofágico geralmente é iniciado com algumas alterações do estilo de vida, assim como adaptações da dieta, já que em muitos casos, essas alterações relativamente simples são capazes de aliviar os sintomas, sem ser necessário qualquer outro tipo de tratamento.</a:t>
            </a:r>
          </a:p>
          <a:p>
            <a:pPr marL="0" indent="0" algn="just" fontAlgn="t">
              <a:buNone/>
            </a:pPr>
            <a:r>
              <a:rPr lang="pt-BR" sz="2000" b="0" i="0" dirty="0">
                <a:effectLst/>
                <a:latin typeface="Roboto"/>
              </a:rPr>
              <a:t>No entanto, se os sintomas não melhorarem, o gastroenterologista pode indicar o uso de alguns remédios, que podem ser usados por um longo prazo, ou apenas durante as crises de sintomas. Nos casos mais complicados, em que nem os remédios são capazes de melhorar os sintomas, o médico pode aconselhar a realização de uma cirurgia, para tentar resolver a causa do refluxo.</a:t>
            </a:r>
          </a:p>
          <a:p>
            <a:pPr marL="0" indent="0" algn="just">
              <a:buNone/>
            </a:pPr>
            <a:endParaRPr lang="pt-BR" sz="2000" dirty="0">
              <a:latin typeface="Roboto"/>
            </a:endParaRPr>
          </a:p>
        </p:txBody>
      </p:sp>
      <p:sp>
        <p:nvSpPr>
          <p:cNvPr id="4" name="Espaço Reservado para Data 3">
            <a:extLst>
              <a:ext uri="{FF2B5EF4-FFF2-40B4-BE49-F238E27FC236}">
                <a16:creationId xmlns:a16="http://schemas.microsoft.com/office/drawing/2014/main" id="{C9AF74E0-9671-4DC8-B2CD-5232FE4FFC18}"/>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3699305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741DE-65DE-4FFB-A8E3-9C84FF2E645F}"/>
              </a:ext>
            </a:extLst>
          </p:cNvPr>
          <p:cNvSpPr>
            <a:spLocks noGrp="1"/>
          </p:cNvSpPr>
          <p:nvPr>
            <p:ph type="title"/>
          </p:nvPr>
        </p:nvSpPr>
        <p:spPr/>
        <p:txBody>
          <a:bodyPr/>
          <a:lstStyle/>
          <a:p>
            <a:r>
              <a:rPr lang="pt-BR" dirty="0">
                <a:latin typeface="Work Sans"/>
              </a:rPr>
              <a:t>VARIZES ESOFÁGICAS</a:t>
            </a:r>
          </a:p>
        </p:txBody>
      </p:sp>
      <p:sp>
        <p:nvSpPr>
          <p:cNvPr id="3" name="Espaço Reservado para Conteúdo 2">
            <a:extLst>
              <a:ext uri="{FF2B5EF4-FFF2-40B4-BE49-F238E27FC236}">
                <a16:creationId xmlns:a16="http://schemas.microsoft.com/office/drawing/2014/main" id="{4813C636-8E6F-4F60-AF9B-74F686903C32}"/>
              </a:ext>
            </a:extLst>
          </p:cNvPr>
          <p:cNvSpPr>
            <a:spLocks noGrp="1"/>
          </p:cNvSpPr>
          <p:nvPr>
            <p:ph idx="1"/>
          </p:nvPr>
        </p:nvSpPr>
        <p:spPr/>
        <p:txBody>
          <a:bodyPr>
            <a:normAutofit/>
          </a:bodyPr>
          <a:lstStyle/>
          <a:p>
            <a:pPr marL="0" indent="0" algn="just" fontAlgn="base">
              <a:buNone/>
            </a:pPr>
            <a:r>
              <a:rPr lang="pt-BR" sz="2000" i="0" dirty="0">
                <a:effectLst/>
                <a:latin typeface="Roboto"/>
              </a:rPr>
              <a:t>As varizes esofágicas são veias anormalmente dilatadas situadas na parte final do esôfago, e que se comunicam com o fígado. Mas, quando nosso fígado está doente, estas veias podem chegar a se romper. Este fenômeno apresenta certa gravidade.</a:t>
            </a:r>
          </a:p>
          <a:p>
            <a:pPr marL="0" indent="0" algn="just" fontAlgn="base">
              <a:buNone/>
            </a:pPr>
            <a:r>
              <a:rPr lang="pt-BR" sz="2000" i="0" dirty="0">
                <a:effectLst/>
                <a:latin typeface="Roboto"/>
              </a:rPr>
              <a:t>Sintomas:</a:t>
            </a:r>
          </a:p>
          <a:p>
            <a:pPr algn="just" fontAlgn="base">
              <a:buFont typeface="Arial" panose="020B0604020202020204" pitchFamily="34" charset="0"/>
              <a:buChar char="•"/>
            </a:pPr>
            <a:r>
              <a:rPr lang="pt-BR" sz="2000" i="0" dirty="0">
                <a:effectLst/>
                <a:latin typeface="Roboto"/>
              </a:rPr>
              <a:t>Quando sofremos de varizes no esôfago, as fezes parecem ser muito escuras.</a:t>
            </a:r>
          </a:p>
          <a:p>
            <a:pPr algn="just" fontAlgn="base">
              <a:buFont typeface="Arial" panose="020B0604020202020204" pitchFamily="34" charset="0"/>
              <a:buChar char="•"/>
            </a:pPr>
            <a:r>
              <a:rPr lang="pt-BR" sz="2000" i="0" dirty="0">
                <a:effectLst/>
                <a:latin typeface="Roboto"/>
              </a:rPr>
              <a:t>Vômitos recorrentes com aparição de sangue ou sedimentos parecidos com o café.</a:t>
            </a:r>
          </a:p>
          <a:p>
            <a:pPr algn="just" fontAlgn="base">
              <a:buFont typeface="Arial" panose="020B0604020202020204" pitchFamily="34" charset="0"/>
              <a:buChar char="•"/>
            </a:pPr>
            <a:r>
              <a:rPr lang="pt-BR" sz="2000" i="0" dirty="0">
                <a:effectLst/>
                <a:latin typeface="Roboto"/>
              </a:rPr>
              <a:t>Tonturas, sensação de frio, </a:t>
            </a:r>
            <a:r>
              <a:rPr lang="pt-BR" sz="2000" dirty="0">
                <a:latin typeface="Roboto"/>
              </a:rPr>
              <a:t>fraqueza</a:t>
            </a:r>
            <a:r>
              <a:rPr lang="pt-BR" sz="2000" i="0" dirty="0">
                <a:effectLst/>
                <a:latin typeface="Roboto"/>
              </a:rPr>
              <a:t>; tudo isso se deve à perda de sangue.</a:t>
            </a:r>
          </a:p>
          <a:p>
            <a:pPr marL="0" indent="0" algn="just">
              <a:buNone/>
            </a:pPr>
            <a:endParaRPr lang="pt-BR" sz="2000" dirty="0">
              <a:latin typeface="Roboto"/>
            </a:endParaRPr>
          </a:p>
        </p:txBody>
      </p:sp>
      <p:sp>
        <p:nvSpPr>
          <p:cNvPr id="4" name="Espaço Reservado para Data 3">
            <a:extLst>
              <a:ext uri="{FF2B5EF4-FFF2-40B4-BE49-F238E27FC236}">
                <a16:creationId xmlns:a16="http://schemas.microsoft.com/office/drawing/2014/main" id="{FB044CB0-517A-4322-B17F-5FA67736B7E2}"/>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1386787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DB9CDB-A167-48EA-9E77-F59FB272243F}"/>
              </a:ext>
            </a:extLst>
          </p:cNvPr>
          <p:cNvSpPr>
            <a:spLocks noGrp="1"/>
          </p:cNvSpPr>
          <p:nvPr>
            <p:ph type="title"/>
          </p:nvPr>
        </p:nvSpPr>
        <p:spPr/>
        <p:txBody>
          <a:bodyPr/>
          <a:lstStyle/>
          <a:p>
            <a:r>
              <a:rPr lang="pt-BR" dirty="0">
                <a:latin typeface="Work Sans"/>
              </a:rPr>
              <a:t>VARIZES ESOFÁGICAS</a:t>
            </a:r>
          </a:p>
        </p:txBody>
      </p:sp>
      <p:sp>
        <p:nvSpPr>
          <p:cNvPr id="3" name="Espaço Reservado para Conteúdo 2">
            <a:extLst>
              <a:ext uri="{FF2B5EF4-FFF2-40B4-BE49-F238E27FC236}">
                <a16:creationId xmlns:a16="http://schemas.microsoft.com/office/drawing/2014/main" id="{C059F455-D7EC-4C1D-8970-821852EF95AA}"/>
              </a:ext>
            </a:extLst>
          </p:cNvPr>
          <p:cNvSpPr>
            <a:spLocks noGrp="1"/>
          </p:cNvSpPr>
          <p:nvPr>
            <p:ph idx="1"/>
          </p:nvPr>
        </p:nvSpPr>
        <p:spPr>
          <a:xfrm>
            <a:off x="879231" y="2014194"/>
            <a:ext cx="10245969" cy="3938550"/>
          </a:xfrm>
        </p:spPr>
        <p:txBody>
          <a:bodyPr>
            <a:normAutofit/>
          </a:bodyPr>
          <a:lstStyle/>
          <a:p>
            <a:pPr marL="0" indent="0" algn="just">
              <a:buNone/>
            </a:pPr>
            <a:r>
              <a:rPr lang="pt-BR" sz="2000" b="0" i="0" dirty="0">
                <a:solidFill>
                  <a:srgbClr val="000000"/>
                </a:solidFill>
                <a:effectLst/>
                <a:latin typeface="Roboto"/>
              </a:rPr>
              <a:t>Todo paciente que apresente varizes de esôfago deve ser acompanhado regularmente por um médico. </a:t>
            </a:r>
          </a:p>
          <a:p>
            <a:pPr marL="0" indent="0" algn="just">
              <a:buNone/>
            </a:pPr>
            <a:r>
              <a:rPr lang="pt-BR" sz="2000" b="0" i="0" dirty="0">
                <a:solidFill>
                  <a:srgbClr val="000000"/>
                </a:solidFill>
                <a:effectLst/>
                <a:latin typeface="Roboto"/>
              </a:rPr>
              <a:t>As opções de tratamento para o sangramento das varizes ou para a prevenção desta complicação incluem:</a:t>
            </a:r>
          </a:p>
          <a:p>
            <a:pPr algn="just"/>
            <a:r>
              <a:rPr lang="pt-BR" sz="2000" b="0" i="0" dirty="0">
                <a:solidFill>
                  <a:srgbClr val="000000"/>
                </a:solidFill>
                <a:effectLst/>
                <a:latin typeface="Roboto"/>
              </a:rPr>
              <a:t>Medicações para reduzir a pressão nas varizes (propranolol, </a:t>
            </a:r>
            <a:r>
              <a:rPr lang="pt-BR" sz="2000" b="0" i="0" dirty="0" err="1">
                <a:solidFill>
                  <a:srgbClr val="000000"/>
                </a:solidFill>
                <a:effectLst/>
                <a:latin typeface="Roboto"/>
              </a:rPr>
              <a:t>naldolol</a:t>
            </a:r>
            <a:r>
              <a:rPr lang="pt-BR" sz="2000" b="0" i="0" dirty="0">
                <a:solidFill>
                  <a:srgbClr val="000000"/>
                </a:solidFill>
                <a:effectLst/>
                <a:latin typeface="Roboto"/>
              </a:rPr>
              <a:t>, </a:t>
            </a:r>
            <a:r>
              <a:rPr lang="pt-BR" sz="2000" b="0" i="0" dirty="0" err="1">
                <a:solidFill>
                  <a:srgbClr val="000000"/>
                </a:solidFill>
                <a:effectLst/>
                <a:latin typeface="Roboto"/>
              </a:rPr>
              <a:t>terlipressina</a:t>
            </a:r>
            <a:r>
              <a:rPr lang="pt-BR" sz="2000" b="0" i="0" dirty="0">
                <a:solidFill>
                  <a:srgbClr val="000000"/>
                </a:solidFill>
                <a:effectLst/>
                <a:latin typeface="Roboto"/>
              </a:rPr>
              <a:t>, </a:t>
            </a:r>
            <a:r>
              <a:rPr lang="pt-BR" sz="2000" b="0" i="0" dirty="0" err="1">
                <a:solidFill>
                  <a:srgbClr val="000000"/>
                </a:solidFill>
                <a:effectLst/>
                <a:latin typeface="Roboto"/>
              </a:rPr>
              <a:t>octreotide</a:t>
            </a:r>
            <a:r>
              <a:rPr lang="pt-BR" sz="2000" b="0" i="0" dirty="0">
                <a:solidFill>
                  <a:srgbClr val="000000"/>
                </a:solidFill>
                <a:effectLst/>
                <a:latin typeface="Roboto"/>
              </a:rPr>
              <a:t>);</a:t>
            </a:r>
          </a:p>
          <a:p>
            <a:pPr algn="just"/>
            <a:r>
              <a:rPr lang="pt-BR" sz="2000" b="0" i="0" dirty="0">
                <a:solidFill>
                  <a:srgbClr val="000000"/>
                </a:solidFill>
                <a:effectLst/>
                <a:latin typeface="Roboto"/>
              </a:rPr>
              <a:t>Procedimentos endoscópicos (colocação de banda elástica, injeção de solução esclerosante.</a:t>
            </a:r>
          </a:p>
          <a:p>
            <a:pPr marL="0" indent="0" algn="just">
              <a:buNone/>
            </a:pPr>
            <a:endParaRPr lang="pt-BR" sz="2000" dirty="0">
              <a:latin typeface="Roboto"/>
            </a:endParaRPr>
          </a:p>
        </p:txBody>
      </p:sp>
      <p:sp>
        <p:nvSpPr>
          <p:cNvPr id="4" name="Espaço Reservado para Data 3">
            <a:extLst>
              <a:ext uri="{FF2B5EF4-FFF2-40B4-BE49-F238E27FC236}">
                <a16:creationId xmlns:a16="http://schemas.microsoft.com/office/drawing/2014/main" id="{1F004117-0636-420D-B79F-EFB55729DE12}"/>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620542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1A2D6-9B80-4048-B7B5-E53979473547}"/>
              </a:ext>
            </a:extLst>
          </p:cNvPr>
          <p:cNvSpPr>
            <a:spLocks noGrp="1"/>
          </p:cNvSpPr>
          <p:nvPr>
            <p:ph type="title"/>
          </p:nvPr>
        </p:nvSpPr>
        <p:spPr/>
        <p:txBody>
          <a:bodyPr/>
          <a:lstStyle/>
          <a:p>
            <a:r>
              <a:rPr lang="pt-BR" dirty="0">
                <a:latin typeface="Work Sans"/>
              </a:rPr>
              <a:t>CÂNCER DE ESÔFAGO</a:t>
            </a:r>
          </a:p>
        </p:txBody>
      </p:sp>
      <p:sp>
        <p:nvSpPr>
          <p:cNvPr id="3" name="Espaço Reservado para Conteúdo 2">
            <a:extLst>
              <a:ext uri="{FF2B5EF4-FFF2-40B4-BE49-F238E27FC236}">
                <a16:creationId xmlns:a16="http://schemas.microsoft.com/office/drawing/2014/main" id="{53BC8249-0A39-48C8-A586-674C0811D81A}"/>
              </a:ext>
            </a:extLst>
          </p:cNvPr>
          <p:cNvSpPr>
            <a:spLocks noGrp="1"/>
          </p:cNvSpPr>
          <p:nvPr>
            <p:ph idx="1"/>
          </p:nvPr>
        </p:nvSpPr>
        <p:spPr>
          <a:xfrm>
            <a:off x="650631" y="1652954"/>
            <a:ext cx="10474569" cy="4299790"/>
          </a:xfrm>
        </p:spPr>
        <p:txBody>
          <a:bodyPr numCol="2">
            <a:noAutofit/>
          </a:bodyPr>
          <a:lstStyle/>
          <a:p>
            <a:pPr marL="0" indent="0" algn="just" fontAlgn="base">
              <a:buNone/>
            </a:pPr>
            <a:r>
              <a:rPr lang="pt-BR" sz="2000" i="0" dirty="0">
                <a:effectLst/>
                <a:latin typeface="Roboto"/>
              </a:rPr>
              <a:t>O câncer de esôfago acontece quando algumas células malignas atacam o tecido e estrutura do órgão, invadindo-o. As razões pelas quais o câncer é originado quase sempre estão ligadas ao consumo de tabaco, ainda que uma pequena porcentagem de sua incidência se deva a razões ainda desconhecidas.</a:t>
            </a:r>
          </a:p>
          <a:p>
            <a:pPr marL="0" indent="0" algn="just" fontAlgn="base">
              <a:buNone/>
            </a:pPr>
            <a:r>
              <a:rPr lang="pt-BR" sz="2000" b="1" i="0" dirty="0">
                <a:effectLst/>
                <a:latin typeface="Roboto"/>
              </a:rPr>
              <a:t>Sintomas:</a:t>
            </a:r>
          </a:p>
          <a:p>
            <a:pPr algn="just" fontAlgn="base">
              <a:buFont typeface="Arial" panose="020B0604020202020204" pitchFamily="34" charset="0"/>
              <a:buChar char="•"/>
            </a:pPr>
            <a:r>
              <a:rPr lang="pt-BR" sz="2000" i="0" dirty="0">
                <a:effectLst/>
                <a:latin typeface="Roboto"/>
              </a:rPr>
              <a:t>Dificuldades para comer, tanto alimentos líquidos quanto sólidos.</a:t>
            </a:r>
          </a:p>
          <a:p>
            <a:pPr algn="just" fontAlgn="base">
              <a:buFont typeface="Arial" panose="020B0604020202020204" pitchFamily="34" charset="0"/>
              <a:buChar char="•"/>
            </a:pPr>
            <a:r>
              <a:rPr lang="pt-BR" sz="2000" i="0" dirty="0">
                <a:effectLst/>
                <a:latin typeface="Roboto"/>
              </a:rPr>
              <a:t>Os pacientes notam a saliva mais espessa.</a:t>
            </a:r>
          </a:p>
          <a:p>
            <a:pPr algn="just" fontAlgn="base">
              <a:buFont typeface="Arial" panose="020B0604020202020204" pitchFamily="34" charset="0"/>
              <a:buChar char="•"/>
            </a:pPr>
            <a:r>
              <a:rPr lang="pt-BR" sz="2000" i="0" dirty="0">
                <a:effectLst/>
                <a:latin typeface="Roboto"/>
              </a:rPr>
              <a:t>Dor no peito.</a:t>
            </a:r>
          </a:p>
          <a:p>
            <a:pPr algn="just" fontAlgn="base">
              <a:buFont typeface="Arial" panose="020B0604020202020204" pitchFamily="34" charset="0"/>
              <a:buChar char="•"/>
            </a:pPr>
            <a:r>
              <a:rPr lang="pt-BR" sz="2000" i="0" dirty="0">
                <a:effectLst/>
                <a:latin typeface="Roboto"/>
              </a:rPr>
              <a:t>Dor ao tragar e acidez, o que é frequentemente confundido com refluxo.</a:t>
            </a:r>
          </a:p>
          <a:p>
            <a:pPr algn="just" fontAlgn="base">
              <a:buFont typeface="Arial" panose="020B0604020202020204" pitchFamily="34" charset="0"/>
              <a:buChar char="•"/>
            </a:pPr>
            <a:r>
              <a:rPr lang="pt-BR" sz="2000" i="0" dirty="0">
                <a:effectLst/>
                <a:latin typeface="Roboto"/>
              </a:rPr>
              <a:t>Perda de peso.</a:t>
            </a:r>
          </a:p>
          <a:p>
            <a:pPr algn="just" fontAlgn="base">
              <a:buFont typeface="Arial" panose="020B0604020202020204" pitchFamily="34" charset="0"/>
              <a:buChar char="•"/>
            </a:pPr>
            <a:r>
              <a:rPr lang="pt-BR" sz="2000" i="0" dirty="0">
                <a:effectLst/>
                <a:latin typeface="Roboto"/>
              </a:rPr>
              <a:t>Tosse persistente e diária.</a:t>
            </a:r>
          </a:p>
          <a:p>
            <a:pPr algn="just" fontAlgn="base">
              <a:buFont typeface="Arial" panose="020B0604020202020204" pitchFamily="34" charset="0"/>
              <a:buChar char="•"/>
            </a:pPr>
            <a:r>
              <a:rPr lang="pt-BR" sz="2000" i="0" dirty="0">
                <a:effectLst/>
                <a:latin typeface="Roboto"/>
              </a:rPr>
              <a:t>Soluço.</a:t>
            </a:r>
          </a:p>
          <a:p>
            <a:pPr algn="just" fontAlgn="base">
              <a:buFont typeface="Arial" panose="020B0604020202020204" pitchFamily="34" charset="0"/>
              <a:buChar char="•"/>
            </a:pPr>
            <a:r>
              <a:rPr lang="pt-BR" sz="2000" i="0" dirty="0">
                <a:effectLst/>
                <a:latin typeface="Roboto"/>
              </a:rPr>
              <a:t>Episódios de pneumonia.</a:t>
            </a:r>
          </a:p>
          <a:p>
            <a:pPr algn="just" fontAlgn="base">
              <a:buFont typeface="Arial" panose="020B0604020202020204" pitchFamily="34" charset="0"/>
              <a:buChar char="•"/>
            </a:pPr>
            <a:r>
              <a:rPr lang="pt-BR" sz="2000" i="0" dirty="0">
                <a:effectLst/>
                <a:latin typeface="Roboto"/>
              </a:rPr>
              <a:t>Dor geral nos ossos e cansaço extremo.</a:t>
            </a:r>
          </a:p>
          <a:p>
            <a:pPr algn="just" fontAlgn="base">
              <a:buFont typeface="Arial" panose="020B0604020202020204" pitchFamily="34" charset="0"/>
              <a:buChar char="•"/>
            </a:pPr>
            <a:r>
              <a:rPr lang="pt-BR" sz="2000" i="0" dirty="0">
                <a:effectLst/>
                <a:latin typeface="Roboto"/>
              </a:rPr>
              <a:t>Anemia. Começamos a perder sangue por dentro, as fezes ficam escuras e sentimos náuseas.</a:t>
            </a:r>
          </a:p>
          <a:p>
            <a:pPr marL="0" indent="0" algn="just">
              <a:buNone/>
            </a:pPr>
            <a:endParaRPr lang="pt-BR" sz="2000" dirty="0">
              <a:latin typeface="Roboto"/>
            </a:endParaRPr>
          </a:p>
        </p:txBody>
      </p:sp>
      <p:sp>
        <p:nvSpPr>
          <p:cNvPr id="4" name="Espaço Reservado para Data 3">
            <a:extLst>
              <a:ext uri="{FF2B5EF4-FFF2-40B4-BE49-F238E27FC236}">
                <a16:creationId xmlns:a16="http://schemas.microsoft.com/office/drawing/2014/main" id="{5608720E-B0BB-4CC0-B5FF-C106327F2290}"/>
              </a:ext>
            </a:extLst>
          </p:cNvPr>
          <p:cNvSpPr>
            <a:spLocks noGrp="1"/>
          </p:cNvSpPr>
          <p:nvPr>
            <p:ph type="dt" sz="half" idx="10"/>
          </p:nvPr>
        </p:nvSpPr>
        <p:spPr/>
        <p:txBody>
          <a:bodyPr/>
          <a:lstStyle/>
          <a:p>
            <a:pPr rtl="0"/>
            <a:fld id="{B6E62EC5-0DC6-4A78-BB05-D67BCA50AA36}" type="datetime1">
              <a:rPr lang="pt-BR" smtClean="0"/>
              <a:t>26/03/2021</a:t>
            </a:fld>
            <a:endParaRPr lang="en-US" dirty="0"/>
          </a:p>
        </p:txBody>
      </p:sp>
    </p:spTree>
    <p:extLst>
      <p:ext uri="{BB962C8B-B14F-4D97-AF65-F5344CB8AC3E}">
        <p14:creationId xmlns:p14="http://schemas.microsoft.com/office/powerpoint/2010/main" val="385860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AF0229-AF02-4877-9FA4-234F412AD18A}"/>
              </a:ext>
            </a:extLst>
          </p:cNvPr>
          <p:cNvSpPr>
            <a:spLocks noGrp="1"/>
          </p:cNvSpPr>
          <p:nvPr>
            <p:ph type="title"/>
          </p:nvPr>
        </p:nvSpPr>
        <p:spPr/>
        <p:txBody>
          <a:bodyPr/>
          <a:lstStyle/>
          <a:p>
            <a:r>
              <a:rPr lang="pt-BR" dirty="0">
                <a:latin typeface="Work Sans"/>
              </a:rPr>
              <a:t>CÂNCER DE ESÔFAGO</a:t>
            </a:r>
          </a:p>
        </p:txBody>
      </p:sp>
      <p:sp>
        <p:nvSpPr>
          <p:cNvPr id="3" name="Espaço Reservado para Conteúdo 2">
            <a:extLst>
              <a:ext uri="{FF2B5EF4-FFF2-40B4-BE49-F238E27FC236}">
                <a16:creationId xmlns:a16="http://schemas.microsoft.com/office/drawing/2014/main" id="{EC1D708F-4812-44BA-AB71-A411B4BF1867}"/>
              </a:ext>
            </a:extLst>
          </p:cNvPr>
          <p:cNvSpPr>
            <a:spLocks noGrp="1"/>
          </p:cNvSpPr>
          <p:nvPr>
            <p:ph idx="1"/>
          </p:nvPr>
        </p:nvSpPr>
        <p:spPr>
          <a:xfrm>
            <a:off x="571500" y="1661746"/>
            <a:ext cx="11078308" cy="4290998"/>
          </a:xfrm>
        </p:spPr>
        <p:txBody>
          <a:bodyPr>
            <a:noAutofit/>
          </a:bodyPr>
          <a:lstStyle/>
          <a:p>
            <a:pPr marL="0" indent="0" algn="just" fontAlgn="base">
              <a:buNone/>
            </a:pPr>
            <a:r>
              <a:rPr lang="pt-BR" sz="2000" i="0" dirty="0">
                <a:effectLst/>
                <a:latin typeface="Roboto"/>
              </a:rPr>
              <a:t>O tratamento para o câncer de esôfago vai depender do quanto o tumor evoluiu.</a:t>
            </a:r>
          </a:p>
          <a:p>
            <a:pPr algn="just" fontAlgn="base"/>
            <a:r>
              <a:rPr lang="pt-BR" sz="2000" b="1" i="0" dirty="0">
                <a:effectLst/>
                <a:latin typeface="Roboto"/>
              </a:rPr>
              <a:t>Cirurgia</a:t>
            </a:r>
            <a:r>
              <a:rPr lang="pt-BR" sz="2000" i="0" dirty="0">
                <a:effectLst/>
                <a:latin typeface="Roboto"/>
              </a:rPr>
              <a:t> - é o método de tratamento mais indicado quando o tumor está restrito ao esôfago. </a:t>
            </a:r>
          </a:p>
          <a:p>
            <a:pPr algn="just" fontAlgn="base"/>
            <a:r>
              <a:rPr lang="pt-BR" sz="2000" b="1" i="0" dirty="0">
                <a:effectLst/>
                <a:latin typeface="Roboto"/>
              </a:rPr>
              <a:t>Radioterapia</a:t>
            </a:r>
            <a:r>
              <a:rPr lang="pt-BR" sz="2000" i="0" dirty="0">
                <a:effectLst/>
                <a:latin typeface="Roboto"/>
              </a:rPr>
              <a:t> - costuma ser a opção de tratamento quando o tumor não pode ser completamente extraído. Pode também ser empregada para diminuir o tamanho, controlar o crescimento e, também, para aliviar dores e sangramentos. </a:t>
            </a:r>
          </a:p>
          <a:p>
            <a:pPr algn="just" fontAlgn="base"/>
            <a:r>
              <a:rPr lang="pt-BR" sz="2000" b="1" i="0" dirty="0">
                <a:effectLst/>
                <a:latin typeface="Roboto"/>
              </a:rPr>
              <a:t>Quimioterapia</a:t>
            </a:r>
            <a:r>
              <a:rPr lang="pt-BR" sz="2000" i="0" dirty="0">
                <a:effectLst/>
                <a:latin typeface="Roboto"/>
              </a:rPr>
              <a:t> – pode ser combinada com a radioterapia. Em alguns casos, é usada antes e depois da cirurgia para aumentar as chances de cura ou diminuir o tamanho do tumor.</a:t>
            </a:r>
          </a:p>
          <a:p>
            <a:pPr marL="0" indent="0" algn="just" fontAlgn="base">
              <a:buNone/>
            </a:pPr>
            <a:r>
              <a:rPr lang="pt-BR" sz="2000" i="0" dirty="0">
                <a:effectLst/>
                <a:latin typeface="Roboto"/>
              </a:rPr>
              <a:t>Em alguns casos metastáticos, quando não há chances de cura, o tratamento é paliativo e voltado para amenizar os sintomas, como a dificuldade em engolir alimentos. Alguns recursos para ajudar na alimentação são a dilatação endoscópica do esôfago ou implante de próteses </a:t>
            </a:r>
            <a:r>
              <a:rPr lang="pt-BR" sz="2000" i="0" dirty="0" err="1">
                <a:effectLst/>
                <a:latin typeface="Roboto"/>
              </a:rPr>
              <a:t>autoexpansivas</a:t>
            </a:r>
            <a:r>
              <a:rPr lang="pt-BR" sz="2000" i="0" dirty="0">
                <a:effectLst/>
                <a:latin typeface="Roboto"/>
              </a:rPr>
              <a:t> para impedir o estreitamento do órgão.</a:t>
            </a:r>
          </a:p>
          <a:p>
            <a:pPr marL="0" indent="0" algn="just">
              <a:buNone/>
            </a:pPr>
            <a:endParaRPr lang="pt-BR" sz="2000" dirty="0">
              <a:latin typeface="Roboto"/>
            </a:endParaRPr>
          </a:p>
        </p:txBody>
      </p:sp>
      <p:sp>
        <p:nvSpPr>
          <p:cNvPr id="4" name="Espaço Reservado para Data 3">
            <a:extLst>
              <a:ext uri="{FF2B5EF4-FFF2-40B4-BE49-F238E27FC236}">
                <a16:creationId xmlns:a16="http://schemas.microsoft.com/office/drawing/2014/main" id="{9C5BE0B3-6F62-406D-8D05-B734828F8D98}"/>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632682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269679-3B81-4A9D-8D33-99FF47CF3234}"/>
              </a:ext>
            </a:extLst>
          </p:cNvPr>
          <p:cNvSpPr>
            <a:spLocks noGrp="1"/>
          </p:cNvSpPr>
          <p:nvPr>
            <p:ph type="title"/>
          </p:nvPr>
        </p:nvSpPr>
        <p:spPr>
          <a:xfrm>
            <a:off x="2227594" y="2480186"/>
            <a:ext cx="10058400" cy="1371600"/>
          </a:xfrm>
        </p:spPr>
        <p:txBody>
          <a:bodyPr/>
          <a:lstStyle/>
          <a:p>
            <a:r>
              <a:rPr lang="pt-BR" dirty="0"/>
              <a:t>PATOLOGIAS DO ESTÔMAGO</a:t>
            </a:r>
          </a:p>
        </p:txBody>
      </p:sp>
      <p:sp>
        <p:nvSpPr>
          <p:cNvPr id="4" name="Espaço Reservado para Data 3">
            <a:extLst>
              <a:ext uri="{FF2B5EF4-FFF2-40B4-BE49-F238E27FC236}">
                <a16:creationId xmlns:a16="http://schemas.microsoft.com/office/drawing/2014/main" id="{3D925CCD-8133-4DFD-B00A-7ECF5E2E9E27}"/>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1857739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6E87BB-1EFD-462E-90E8-2DA4A5571F53}"/>
              </a:ext>
            </a:extLst>
          </p:cNvPr>
          <p:cNvSpPr>
            <a:spLocks noGrp="1"/>
          </p:cNvSpPr>
          <p:nvPr>
            <p:ph type="title"/>
          </p:nvPr>
        </p:nvSpPr>
        <p:spPr/>
        <p:txBody>
          <a:bodyPr/>
          <a:lstStyle/>
          <a:p>
            <a:r>
              <a:rPr lang="pt-BR" dirty="0">
                <a:latin typeface="Work Sans"/>
              </a:rPr>
              <a:t>GASTRITE</a:t>
            </a:r>
          </a:p>
        </p:txBody>
      </p:sp>
      <p:sp>
        <p:nvSpPr>
          <p:cNvPr id="3" name="Espaço Reservado para Conteúdo 2">
            <a:extLst>
              <a:ext uri="{FF2B5EF4-FFF2-40B4-BE49-F238E27FC236}">
                <a16:creationId xmlns:a16="http://schemas.microsoft.com/office/drawing/2014/main" id="{563D4ECA-623C-450D-987B-C8665D89D9CC}"/>
              </a:ext>
            </a:extLst>
          </p:cNvPr>
          <p:cNvSpPr>
            <a:spLocks noGrp="1"/>
          </p:cNvSpPr>
          <p:nvPr>
            <p:ph idx="1"/>
          </p:nvPr>
        </p:nvSpPr>
        <p:spPr>
          <a:xfrm>
            <a:off x="668215" y="1899138"/>
            <a:ext cx="10456985" cy="4053606"/>
          </a:xfrm>
        </p:spPr>
        <p:txBody>
          <a:bodyPr>
            <a:noAutofit/>
          </a:bodyPr>
          <a:lstStyle/>
          <a:p>
            <a:pPr marL="0" indent="0" algn="just">
              <a:buNone/>
            </a:pPr>
            <a:r>
              <a:rPr lang="pt-BR" sz="2000" i="0" dirty="0">
                <a:effectLst/>
                <a:latin typeface="Roboto"/>
              </a:rPr>
              <a:t>Trata-se da inflamação, infecção ou erosão do revestimento do estômago. Ela pode durar por pouco tempo, na chamada gastrite aguda, ou pode durar meses e até mesmo anos (gastrite crônica).</a:t>
            </a:r>
          </a:p>
          <a:p>
            <a:pPr marL="0" indent="0" algn="just">
              <a:buNone/>
            </a:pPr>
            <a:r>
              <a:rPr lang="pt-BR" sz="2000" i="0" dirty="0">
                <a:effectLst/>
                <a:latin typeface="Roboto"/>
              </a:rPr>
              <a:t>Causas mais relevantes:</a:t>
            </a:r>
          </a:p>
          <a:p>
            <a:pPr algn="just"/>
            <a:r>
              <a:rPr lang="pt-BR" sz="2000" i="0" dirty="0">
                <a:effectLst/>
                <a:latin typeface="Roboto"/>
              </a:rPr>
              <a:t>Vários são os fatores envolvidos na origem da gastrite. A infecção pela bactéria </a:t>
            </a:r>
            <a:r>
              <a:rPr lang="pt-BR" sz="2000" i="0" dirty="0" err="1">
                <a:effectLst/>
                <a:latin typeface="Roboto"/>
              </a:rPr>
              <a:t>Helicobacter</a:t>
            </a:r>
            <a:r>
              <a:rPr lang="pt-BR" sz="2000" i="0" dirty="0">
                <a:effectLst/>
                <a:latin typeface="Roboto"/>
              </a:rPr>
              <a:t> </a:t>
            </a:r>
            <a:r>
              <a:rPr lang="pt-BR" sz="2000" i="0" dirty="0" err="1">
                <a:effectLst/>
                <a:latin typeface="Roboto"/>
              </a:rPr>
              <a:t>pylori</a:t>
            </a:r>
            <a:r>
              <a:rPr lang="pt-BR" sz="2000" i="0" dirty="0">
                <a:effectLst/>
                <a:latin typeface="Roboto"/>
              </a:rPr>
              <a:t> (H. </a:t>
            </a:r>
            <a:r>
              <a:rPr lang="pt-BR" sz="2000" i="0" dirty="0" err="1">
                <a:effectLst/>
                <a:latin typeface="Roboto"/>
              </a:rPr>
              <a:t>pylori</a:t>
            </a:r>
            <a:r>
              <a:rPr lang="pt-BR" sz="2000" i="0" dirty="0">
                <a:effectLst/>
                <a:latin typeface="Roboto"/>
              </a:rPr>
              <a:t>) é a principal causa de gastrite crônica não erosiva. Essa bactéria afeta a parede do estômago e pode ser transmitida de pessoa para pessoa e através de alimentos ou água contaminados.</a:t>
            </a:r>
          </a:p>
          <a:p>
            <a:pPr algn="just"/>
            <a:r>
              <a:rPr lang="pt-BR" sz="2000" i="0" dirty="0">
                <a:effectLst/>
                <a:latin typeface="Roboto"/>
              </a:rPr>
              <a:t>Já nos casos de gastrite erosiva aguda ou crônica, os principais agentes envolvidos são: uso por longo período de anti-inflamatórios não esteroides, abuso de álcool e drogas.</a:t>
            </a:r>
          </a:p>
          <a:p>
            <a:pPr marL="0" indent="0" algn="just">
              <a:buNone/>
            </a:pPr>
            <a:endParaRPr lang="pt-BR" sz="2000" dirty="0"/>
          </a:p>
        </p:txBody>
      </p:sp>
      <p:sp>
        <p:nvSpPr>
          <p:cNvPr id="4" name="Espaço Reservado para Data 3">
            <a:extLst>
              <a:ext uri="{FF2B5EF4-FFF2-40B4-BE49-F238E27FC236}">
                <a16:creationId xmlns:a16="http://schemas.microsoft.com/office/drawing/2014/main" id="{4C6BB46E-F210-48FB-918C-E0EB85217220}"/>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3711010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5BD54-9DA5-4353-972E-1E0C697AC180}"/>
              </a:ext>
            </a:extLst>
          </p:cNvPr>
          <p:cNvSpPr>
            <a:spLocks noGrp="1"/>
          </p:cNvSpPr>
          <p:nvPr>
            <p:ph type="title"/>
          </p:nvPr>
        </p:nvSpPr>
        <p:spPr/>
        <p:txBody>
          <a:bodyPr/>
          <a:lstStyle/>
          <a:p>
            <a:r>
              <a:rPr lang="pt-BR" dirty="0">
                <a:latin typeface="Work Sans"/>
              </a:rPr>
              <a:t>SINTOMAS</a:t>
            </a:r>
          </a:p>
        </p:txBody>
      </p:sp>
      <p:sp>
        <p:nvSpPr>
          <p:cNvPr id="3" name="Espaço Reservado para Conteúdo 2">
            <a:extLst>
              <a:ext uri="{FF2B5EF4-FFF2-40B4-BE49-F238E27FC236}">
                <a16:creationId xmlns:a16="http://schemas.microsoft.com/office/drawing/2014/main" id="{47C8A32D-BF93-4F3B-9494-B762321DF876}"/>
              </a:ext>
            </a:extLst>
          </p:cNvPr>
          <p:cNvSpPr>
            <a:spLocks noGrp="1"/>
          </p:cNvSpPr>
          <p:nvPr>
            <p:ph idx="1"/>
          </p:nvPr>
        </p:nvSpPr>
        <p:spPr>
          <a:xfrm>
            <a:off x="908538" y="1654712"/>
            <a:ext cx="10058400" cy="3849624"/>
          </a:xfrm>
        </p:spPr>
        <p:txBody>
          <a:bodyPr>
            <a:noAutofit/>
          </a:bodyPr>
          <a:lstStyle/>
          <a:p>
            <a:pPr marL="0" indent="0" algn="just">
              <a:buNone/>
            </a:pPr>
            <a:r>
              <a:rPr lang="pt-BR" sz="2000" b="0" i="0" dirty="0">
                <a:effectLst/>
                <a:latin typeface="Roboto"/>
              </a:rPr>
              <a:t>Alguns pacientes não apresentam sintomas. Outros, relatam as seguintes queixas:</a:t>
            </a:r>
          </a:p>
          <a:p>
            <a:pPr algn="just">
              <a:buFont typeface="Arial" panose="020B0604020202020204" pitchFamily="34" charset="0"/>
              <a:buChar char="•"/>
            </a:pPr>
            <a:r>
              <a:rPr lang="pt-BR" sz="2000" b="0" i="0" dirty="0">
                <a:effectLst/>
                <a:latin typeface="Roboto"/>
              </a:rPr>
              <a:t>dor na região superior do abdome;</a:t>
            </a:r>
          </a:p>
          <a:p>
            <a:pPr algn="just">
              <a:buFont typeface="Arial" panose="020B0604020202020204" pitchFamily="34" charset="0"/>
              <a:buChar char="•"/>
            </a:pPr>
            <a:r>
              <a:rPr lang="pt-BR" sz="2000" b="0" i="0" dirty="0">
                <a:effectLst/>
                <a:latin typeface="Roboto"/>
              </a:rPr>
              <a:t>náuseas;</a:t>
            </a:r>
          </a:p>
          <a:p>
            <a:pPr algn="just">
              <a:buFont typeface="Arial" panose="020B0604020202020204" pitchFamily="34" charset="0"/>
              <a:buChar char="•"/>
            </a:pPr>
            <a:r>
              <a:rPr lang="pt-BR" sz="2000" b="0" i="0" dirty="0">
                <a:effectLst/>
                <a:latin typeface="Roboto"/>
              </a:rPr>
              <a:t>vômitos;</a:t>
            </a:r>
          </a:p>
          <a:p>
            <a:pPr algn="just">
              <a:buFont typeface="Arial" panose="020B0604020202020204" pitchFamily="34" charset="0"/>
              <a:buChar char="•"/>
            </a:pPr>
            <a:r>
              <a:rPr lang="pt-BR" sz="2000" b="0" i="0" dirty="0">
                <a:effectLst/>
                <a:latin typeface="Roboto"/>
              </a:rPr>
              <a:t>perda de apetite;</a:t>
            </a:r>
          </a:p>
          <a:p>
            <a:pPr algn="just">
              <a:buFont typeface="Arial" panose="020B0604020202020204" pitchFamily="34" charset="0"/>
              <a:buChar char="•"/>
            </a:pPr>
            <a:r>
              <a:rPr lang="pt-BR" sz="2000" b="0" i="0" dirty="0">
                <a:effectLst/>
                <a:latin typeface="Roboto"/>
              </a:rPr>
              <a:t>sensação de “cheio” após a alimentação (empachamento);</a:t>
            </a:r>
          </a:p>
          <a:p>
            <a:pPr algn="just">
              <a:buFont typeface="Arial" panose="020B0604020202020204" pitchFamily="34" charset="0"/>
              <a:buChar char="•"/>
            </a:pPr>
            <a:r>
              <a:rPr lang="pt-BR" sz="2000" b="0" i="0" dirty="0">
                <a:effectLst/>
                <a:latin typeface="Roboto"/>
              </a:rPr>
              <a:t>queimação.</a:t>
            </a:r>
          </a:p>
          <a:p>
            <a:pPr marL="0" indent="0" algn="just">
              <a:buNone/>
            </a:pPr>
            <a:endParaRPr lang="pt-BR" sz="2000" b="0" i="0" dirty="0">
              <a:effectLst/>
              <a:latin typeface="Roboto"/>
            </a:endParaRPr>
          </a:p>
          <a:p>
            <a:pPr marL="0" indent="0" algn="just">
              <a:buNone/>
            </a:pPr>
            <a:r>
              <a:rPr lang="pt-BR" sz="2000" b="0" i="0" dirty="0">
                <a:effectLst/>
                <a:latin typeface="Roboto"/>
              </a:rPr>
              <a:t>Além disso, quando há sangramento da parede do estômago, o paciente pode expelir fezes escuras ou perceber a presença de sangue no vômito.</a:t>
            </a:r>
          </a:p>
          <a:p>
            <a:pPr marL="0" indent="0" algn="just">
              <a:buNone/>
            </a:pPr>
            <a:endParaRPr lang="pt-BR" sz="2000" dirty="0"/>
          </a:p>
        </p:txBody>
      </p:sp>
      <p:sp>
        <p:nvSpPr>
          <p:cNvPr id="4" name="Espaço Reservado para Data 3">
            <a:extLst>
              <a:ext uri="{FF2B5EF4-FFF2-40B4-BE49-F238E27FC236}">
                <a16:creationId xmlns:a16="http://schemas.microsoft.com/office/drawing/2014/main" id="{7ACC5F02-45D3-4213-AE67-E74F5352F79F}"/>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4122149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35BF15-80AA-45E7-8C0F-8E2EDA0980DB}"/>
              </a:ext>
            </a:extLst>
          </p:cNvPr>
          <p:cNvSpPr>
            <a:spLocks noGrp="1"/>
          </p:cNvSpPr>
          <p:nvPr>
            <p:ph type="title"/>
          </p:nvPr>
        </p:nvSpPr>
        <p:spPr/>
        <p:txBody>
          <a:bodyPr/>
          <a:lstStyle/>
          <a:p>
            <a:r>
              <a:rPr lang="pt-BR" dirty="0">
                <a:latin typeface="Work Sans"/>
              </a:rPr>
              <a:t>TRATAMENTO</a:t>
            </a:r>
          </a:p>
        </p:txBody>
      </p:sp>
      <p:sp>
        <p:nvSpPr>
          <p:cNvPr id="3" name="Espaço Reservado para Conteúdo 2">
            <a:extLst>
              <a:ext uri="{FF2B5EF4-FFF2-40B4-BE49-F238E27FC236}">
                <a16:creationId xmlns:a16="http://schemas.microsoft.com/office/drawing/2014/main" id="{3129FB86-4F9E-4F14-9BF9-50D3C92B432A}"/>
              </a:ext>
            </a:extLst>
          </p:cNvPr>
          <p:cNvSpPr>
            <a:spLocks noGrp="1"/>
          </p:cNvSpPr>
          <p:nvPr>
            <p:ph idx="1"/>
          </p:nvPr>
        </p:nvSpPr>
        <p:spPr>
          <a:xfrm>
            <a:off x="756138" y="1740877"/>
            <a:ext cx="10369062" cy="4211867"/>
          </a:xfrm>
        </p:spPr>
        <p:txBody>
          <a:bodyPr>
            <a:noAutofit/>
          </a:bodyPr>
          <a:lstStyle/>
          <a:p>
            <a:pPr marL="0" indent="0" algn="just">
              <a:buNone/>
            </a:pPr>
            <a:r>
              <a:rPr lang="pt-BR" sz="2000" b="0" i="0" dirty="0">
                <a:effectLst/>
                <a:latin typeface="Roboto"/>
              </a:rPr>
              <a:t>Os medicamentos prescritos têm por objetivo reduzir a acidez estomacal e melhorar os sintomas dispépticos do paciente. Entre eles, incluem os antiácidos, os bloqueadores H2 de histamina, os inibidores de bomba de prótons (IBP) e os </a:t>
            </a:r>
            <a:r>
              <a:rPr lang="pt-BR" sz="2000" b="0" i="0" dirty="0" err="1">
                <a:effectLst/>
                <a:latin typeface="Roboto"/>
              </a:rPr>
              <a:t>procinéticos</a:t>
            </a:r>
            <a:r>
              <a:rPr lang="pt-BR" sz="2000" b="0" i="0" dirty="0">
                <a:effectLst/>
                <a:latin typeface="Roboto"/>
              </a:rPr>
              <a:t>.</a:t>
            </a:r>
          </a:p>
          <a:p>
            <a:pPr marL="0" indent="0" algn="just">
              <a:buNone/>
            </a:pPr>
            <a:r>
              <a:rPr lang="pt-BR" sz="2000" b="0" i="0" dirty="0">
                <a:effectLst/>
                <a:latin typeface="Roboto"/>
              </a:rPr>
              <a:t>Alguns </a:t>
            </a:r>
            <a:r>
              <a:rPr lang="pt-BR" sz="2000" b="1" i="0" dirty="0">
                <a:effectLst/>
                <a:latin typeface="Roboto"/>
              </a:rPr>
              <a:t>tipos de gastrite</a:t>
            </a:r>
            <a:r>
              <a:rPr lang="pt-BR" sz="2000" b="0" i="0" dirty="0">
                <a:effectLst/>
                <a:latin typeface="Roboto"/>
              </a:rPr>
              <a:t> apresentam tratamento específico, como é o caso da gastrite </a:t>
            </a:r>
            <a:r>
              <a:rPr lang="pt-BR" sz="2000" b="0" i="0" dirty="0" err="1">
                <a:effectLst/>
                <a:latin typeface="Roboto"/>
              </a:rPr>
              <a:t>eosinofílica</a:t>
            </a:r>
            <a:r>
              <a:rPr lang="pt-BR" sz="2000" b="0" i="0" dirty="0">
                <a:effectLst/>
                <a:latin typeface="Roboto"/>
              </a:rPr>
              <a:t>, que requer o uso de corticoides. Em alguns casos, o tratamento será a suspensão de agentes nocivos à mucosa gástrica, como anti-inflamatório e álcool.</a:t>
            </a:r>
          </a:p>
          <a:p>
            <a:pPr marL="0" indent="0" algn="just">
              <a:buNone/>
            </a:pPr>
            <a:r>
              <a:rPr lang="pt-BR" sz="2000" b="0" i="0" dirty="0">
                <a:effectLst/>
                <a:latin typeface="Roboto"/>
              </a:rPr>
              <a:t>Já o uso de antibióticos é necessário para erradicação da H. </a:t>
            </a:r>
            <a:r>
              <a:rPr lang="pt-BR" sz="2000" b="0" i="0" dirty="0" err="1">
                <a:effectLst/>
                <a:latin typeface="Roboto"/>
              </a:rPr>
              <a:t>pylori</a:t>
            </a:r>
            <a:r>
              <a:rPr lang="pt-BR" sz="2000" b="0" i="0" dirty="0">
                <a:effectLst/>
                <a:latin typeface="Roboto"/>
              </a:rPr>
              <a:t>. A mudança no estilo de vida e nos hábitos alimentares também contribui para a melhora dos sintomas. É preciso eliminar o tabagismo, evitar o álcool, café, alimentos ácidos e gordurosos.</a:t>
            </a:r>
          </a:p>
          <a:p>
            <a:pPr marL="0" indent="0" algn="just">
              <a:buNone/>
            </a:pPr>
            <a:endParaRPr lang="pt-BR" sz="2000" dirty="0"/>
          </a:p>
        </p:txBody>
      </p:sp>
      <p:sp>
        <p:nvSpPr>
          <p:cNvPr id="4" name="Espaço Reservado para Data 3">
            <a:extLst>
              <a:ext uri="{FF2B5EF4-FFF2-40B4-BE49-F238E27FC236}">
                <a16:creationId xmlns:a16="http://schemas.microsoft.com/office/drawing/2014/main" id="{E17563B2-CEAD-4B84-8C09-76AD0CD86D88}"/>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722268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7755D0-15C5-4557-BF3C-EF87740E6566}"/>
              </a:ext>
            </a:extLst>
          </p:cNvPr>
          <p:cNvSpPr>
            <a:spLocks noGrp="1"/>
          </p:cNvSpPr>
          <p:nvPr>
            <p:ph type="title"/>
          </p:nvPr>
        </p:nvSpPr>
        <p:spPr>
          <a:xfrm>
            <a:off x="592015" y="181473"/>
            <a:ext cx="10058400" cy="1371600"/>
          </a:xfrm>
        </p:spPr>
        <p:txBody>
          <a:bodyPr/>
          <a:lstStyle/>
          <a:p>
            <a:r>
              <a:rPr lang="pt-BR" dirty="0">
                <a:latin typeface="Work Sans"/>
              </a:rPr>
              <a:t>ÚLCERA PÉPTICA</a:t>
            </a:r>
          </a:p>
        </p:txBody>
      </p:sp>
      <p:sp>
        <p:nvSpPr>
          <p:cNvPr id="3" name="Espaço Reservado para Conteúdo 2">
            <a:extLst>
              <a:ext uri="{FF2B5EF4-FFF2-40B4-BE49-F238E27FC236}">
                <a16:creationId xmlns:a16="http://schemas.microsoft.com/office/drawing/2014/main" id="{B187FE62-7C65-47AC-9D5A-1C7734B731F1}"/>
              </a:ext>
            </a:extLst>
          </p:cNvPr>
          <p:cNvSpPr>
            <a:spLocks noGrp="1"/>
          </p:cNvSpPr>
          <p:nvPr>
            <p:ph idx="1"/>
          </p:nvPr>
        </p:nvSpPr>
        <p:spPr>
          <a:xfrm>
            <a:off x="592015" y="1160584"/>
            <a:ext cx="10430608" cy="4317375"/>
          </a:xfrm>
        </p:spPr>
        <p:txBody>
          <a:bodyPr>
            <a:noAutofit/>
          </a:bodyPr>
          <a:lstStyle/>
          <a:p>
            <a:pPr marL="0" indent="0" algn="just">
              <a:buNone/>
            </a:pPr>
            <a:r>
              <a:rPr lang="pt-BR" sz="2000" i="0" dirty="0">
                <a:solidFill>
                  <a:srgbClr val="222222"/>
                </a:solidFill>
                <a:effectLst/>
                <a:latin typeface="Roboto"/>
              </a:rPr>
              <a:t>A úlcera é uma ferida que pode ocorrer em diversas partes do organismo. Quando se fala em úlcera, porém, quase sempre as pessoas se referem às úlceras pépticas, isto é, às úlceras gástricas que surgem no estômago, às úlceras do duodeno, que é aquela pequena válvula da junção do estômago com o intestino delgado, e mesmo às do esôfago que são mais raras.</a:t>
            </a:r>
          </a:p>
          <a:p>
            <a:pPr marL="0" indent="0" algn="just">
              <a:buNone/>
            </a:pPr>
            <a:r>
              <a:rPr lang="pt-BR" sz="2000" dirty="0">
                <a:solidFill>
                  <a:srgbClr val="222222"/>
                </a:solidFill>
                <a:latin typeface="Roboto"/>
              </a:rPr>
              <a:t>Principais Causas:</a:t>
            </a:r>
            <a:endParaRPr lang="pt-BR" sz="2000" i="0" dirty="0">
              <a:solidFill>
                <a:srgbClr val="222222"/>
              </a:solidFill>
              <a:effectLst/>
              <a:latin typeface="Roboto"/>
            </a:endParaRPr>
          </a:p>
          <a:p>
            <a:pPr algn="just">
              <a:buFont typeface="Arial" panose="020B0604020202020204" pitchFamily="34" charset="0"/>
              <a:buChar char="•"/>
            </a:pPr>
            <a:r>
              <a:rPr lang="pt-BR" sz="2000" b="0" i="0" dirty="0">
                <a:solidFill>
                  <a:srgbClr val="222222"/>
                </a:solidFill>
                <a:effectLst/>
                <a:latin typeface="Roboto"/>
              </a:rPr>
              <a:t>Histórico familiar: Fatores genéticos podem justificar o aparecimento de úlceras pépticas;</a:t>
            </a:r>
          </a:p>
          <a:p>
            <a:pPr algn="just">
              <a:buFont typeface="Arial" panose="020B0604020202020204" pitchFamily="34" charset="0"/>
              <a:buChar char="•"/>
            </a:pPr>
            <a:r>
              <a:rPr lang="pt-BR" sz="2000" b="0" i="0" dirty="0">
                <a:solidFill>
                  <a:srgbClr val="222222"/>
                </a:solidFill>
                <a:effectLst/>
                <a:latin typeface="Roboto"/>
              </a:rPr>
              <a:t>Bactéria </a:t>
            </a:r>
            <a:r>
              <a:rPr lang="pt-BR" sz="2000" b="0" i="0" dirty="0" err="1">
                <a:solidFill>
                  <a:srgbClr val="222222"/>
                </a:solidFill>
                <a:effectLst/>
                <a:latin typeface="Roboto"/>
              </a:rPr>
              <a:t>Helicobacter</a:t>
            </a:r>
            <a:r>
              <a:rPr lang="pt-BR" sz="2000" b="0" i="0" dirty="0">
                <a:solidFill>
                  <a:srgbClr val="222222"/>
                </a:solidFill>
                <a:effectLst/>
                <a:latin typeface="Roboto"/>
              </a:rPr>
              <a:t> </a:t>
            </a:r>
            <a:r>
              <a:rPr lang="pt-BR" sz="2000" b="0" i="0" dirty="0" err="1">
                <a:solidFill>
                  <a:srgbClr val="222222"/>
                </a:solidFill>
                <a:effectLst/>
                <a:latin typeface="Roboto"/>
              </a:rPr>
              <a:t>pylori</a:t>
            </a:r>
            <a:r>
              <a:rPr lang="pt-BR" sz="2000" b="0" i="0" dirty="0">
                <a:solidFill>
                  <a:srgbClr val="222222"/>
                </a:solidFill>
                <a:effectLst/>
                <a:latin typeface="Roboto"/>
              </a:rPr>
              <a:t>: Esse micro-organismo pode atacar a parede estomacal de pessoas com predisposição para a doença. Eliminada a infecção, a úlcera tende a desaparecer;</a:t>
            </a:r>
          </a:p>
          <a:p>
            <a:pPr algn="just">
              <a:buFont typeface="Arial" panose="020B0604020202020204" pitchFamily="34" charset="0"/>
              <a:buChar char="•"/>
            </a:pPr>
            <a:r>
              <a:rPr lang="pt-BR" sz="2000" b="0" i="0" dirty="0">
                <a:solidFill>
                  <a:srgbClr val="222222"/>
                </a:solidFill>
                <a:effectLst/>
                <a:latin typeface="Roboto"/>
              </a:rPr>
              <a:t>Ácido acetilsalicílico e anti-inflamatórios: O uso constante desses medicamentos pode provocar o aparecimento de úlceras;</a:t>
            </a:r>
          </a:p>
          <a:p>
            <a:pPr algn="just">
              <a:buFont typeface="Arial" panose="020B0604020202020204" pitchFamily="34" charset="0"/>
              <a:buChar char="•"/>
            </a:pPr>
            <a:r>
              <a:rPr lang="pt-BR" sz="2000" b="0" i="0" dirty="0">
                <a:solidFill>
                  <a:srgbClr val="222222"/>
                </a:solidFill>
                <a:effectLst/>
                <a:latin typeface="Roboto"/>
              </a:rPr>
              <a:t>Estresse: Que, além de outros efeitos prejudiciais, pode estimular a secreção de ácidos que atacam o revestimento do estômago e do duodeno.</a:t>
            </a:r>
          </a:p>
          <a:p>
            <a:pPr marL="0" indent="0" algn="just">
              <a:buNone/>
            </a:pPr>
            <a:endParaRPr lang="pt-BR" sz="2000" dirty="0"/>
          </a:p>
        </p:txBody>
      </p:sp>
      <p:sp>
        <p:nvSpPr>
          <p:cNvPr id="4" name="Espaço Reservado para Data 3">
            <a:extLst>
              <a:ext uri="{FF2B5EF4-FFF2-40B4-BE49-F238E27FC236}">
                <a16:creationId xmlns:a16="http://schemas.microsoft.com/office/drawing/2014/main" id="{A14B9A5D-2CE1-40A4-9FEC-22C59D52A08F}"/>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405767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descr="Uma imagem contendo malha, mesa, vermelha, coberta&#10;&#10;Descrição gerada automaticament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29" name="Retângulo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tângulo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rtlCol="0">
            <a:normAutofit/>
          </a:bodyPr>
          <a:lstStyle/>
          <a:p>
            <a:pPr rtl="0"/>
            <a:endParaRPr lang="en-US" dirty="0">
              <a:solidFill>
                <a:schemeClr val="tx1">
                  <a:lumMod val="75000"/>
                  <a:lumOff val="25000"/>
                </a:schemeClr>
              </a:solidFill>
            </a:endParaRPr>
          </a:p>
        </p:txBody>
      </p:sp>
      <p:pic>
        <p:nvPicPr>
          <p:cNvPr id="1026" name="Picture 2">
            <a:extLst>
              <a:ext uri="{FF2B5EF4-FFF2-40B4-BE49-F238E27FC236}">
                <a16:creationId xmlns:a16="http://schemas.microsoft.com/office/drawing/2014/main" id="{9AF8235E-E84B-4EF9-8AC1-3ACB00A85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195" y="640526"/>
            <a:ext cx="6649622" cy="3729251"/>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689CE73D-339E-422B-ACF4-E46923066EF3}"/>
              </a:ext>
            </a:extLst>
          </p:cNvPr>
          <p:cNvSpPr/>
          <p:nvPr/>
        </p:nvSpPr>
        <p:spPr>
          <a:xfrm>
            <a:off x="5113710" y="4172093"/>
            <a:ext cx="6532087" cy="2585323"/>
          </a:xfrm>
          <a:prstGeom prst="rect">
            <a:avLst/>
          </a:prstGeom>
          <a:noFill/>
        </p:spPr>
        <p:txBody>
          <a:bodyPr wrap="square" lIns="91440" tIns="45720" rIns="91440" bIns="45720">
            <a:spAutoFit/>
          </a:bodyPr>
          <a:lstStyle/>
          <a:p>
            <a:pPr algn="ctr"/>
            <a:r>
              <a:rPr lang="pt-B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REVISÃO ANATÔMICA</a:t>
            </a:r>
          </a:p>
          <a:p>
            <a:pPr algn="ctr"/>
            <a:r>
              <a:rPr lang="pt-BR" sz="5400" b="1" dirty="0">
                <a:ln w="9525">
                  <a:solidFill>
                    <a:schemeClr val="bg1"/>
                  </a:solidFill>
                  <a:prstDash val="solid"/>
                </a:ln>
                <a:effectLst>
                  <a:outerShdw blurRad="12700" dist="38100" dir="2700000" algn="tl" rotWithShape="0">
                    <a:schemeClr val="bg1">
                      <a:lumMod val="50000"/>
                    </a:schemeClr>
                  </a:outerShdw>
                </a:effectLst>
              </a:rPr>
              <a:t>E FISIOLÓGICA</a:t>
            </a:r>
            <a:endParaRPr lang="pt-B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6947E-8823-4803-AAEC-83CFF7CB8255}"/>
              </a:ext>
            </a:extLst>
          </p:cNvPr>
          <p:cNvSpPr>
            <a:spLocks noGrp="1"/>
          </p:cNvSpPr>
          <p:nvPr>
            <p:ph type="title"/>
          </p:nvPr>
        </p:nvSpPr>
        <p:spPr/>
        <p:txBody>
          <a:bodyPr/>
          <a:lstStyle/>
          <a:p>
            <a:r>
              <a:rPr lang="pt-BR" dirty="0">
                <a:latin typeface="Work Sans"/>
              </a:rPr>
              <a:t>SINTOMAS DA ÚLCERA PÉPTICA</a:t>
            </a:r>
          </a:p>
        </p:txBody>
      </p:sp>
      <p:sp>
        <p:nvSpPr>
          <p:cNvPr id="3" name="Espaço Reservado para Conteúdo 2">
            <a:extLst>
              <a:ext uri="{FF2B5EF4-FFF2-40B4-BE49-F238E27FC236}">
                <a16:creationId xmlns:a16="http://schemas.microsoft.com/office/drawing/2014/main" id="{8C675E79-118B-4696-9783-5CC4AB194A60}"/>
              </a:ext>
            </a:extLst>
          </p:cNvPr>
          <p:cNvSpPr>
            <a:spLocks noGrp="1"/>
          </p:cNvSpPr>
          <p:nvPr>
            <p:ph idx="1"/>
          </p:nvPr>
        </p:nvSpPr>
        <p:spPr/>
        <p:txBody>
          <a:bodyPr>
            <a:normAutofit/>
          </a:bodyPr>
          <a:lstStyle/>
          <a:p>
            <a:pPr algn="just">
              <a:buFont typeface="Arial" panose="020B0604020202020204" pitchFamily="34" charset="0"/>
              <a:buChar char="•"/>
            </a:pPr>
            <a:r>
              <a:rPr lang="pt-BR" sz="2000" b="0" i="0" dirty="0">
                <a:effectLst/>
                <a:latin typeface="Roboto"/>
              </a:rPr>
              <a:t>Sensação de dor e/ou queimação na área entre o esterno e o umbigo que se manifesta especialmente com o estômago vazio, afinal, a ausência de alimentos para digerir permite que os ácidos irritem a ferida;</a:t>
            </a:r>
          </a:p>
          <a:p>
            <a:pPr algn="just">
              <a:buFont typeface="Arial" panose="020B0604020202020204" pitchFamily="34" charset="0"/>
              <a:buChar char="•"/>
            </a:pPr>
            <a:r>
              <a:rPr lang="pt-BR" sz="2000" b="0" i="0" dirty="0">
                <a:effectLst/>
                <a:latin typeface="Roboto"/>
              </a:rPr>
              <a:t>Dor que desperta o paciente à noite e tende a desaparecer com a ingestão de alimentos ou antiácidos;</a:t>
            </a:r>
          </a:p>
          <a:p>
            <a:pPr algn="just">
              <a:buFont typeface="Arial" panose="020B0604020202020204" pitchFamily="34" charset="0"/>
              <a:buChar char="•"/>
            </a:pPr>
            <a:r>
              <a:rPr lang="pt-BR" sz="2000" b="0" i="0" dirty="0">
                <a:effectLst/>
                <a:latin typeface="Roboto"/>
              </a:rPr>
              <a:t>Dor característica da úlcera do duodeno que desaparece com a alimentação reaparecendo depois (ritmo dói-come-passa-dói-come-passa-dói);</a:t>
            </a:r>
          </a:p>
          <a:p>
            <a:pPr algn="just">
              <a:buFont typeface="Arial" panose="020B0604020202020204" pitchFamily="34" charset="0"/>
              <a:buChar char="•"/>
            </a:pPr>
            <a:r>
              <a:rPr lang="pt-BR" sz="2000" b="0" i="0" dirty="0">
                <a:effectLst/>
                <a:latin typeface="Roboto"/>
              </a:rPr>
              <a:t>Vômitos com sinais de sangue;</a:t>
            </a:r>
          </a:p>
          <a:p>
            <a:pPr algn="just">
              <a:buFont typeface="Arial" panose="020B0604020202020204" pitchFamily="34" charset="0"/>
              <a:buChar char="•"/>
            </a:pPr>
            <a:r>
              <a:rPr lang="pt-BR" sz="2000" b="0" i="0" dirty="0">
                <a:effectLst/>
                <a:latin typeface="Roboto"/>
              </a:rPr>
              <a:t>Fezes escurecidas ou avermelhadas que indicam a presença de sangue.</a:t>
            </a:r>
          </a:p>
          <a:p>
            <a:pPr marL="0" indent="0" algn="just">
              <a:buNone/>
            </a:pPr>
            <a:endParaRPr lang="pt-BR" sz="2000" dirty="0"/>
          </a:p>
        </p:txBody>
      </p:sp>
      <p:sp>
        <p:nvSpPr>
          <p:cNvPr id="4" name="Espaço Reservado para Data 3">
            <a:extLst>
              <a:ext uri="{FF2B5EF4-FFF2-40B4-BE49-F238E27FC236}">
                <a16:creationId xmlns:a16="http://schemas.microsoft.com/office/drawing/2014/main" id="{77D177C2-B610-4ED8-AC31-22D267FBB40F}"/>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420064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84AA7-91A7-46CB-BC6B-1FA2A6EAF166}"/>
              </a:ext>
            </a:extLst>
          </p:cNvPr>
          <p:cNvSpPr>
            <a:spLocks noGrp="1"/>
          </p:cNvSpPr>
          <p:nvPr>
            <p:ph type="title"/>
          </p:nvPr>
        </p:nvSpPr>
        <p:spPr>
          <a:xfrm>
            <a:off x="460130" y="97471"/>
            <a:ext cx="10058400" cy="1371600"/>
          </a:xfrm>
        </p:spPr>
        <p:txBody>
          <a:bodyPr/>
          <a:lstStyle/>
          <a:p>
            <a:r>
              <a:rPr lang="pt-BR" dirty="0"/>
              <a:t>TRATAMENTO</a:t>
            </a:r>
          </a:p>
        </p:txBody>
      </p:sp>
      <p:sp>
        <p:nvSpPr>
          <p:cNvPr id="3" name="Espaço Reservado para Conteúdo 2">
            <a:extLst>
              <a:ext uri="{FF2B5EF4-FFF2-40B4-BE49-F238E27FC236}">
                <a16:creationId xmlns:a16="http://schemas.microsoft.com/office/drawing/2014/main" id="{0C4EFF53-3929-4118-92D9-995E325CDDE8}"/>
              </a:ext>
            </a:extLst>
          </p:cNvPr>
          <p:cNvSpPr>
            <a:spLocks noGrp="1"/>
          </p:cNvSpPr>
          <p:nvPr>
            <p:ph idx="1"/>
          </p:nvPr>
        </p:nvSpPr>
        <p:spPr>
          <a:xfrm>
            <a:off x="460130" y="1107831"/>
            <a:ext cx="10873155" cy="4229452"/>
          </a:xfrm>
        </p:spPr>
        <p:txBody>
          <a:bodyPr>
            <a:noAutofit/>
          </a:bodyPr>
          <a:lstStyle/>
          <a:p>
            <a:pPr marL="0" indent="0" algn="just">
              <a:buNone/>
            </a:pPr>
            <a:r>
              <a:rPr lang="pt-BR" sz="2000" b="0" i="0" dirty="0">
                <a:effectLst/>
                <a:latin typeface="Roboto"/>
              </a:rPr>
              <a:t>O tratamento para</a:t>
            </a:r>
            <a:r>
              <a:rPr lang="pt-BR" sz="2000" b="1" i="0" dirty="0">
                <a:effectLst/>
                <a:latin typeface="Roboto"/>
              </a:rPr>
              <a:t> úlceras pépticas </a:t>
            </a:r>
            <a:r>
              <a:rPr lang="pt-BR" sz="2000" b="0" i="0" dirty="0">
                <a:effectLst/>
                <a:latin typeface="Roboto"/>
              </a:rPr>
              <a:t>envolve uma combinação de medicamentos para matar a bactéria H. </a:t>
            </a:r>
            <a:r>
              <a:rPr lang="pt-BR" sz="2000" b="0" i="0" dirty="0" err="1">
                <a:effectLst/>
                <a:latin typeface="Roboto"/>
              </a:rPr>
              <a:t>pylori</a:t>
            </a:r>
            <a:r>
              <a:rPr lang="pt-BR" sz="2000" b="0" i="0" dirty="0">
                <a:effectLst/>
                <a:latin typeface="Roboto"/>
              </a:rPr>
              <a:t> (se o diagnóstico confirmar sua presença) e reduzir os níveis de ácido no estômago. Essa estratégia permite que sua úlcera seja curada com mais facilidade e reduz a chance de ela voltar eventualmente.</a:t>
            </a:r>
          </a:p>
          <a:p>
            <a:pPr marL="0" indent="0" algn="just">
              <a:buNone/>
            </a:pPr>
            <a:r>
              <a:rPr lang="pt-BR" sz="2000" b="0" i="0" dirty="0">
                <a:effectLst/>
                <a:latin typeface="Roboto"/>
              </a:rPr>
              <a:t>Se o paciente tiver uma úlcera péptica causada por uma infecção por H. </a:t>
            </a:r>
            <a:r>
              <a:rPr lang="pt-BR" sz="2000" b="0" i="0" dirty="0" err="1">
                <a:effectLst/>
                <a:latin typeface="Roboto"/>
              </a:rPr>
              <a:t>pylori</a:t>
            </a:r>
            <a:r>
              <a:rPr lang="pt-BR" sz="2000" b="0" i="0" dirty="0">
                <a:effectLst/>
                <a:latin typeface="Roboto"/>
              </a:rPr>
              <a:t>, o tratamento padrão usa diferentes combinações de alguns medicamentos, principalmente antibióticos.</a:t>
            </a:r>
            <a:endParaRPr lang="pt-BR" sz="2000" dirty="0">
              <a:latin typeface="Roboto"/>
            </a:endParaRPr>
          </a:p>
          <a:p>
            <a:pPr marL="0" indent="0" algn="just">
              <a:buNone/>
            </a:pPr>
            <a:r>
              <a:rPr lang="pt-BR" sz="2000" b="0" i="0" dirty="0">
                <a:effectLst/>
                <a:latin typeface="Roboto"/>
              </a:rPr>
              <a:t>Agora, se a pessoa tiver uma úlcera que não seja causada por uma infecção por H. </a:t>
            </a:r>
            <a:r>
              <a:rPr lang="pt-BR" sz="2000" b="0" i="0" dirty="0" err="1">
                <a:effectLst/>
                <a:latin typeface="Roboto"/>
              </a:rPr>
              <a:t>pylori</a:t>
            </a:r>
            <a:r>
              <a:rPr lang="pt-BR" sz="2000" b="0" i="0" dirty="0">
                <a:effectLst/>
                <a:latin typeface="Roboto"/>
              </a:rPr>
              <a:t>, ou uma úlcera péptica que tenha sido causada pelo uso excessivo de analgésicos, o médico provavelmente também prescreverá outros medicamentos adequados para tratá-las.</a:t>
            </a:r>
          </a:p>
          <a:p>
            <a:pPr marL="0" indent="0" algn="just">
              <a:buNone/>
            </a:pPr>
            <a:endParaRPr lang="pt-BR" sz="2000" b="0" i="0" dirty="0">
              <a:effectLst/>
              <a:latin typeface="Roboto"/>
            </a:endParaRPr>
          </a:p>
          <a:p>
            <a:pPr marL="0" indent="0" algn="just">
              <a:buNone/>
            </a:pPr>
            <a:r>
              <a:rPr lang="pt-BR" sz="2000" b="0" i="0" dirty="0">
                <a:effectLst/>
                <a:latin typeface="Roboto"/>
              </a:rPr>
              <a:t>Os medicamentos mais comumente prescritos para a úlcera péptica são:</a:t>
            </a:r>
          </a:p>
          <a:p>
            <a:pPr algn="just">
              <a:buFont typeface="Arial" panose="020B0604020202020204" pitchFamily="34" charset="0"/>
              <a:buChar char="•"/>
            </a:pPr>
            <a:r>
              <a:rPr lang="pt-BR" sz="2000" dirty="0">
                <a:latin typeface="Roboto"/>
              </a:rPr>
              <a:t>Amoxicilina; </a:t>
            </a:r>
            <a:r>
              <a:rPr lang="pt-BR" sz="2000" b="0" i="0" dirty="0">
                <a:effectLst/>
                <a:latin typeface="Roboto"/>
              </a:rPr>
              <a:t>Cimetidina; </a:t>
            </a:r>
            <a:r>
              <a:rPr lang="pt-BR" sz="2000" dirty="0" err="1">
                <a:latin typeface="Roboto"/>
              </a:rPr>
              <a:t>Digestil</a:t>
            </a:r>
            <a:r>
              <a:rPr lang="pt-BR" sz="2000" b="0" i="0" dirty="0">
                <a:effectLst/>
                <a:latin typeface="Roboto"/>
              </a:rPr>
              <a:t> (comprimidos); </a:t>
            </a:r>
            <a:r>
              <a:rPr lang="pt-BR" sz="2000" dirty="0">
                <a:latin typeface="Roboto"/>
              </a:rPr>
              <a:t>Omeprazol; </a:t>
            </a:r>
            <a:r>
              <a:rPr lang="pt-BR" sz="2000" b="0" i="0" dirty="0" err="1">
                <a:effectLst/>
                <a:latin typeface="Roboto"/>
              </a:rPr>
              <a:t>Pantoprazol</a:t>
            </a:r>
            <a:r>
              <a:rPr lang="pt-BR" sz="2000" b="0" i="0" dirty="0">
                <a:effectLst/>
                <a:latin typeface="Roboto"/>
              </a:rPr>
              <a:t>; Cloridrato de </a:t>
            </a:r>
            <a:r>
              <a:rPr lang="pt-BR" sz="2000" b="0" i="0" dirty="0" err="1">
                <a:effectLst/>
                <a:latin typeface="Roboto"/>
              </a:rPr>
              <a:t>ranitidina</a:t>
            </a:r>
            <a:r>
              <a:rPr lang="pt-BR" sz="2000" b="0" i="0" dirty="0">
                <a:effectLst/>
                <a:latin typeface="Roboto"/>
              </a:rPr>
              <a:t>.</a:t>
            </a:r>
          </a:p>
          <a:p>
            <a:pPr marL="0" indent="0" algn="just">
              <a:buNone/>
            </a:pPr>
            <a:endParaRPr lang="pt-BR" sz="2000" dirty="0"/>
          </a:p>
        </p:txBody>
      </p:sp>
      <p:sp>
        <p:nvSpPr>
          <p:cNvPr id="4" name="Espaço Reservado para Data 3">
            <a:extLst>
              <a:ext uri="{FF2B5EF4-FFF2-40B4-BE49-F238E27FC236}">
                <a16:creationId xmlns:a16="http://schemas.microsoft.com/office/drawing/2014/main" id="{CA558A04-AC9A-4D2C-A73D-650AB1766A93}"/>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2700621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2C9E3C-0E72-4DEA-BC0F-312CD0796236}"/>
              </a:ext>
            </a:extLst>
          </p:cNvPr>
          <p:cNvSpPr>
            <a:spLocks noGrp="1"/>
          </p:cNvSpPr>
          <p:nvPr>
            <p:ph type="title"/>
          </p:nvPr>
        </p:nvSpPr>
        <p:spPr/>
        <p:txBody>
          <a:bodyPr/>
          <a:lstStyle/>
          <a:p>
            <a:r>
              <a:rPr lang="pt-BR" dirty="0">
                <a:latin typeface="Work Sans"/>
              </a:rPr>
              <a:t>CÂNCER NO ESTÔMAGO</a:t>
            </a:r>
          </a:p>
        </p:txBody>
      </p:sp>
      <p:sp>
        <p:nvSpPr>
          <p:cNvPr id="3" name="Espaço Reservado para Conteúdo 2">
            <a:extLst>
              <a:ext uri="{FF2B5EF4-FFF2-40B4-BE49-F238E27FC236}">
                <a16:creationId xmlns:a16="http://schemas.microsoft.com/office/drawing/2014/main" id="{4F32F4D2-02C0-442C-AD79-DF305DDA0EF7}"/>
              </a:ext>
            </a:extLst>
          </p:cNvPr>
          <p:cNvSpPr>
            <a:spLocks noGrp="1"/>
          </p:cNvSpPr>
          <p:nvPr>
            <p:ph idx="1"/>
          </p:nvPr>
        </p:nvSpPr>
        <p:spPr>
          <a:xfrm>
            <a:off x="703385" y="1934308"/>
            <a:ext cx="10421815" cy="4018436"/>
          </a:xfrm>
        </p:spPr>
        <p:txBody>
          <a:bodyPr>
            <a:noAutofit/>
          </a:bodyPr>
          <a:lstStyle/>
          <a:p>
            <a:pPr marL="0" indent="0" algn="just">
              <a:buNone/>
            </a:pPr>
            <a:r>
              <a:rPr lang="pt-BR" sz="2000" b="0" i="0" dirty="0">
                <a:effectLst/>
                <a:latin typeface="Roboto"/>
              </a:rPr>
              <a:t>Também conhecido como </a:t>
            </a:r>
            <a:r>
              <a:rPr lang="pt-BR" sz="2000" b="1" i="0" dirty="0">
                <a:effectLst/>
                <a:latin typeface="Roboto"/>
              </a:rPr>
              <a:t>câncer gástrico</a:t>
            </a:r>
            <a:r>
              <a:rPr lang="pt-BR" sz="2000" b="0" i="0" dirty="0">
                <a:effectLst/>
                <a:latin typeface="Roboto"/>
              </a:rPr>
              <a:t>, os tumores do estômago aparecem em terceiro lugar na incidência entre homens e em quinto entre as mulheres. De acordo com o Instituto Nacional de Câncer (INCA) são diagnosticados mais de 20 mil novos casos de câncer gástrico por ano.</a:t>
            </a:r>
          </a:p>
          <a:p>
            <a:pPr marL="0" indent="0" algn="just">
              <a:buNone/>
            </a:pPr>
            <a:r>
              <a:rPr lang="pt-BR" sz="2000" b="0" i="0" dirty="0">
                <a:effectLst/>
                <a:latin typeface="Roboto"/>
              </a:rPr>
              <a:t>O câncer de estômago se apresenta, geralmente, em três tipos diferentes: adenocarcinoma (correspondente a 95% dos casos), linfoma (3% dos casos) e </a:t>
            </a:r>
            <a:r>
              <a:rPr lang="pt-BR" sz="2000" b="0" i="0" dirty="0" err="1">
                <a:effectLst/>
                <a:latin typeface="Roboto"/>
              </a:rPr>
              <a:t>leiomiossarcoma</a:t>
            </a:r>
            <a:r>
              <a:rPr lang="pt-BR" sz="2000" b="0" i="0" dirty="0">
                <a:effectLst/>
                <a:latin typeface="Roboto"/>
              </a:rPr>
              <a:t> (2%).</a:t>
            </a:r>
          </a:p>
          <a:p>
            <a:pPr marL="0" indent="0" algn="just">
              <a:buNone/>
            </a:pPr>
            <a:r>
              <a:rPr lang="pt-BR" sz="2000" b="0" i="0" dirty="0">
                <a:effectLst/>
                <a:latin typeface="Roboto"/>
              </a:rPr>
              <a:t>Adenocarcinomas são um tipo de tumor maligno que acometem células secretoras e que podem acontecer em qualquer parte do corpo. Já os linfomas são um tipo específico de tumor que afeta células do sistema linfático. Um </a:t>
            </a:r>
            <a:r>
              <a:rPr lang="pt-BR" sz="2000" b="0" i="0" dirty="0" err="1">
                <a:effectLst/>
                <a:latin typeface="Roboto"/>
              </a:rPr>
              <a:t>leiomiossarcoma</a:t>
            </a:r>
            <a:r>
              <a:rPr lang="pt-BR" sz="2000" b="0" i="0" dirty="0">
                <a:effectLst/>
                <a:latin typeface="Roboto"/>
              </a:rPr>
              <a:t>, por sua vez, é um tipo de tumor que afeta os tecidos que dão origem aos ossos e músculos do corpo</a:t>
            </a:r>
          </a:p>
          <a:p>
            <a:pPr marL="0" indent="0" algn="just">
              <a:buNone/>
            </a:pPr>
            <a:endParaRPr lang="pt-BR" sz="2000" dirty="0"/>
          </a:p>
        </p:txBody>
      </p:sp>
      <p:sp>
        <p:nvSpPr>
          <p:cNvPr id="4" name="Espaço Reservado para Data 3">
            <a:extLst>
              <a:ext uri="{FF2B5EF4-FFF2-40B4-BE49-F238E27FC236}">
                <a16:creationId xmlns:a16="http://schemas.microsoft.com/office/drawing/2014/main" id="{5B6350B8-F6EB-43A4-A8B1-3834FCE9CD9E}"/>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2439410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2E5ECE7-2E85-45CE-819A-9E2DE14E73A0}"/>
              </a:ext>
            </a:extLst>
          </p:cNvPr>
          <p:cNvSpPr>
            <a:spLocks noGrp="1"/>
          </p:cNvSpPr>
          <p:nvPr>
            <p:ph idx="1"/>
          </p:nvPr>
        </p:nvSpPr>
        <p:spPr>
          <a:xfrm>
            <a:off x="422031" y="395654"/>
            <a:ext cx="11359661" cy="6110654"/>
          </a:xfrm>
        </p:spPr>
        <p:txBody>
          <a:bodyPr numCol="2"/>
          <a:lstStyle/>
          <a:p>
            <a:pPr marL="0" indent="0">
              <a:buNone/>
            </a:pPr>
            <a:r>
              <a:rPr lang="pt-BR" b="1" dirty="0"/>
              <a:t>FATORES DE RISCO:</a:t>
            </a:r>
          </a:p>
          <a:p>
            <a:pPr algn="l">
              <a:buFont typeface="Arial" panose="020B0604020202020204" pitchFamily="34" charset="0"/>
              <a:buChar char="•"/>
            </a:pPr>
            <a:r>
              <a:rPr lang="pt-BR" b="0" i="0" dirty="0">
                <a:effectLst/>
                <a:latin typeface="Roboto"/>
              </a:rPr>
              <a:t>Alimentar-se por uma dieta rica em alimentos salgados, defumados e em conserva;</a:t>
            </a:r>
          </a:p>
          <a:p>
            <a:pPr algn="l">
              <a:buFont typeface="Arial" panose="020B0604020202020204" pitchFamily="34" charset="0"/>
              <a:buChar char="•"/>
            </a:pPr>
            <a:r>
              <a:rPr lang="pt-BR" b="0" i="0" dirty="0">
                <a:effectLst/>
                <a:latin typeface="Roboto"/>
              </a:rPr>
              <a:t>Ter uma dieta pobre em frutas e legumes;</a:t>
            </a:r>
          </a:p>
          <a:p>
            <a:pPr algn="l">
              <a:buFont typeface="Arial" panose="020B0604020202020204" pitchFamily="34" charset="0"/>
              <a:buChar char="•"/>
            </a:pPr>
            <a:r>
              <a:rPr lang="pt-BR" b="0" i="0" dirty="0">
                <a:effectLst/>
                <a:latin typeface="Roboto"/>
              </a:rPr>
              <a:t>Comer alimentos contaminados;</a:t>
            </a:r>
          </a:p>
          <a:p>
            <a:pPr algn="l">
              <a:buFont typeface="Arial" panose="020B0604020202020204" pitchFamily="34" charset="0"/>
              <a:buChar char="•"/>
            </a:pPr>
            <a:r>
              <a:rPr lang="pt-BR" b="0" i="0" dirty="0">
                <a:effectLst/>
                <a:latin typeface="Roboto"/>
              </a:rPr>
              <a:t>Ter histórico familiar de câncer de estômago;</a:t>
            </a:r>
          </a:p>
          <a:p>
            <a:pPr algn="l">
              <a:buFont typeface="Arial" panose="020B0604020202020204" pitchFamily="34" charset="0"/>
              <a:buChar char="•"/>
            </a:pPr>
            <a:r>
              <a:rPr lang="pt-BR" b="0" i="0" dirty="0">
                <a:effectLst/>
                <a:latin typeface="Roboto"/>
              </a:rPr>
              <a:t>Ter uma infecção por </a:t>
            </a:r>
            <a:r>
              <a:rPr lang="pt-BR" b="0" i="0" dirty="0" err="1">
                <a:effectLst/>
                <a:latin typeface="Roboto"/>
              </a:rPr>
              <a:t>Helicobacter</a:t>
            </a:r>
            <a:r>
              <a:rPr lang="pt-BR" b="0" i="0" dirty="0">
                <a:effectLst/>
                <a:latin typeface="Roboto"/>
              </a:rPr>
              <a:t> </a:t>
            </a:r>
            <a:r>
              <a:rPr lang="pt-BR" b="0" i="0" dirty="0" err="1">
                <a:effectLst/>
                <a:latin typeface="Roboto"/>
              </a:rPr>
              <a:t>pylori</a:t>
            </a:r>
            <a:r>
              <a:rPr lang="pt-BR" b="0" i="0" dirty="0">
                <a:effectLst/>
                <a:latin typeface="Roboto"/>
              </a:rPr>
              <a:t>;</a:t>
            </a:r>
          </a:p>
          <a:p>
            <a:pPr algn="l">
              <a:buFont typeface="Arial" panose="020B0604020202020204" pitchFamily="34" charset="0"/>
              <a:buChar char="•"/>
            </a:pPr>
            <a:r>
              <a:rPr lang="pt-BR" b="0" i="0" dirty="0">
                <a:effectLst/>
                <a:latin typeface="Roboto"/>
              </a:rPr>
              <a:t>Sofrer de uma inflamação do estômago a longo prazo;</a:t>
            </a:r>
          </a:p>
          <a:p>
            <a:pPr algn="l">
              <a:buFont typeface="Arial" panose="020B0604020202020204" pitchFamily="34" charset="0"/>
              <a:buChar char="•"/>
            </a:pPr>
            <a:r>
              <a:rPr lang="pt-BR" b="0" i="0" dirty="0">
                <a:effectLst/>
                <a:latin typeface="Roboto"/>
              </a:rPr>
              <a:t>Ter anemia perniciosa;</a:t>
            </a:r>
          </a:p>
          <a:p>
            <a:pPr algn="l">
              <a:buFont typeface="Arial" panose="020B0604020202020204" pitchFamily="34" charset="0"/>
              <a:buChar char="•"/>
            </a:pPr>
            <a:r>
              <a:rPr lang="pt-BR" b="0" i="0" dirty="0">
                <a:effectLst/>
                <a:latin typeface="Roboto"/>
              </a:rPr>
              <a:t>Ser fumante;</a:t>
            </a:r>
          </a:p>
          <a:p>
            <a:pPr algn="l">
              <a:buFont typeface="Arial" panose="020B0604020202020204" pitchFamily="34" charset="0"/>
              <a:buChar char="•"/>
            </a:pPr>
            <a:r>
              <a:rPr lang="pt-BR" b="0" i="0" dirty="0">
                <a:effectLst/>
                <a:latin typeface="Roboto"/>
              </a:rPr>
              <a:t>Apresentar pólipos do estômago.</a:t>
            </a:r>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r>
              <a:rPr lang="pt-BR" b="1" dirty="0"/>
              <a:t>SINTOMAS</a:t>
            </a:r>
          </a:p>
          <a:p>
            <a:pPr algn="l">
              <a:buFont typeface="Arial" panose="020B0604020202020204" pitchFamily="34" charset="0"/>
              <a:buChar char="•"/>
            </a:pPr>
            <a:r>
              <a:rPr lang="pt-BR" b="0" i="0" dirty="0">
                <a:effectLst/>
                <a:latin typeface="Roboto"/>
              </a:rPr>
              <a:t>Fadiga</a:t>
            </a:r>
          </a:p>
          <a:p>
            <a:pPr algn="l">
              <a:buFont typeface="Arial" panose="020B0604020202020204" pitchFamily="34" charset="0"/>
              <a:buChar char="•"/>
            </a:pPr>
            <a:r>
              <a:rPr lang="pt-BR" b="0" i="0" dirty="0">
                <a:effectLst/>
                <a:latin typeface="Roboto"/>
              </a:rPr>
              <a:t>Sensação de inchaço após comer</a:t>
            </a:r>
          </a:p>
          <a:p>
            <a:pPr algn="l">
              <a:buFont typeface="Arial" panose="020B0604020202020204" pitchFamily="34" charset="0"/>
              <a:buChar char="•"/>
            </a:pPr>
            <a:r>
              <a:rPr lang="pt-BR" b="0" i="0" dirty="0">
                <a:effectLst/>
                <a:latin typeface="Roboto"/>
              </a:rPr>
              <a:t>Sensação de saciedade após ingerir pequenas quantidades de alimentos</a:t>
            </a:r>
          </a:p>
          <a:p>
            <a:pPr algn="l">
              <a:buFont typeface="Arial" panose="020B0604020202020204" pitchFamily="34" charset="0"/>
              <a:buChar char="•"/>
            </a:pPr>
            <a:r>
              <a:rPr lang="pt-BR" b="0" i="0" dirty="0">
                <a:effectLst/>
                <a:latin typeface="Roboto"/>
              </a:rPr>
              <a:t>Azia grave e persistente</a:t>
            </a:r>
          </a:p>
          <a:p>
            <a:pPr algn="l">
              <a:buFont typeface="Arial" panose="020B0604020202020204" pitchFamily="34" charset="0"/>
              <a:buChar char="•"/>
            </a:pPr>
            <a:r>
              <a:rPr lang="pt-BR" b="0" i="0" dirty="0">
                <a:effectLst/>
                <a:latin typeface="Roboto"/>
              </a:rPr>
              <a:t>Indigestão grave</a:t>
            </a:r>
          </a:p>
          <a:p>
            <a:pPr algn="l">
              <a:buFont typeface="Arial" panose="020B0604020202020204" pitchFamily="34" charset="0"/>
              <a:buChar char="•"/>
            </a:pPr>
            <a:r>
              <a:rPr lang="pt-BR" b="0" i="0" dirty="0">
                <a:effectLst/>
                <a:latin typeface="Roboto"/>
              </a:rPr>
              <a:t>Náuseas persistentes e aparentemente sem explicação</a:t>
            </a:r>
          </a:p>
          <a:p>
            <a:pPr algn="l">
              <a:buFont typeface="Arial" panose="020B0604020202020204" pitchFamily="34" charset="0"/>
              <a:buChar char="•"/>
            </a:pPr>
            <a:r>
              <a:rPr lang="pt-BR" b="0" i="0" dirty="0">
                <a:effectLst/>
                <a:latin typeface="Roboto"/>
              </a:rPr>
              <a:t>Dor de estômago</a:t>
            </a:r>
          </a:p>
          <a:p>
            <a:pPr algn="l">
              <a:buFont typeface="Arial" panose="020B0604020202020204" pitchFamily="34" charset="0"/>
              <a:buChar char="•"/>
            </a:pPr>
            <a:r>
              <a:rPr lang="pt-BR" b="0" i="0" dirty="0">
                <a:effectLst/>
                <a:latin typeface="Roboto"/>
              </a:rPr>
              <a:t>Vômitos persistentes</a:t>
            </a:r>
          </a:p>
          <a:p>
            <a:pPr algn="l">
              <a:buFont typeface="Arial" panose="020B0604020202020204" pitchFamily="34" charset="0"/>
              <a:buChar char="•"/>
            </a:pPr>
            <a:r>
              <a:rPr lang="pt-BR" b="0" i="0" dirty="0">
                <a:effectLst/>
                <a:latin typeface="Roboto"/>
              </a:rPr>
              <a:t>Perda de peso não intencional</a:t>
            </a:r>
          </a:p>
          <a:p>
            <a:pPr marL="0" indent="0" algn="l">
              <a:buNone/>
            </a:pPr>
            <a:endParaRPr lang="pt-BR" b="0" i="0" dirty="0">
              <a:effectLst/>
              <a:latin typeface="Roboto"/>
            </a:endParaRPr>
          </a:p>
          <a:p>
            <a:pPr marL="0" indent="0" algn="l">
              <a:buNone/>
            </a:pPr>
            <a:r>
              <a:rPr lang="pt-BR" b="0" i="0" dirty="0">
                <a:effectLst/>
                <a:latin typeface="Roboto"/>
              </a:rPr>
              <a:t>Cerca de 10 a 15% dos casos desse tipo de câncer apresentam o vômito com sangue. Também podem fezes com sangue, fezes escurecidas, pastosas e com odor muito forte (indicativo de sangue digerido).</a:t>
            </a:r>
          </a:p>
          <a:p>
            <a:pPr marL="0" indent="0">
              <a:buNone/>
            </a:pPr>
            <a:endParaRPr lang="pt-BR" dirty="0"/>
          </a:p>
        </p:txBody>
      </p:sp>
      <p:sp>
        <p:nvSpPr>
          <p:cNvPr id="4" name="Espaço Reservado para Data 3">
            <a:extLst>
              <a:ext uri="{FF2B5EF4-FFF2-40B4-BE49-F238E27FC236}">
                <a16:creationId xmlns:a16="http://schemas.microsoft.com/office/drawing/2014/main" id="{4D270B47-E8B4-4FB0-A809-3F689F07E3BA}"/>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1158782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58F836-537C-4051-A89B-4EBDA1516574}"/>
              </a:ext>
            </a:extLst>
          </p:cNvPr>
          <p:cNvSpPr>
            <a:spLocks noGrp="1"/>
          </p:cNvSpPr>
          <p:nvPr>
            <p:ph type="title"/>
          </p:nvPr>
        </p:nvSpPr>
        <p:spPr/>
        <p:txBody>
          <a:bodyPr/>
          <a:lstStyle/>
          <a:p>
            <a:r>
              <a:rPr lang="pt-BR" dirty="0">
                <a:latin typeface="Work Sans"/>
              </a:rPr>
              <a:t>TRATAMENTO</a:t>
            </a:r>
          </a:p>
        </p:txBody>
      </p:sp>
      <p:sp>
        <p:nvSpPr>
          <p:cNvPr id="3" name="Espaço Reservado para Conteúdo 2">
            <a:extLst>
              <a:ext uri="{FF2B5EF4-FFF2-40B4-BE49-F238E27FC236}">
                <a16:creationId xmlns:a16="http://schemas.microsoft.com/office/drawing/2014/main" id="{6305B624-2D2C-45A2-82B7-3ED86B7D09B8}"/>
              </a:ext>
            </a:extLst>
          </p:cNvPr>
          <p:cNvSpPr>
            <a:spLocks noGrp="1"/>
          </p:cNvSpPr>
          <p:nvPr>
            <p:ph idx="1"/>
          </p:nvPr>
        </p:nvSpPr>
        <p:spPr/>
        <p:txBody>
          <a:bodyPr>
            <a:normAutofit/>
          </a:bodyPr>
          <a:lstStyle/>
          <a:p>
            <a:pPr marL="0" indent="0" algn="just">
              <a:buNone/>
            </a:pPr>
            <a:r>
              <a:rPr lang="pt-BR" sz="2000" b="0" i="0" dirty="0">
                <a:effectLst/>
                <a:latin typeface="Roboto"/>
              </a:rPr>
              <a:t>As opções de tratamento disponíveis para o </a:t>
            </a:r>
            <a:r>
              <a:rPr lang="pt-BR" sz="2000" b="1" i="0" dirty="0">
                <a:effectLst/>
                <a:latin typeface="Roboto"/>
              </a:rPr>
              <a:t>câncer de estômago </a:t>
            </a:r>
            <a:r>
              <a:rPr lang="pt-BR" sz="2000" b="0" i="0" dirty="0">
                <a:effectLst/>
                <a:latin typeface="Roboto"/>
              </a:rPr>
              <a:t>dependem do estágio da doença. Normalmente, é feita a cirurgia, o meio mais utilizado para curar o paciente.</a:t>
            </a:r>
          </a:p>
          <a:p>
            <a:pPr marL="0" indent="0" algn="just">
              <a:buNone/>
            </a:pPr>
            <a:r>
              <a:rPr lang="pt-BR" sz="2000" b="0" i="0" dirty="0">
                <a:effectLst/>
                <a:latin typeface="Roboto"/>
              </a:rPr>
              <a:t>Sessões de quimioterapia e radioterapia também podem ajudar. Elas podem ser feitas também após ou antes da cirurgia, aumentando as possibilidades de cura do paciente.</a:t>
            </a:r>
            <a:endParaRPr lang="pt-BR" sz="2000" dirty="0"/>
          </a:p>
        </p:txBody>
      </p:sp>
      <p:sp>
        <p:nvSpPr>
          <p:cNvPr id="4" name="Espaço Reservado para Data 3">
            <a:extLst>
              <a:ext uri="{FF2B5EF4-FFF2-40B4-BE49-F238E27FC236}">
                <a16:creationId xmlns:a16="http://schemas.microsoft.com/office/drawing/2014/main" id="{9E12E238-D309-47C6-A8AB-7F9A5B080C9F}"/>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2799783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24C641-D8F1-443D-B890-CAE79B1C5948}"/>
              </a:ext>
            </a:extLst>
          </p:cNvPr>
          <p:cNvSpPr>
            <a:spLocks noGrp="1"/>
          </p:cNvSpPr>
          <p:nvPr>
            <p:ph type="title"/>
          </p:nvPr>
        </p:nvSpPr>
        <p:spPr>
          <a:xfrm>
            <a:off x="2670663" y="757649"/>
            <a:ext cx="10058400" cy="1371600"/>
          </a:xfrm>
        </p:spPr>
        <p:txBody>
          <a:bodyPr/>
          <a:lstStyle/>
          <a:p>
            <a:r>
              <a:rPr lang="pt-BR" dirty="0"/>
              <a:t>PATOLOGIAS DO FÍGADO</a:t>
            </a:r>
          </a:p>
        </p:txBody>
      </p:sp>
      <p:sp>
        <p:nvSpPr>
          <p:cNvPr id="4" name="Espaço Reservado para Data 3">
            <a:extLst>
              <a:ext uri="{FF2B5EF4-FFF2-40B4-BE49-F238E27FC236}">
                <a16:creationId xmlns:a16="http://schemas.microsoft.com/office/drawing/2014/main" id="{259F57EB-5B0B-43D0-884E-980BCB88CBBC}"/>
              </a:ext>
            </a:extLst>
          </p:cNvPr>
          <p:cNvSpPr>
            <a:spLocks noGrp="1"/>
          </p:cNvSpPr>
          <p:nvPr>
            <p:ph type="dt" sz="half" idx="10"/>
          </p:nvPr>
        </p:nvSpPr>
        <p:spPr/>
        <p:txBody>
          <a:bodyPr/>
          <a:lstStyle/>
          <a:p>
            <a:pPr rtl="0"/>
            <a:fld id="{B6E62EC5-0DC6-4A78-BB05-D67BCA50AA36}" type="datetime1">
              <a:rPr lang="pt-BR" smtClean="0"/>
              <a:t>26/03/2021</a:t>
            </a:fld>
            <a:endParaRPr lang="en-US"/>
          </a:p>
        </p:txBody>
      </p:sp>
      <p:pic>
        <p:nvPicPr>
          <p:cNvPr id="3074" name="Picture 2" descr="Icterícia">
            <a:extLst>
              <a:ext uri="{FF2B5EF4-FFF2-40B4-BE49-F238E27FC236}">
                <a16:creationId xmlns:a16="http://schemas.microsoft.com/office/drawing/2014/main" id="{63B4B500-4B02-45B4-8AAB-C7DFD9C6B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587" y="1996564"/>
            <a:ext cx="714375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378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F1FD0-E297-426B-8177-4E1BBB5B5261}"/>
              </a:ext>
            </a:extLst>
          </p:cNvPr>
          <p:cNvSpPr>
            <a:spLocks noGrp="1"/>
          </p:cNvSpPr>
          <p:nvPr>
            <p:ph type="title"/>
          </p:nvPr>
        </p:nvSpPr>
        <p:spPr/>
        <p:txBody>
          <a:bodyPr>
            <a:noAutofit/>
          </a:bodyPr>
          <a:lstStyle/>
          <a:p>
            <a:r>
              <a:rPr lang="pt-BR" i="0" dirty="0">
                <a:solidFill>
                  <a:schemeClr val="tx1"/>
                </a:solidFill>
                <a:effectLst/>
                <a:latin typeface="Work Sans"/>
              </a:rPr>
              <a:t>Doença hepática gordurosa não alcoólica e NASH</a:t>
            </a:r>
            <a:br>
              <a:rPr lang="pt-BR" i="0" dirty="0">
                <a:solidFill>
                  <a:schemeClr val="tx1"/>
                </a:solidFill>
                <a:effectLst/>
                <a:latin typeface="Work Sans"/>
              </a:rPr>
            </a:br>
            <a:endParaRPr lang="pt-BR" dirty="0">
              <a:solidFill>
                <a:schemeClr val="tx1"/>
              </a:solidFill>
              <a:latin typeface="Work Sans"/>
            </a:endParaRPr>
          </a:p>
        </p:txBody>
      </p:sp>
      <p:sp>
        <p:nvSpPr>
          <p:cNvPr id="3" name="Espaço Reservado para Conteúdo 2">
            <a:extLst>
              <a:ext uri="{FF2B5EF4-FFF2-40B4-BE49-F238E27FC236}">
                <a16:creationId xmlns:a16="http://schemas.microsoft.com/office/drawing/2014/main" id="{6CA271CD-D3C6-4812-BE42-8254516BF8DD}"/>
              </a:ext>
            </a:extLst>
          </p:cNvPr>
          <p:cNvSpPr>
            <a:spLocks noGrp="1"/>
          </p:cNvSpPr>
          <p:nvPr>
            <p:ph idx="1"/>
          </p:nvPr>
        </p:nvSpPr>
        <p:spPr/>
        <p:txBody>
          <a:bodyPr>
            <a:normAutofit/>
          </a:bodyPr>
          <a:lstStyle/>
          <a:p>
            <a:pPr marL="0" indent="0" algn="just" fontAlgn="base">
              <a:buNone/>
            </a:pPr>
            <a:r>
              <a:rPr lang="pt-BR" sz="2000" dirty="0">
                <a:latin typeface="Roboto"/>
              </a:rPr>
              <a:t>A doença hepática gordurosa </a:t>
            </a:r>
            <a:r>
              <a:rPr lang="pt-BR" sz="2000" i="0" dirty="0">
                <a:effectLst/>
                <a:latin typeface="Roboto"/>
              </a:rPr>
              <a:t>não alcoólica é caracterizada por um acúmulo de lipídios (gorduras) no fígado. Se também houver inflamação e lesão das células hepáticas, é chamada de </a:t>
            </a:r>
            <a:r>
              <a:rPr lang="pt-BR" sz="2000" i="0" dirty="0" err="1">
                <a:effectLst/>
                <a:latin typeface="Roboto"/>
              </a:rPr>
              <a:t>esteato</a:t>
            </a:r>
            <a:r>
              <a:rPr lang="pt-BR" sz="2000" i="0" dirty="0">
                <a:effectLst/>
                <a:latin typeface="Roboto"/>
              </a:rPr>
              <a:t>-hepatite não alcoólica.</a:t>
            </a:r>
          </a:p>
          <a:p>
            <a:pPr marL="0" indent="0" algn="just" fontAlgn="base">
              <a:buNone/>
            </a:pPr>
            <a:r>
              <a:rPr lang="pt-BR" sz="2000" dirty="0">
                <a:latin typeface="Roboto"/>
              </a:rPr>
              <a:t>Pessoas obesas</a:t>
            </a:r>
            <a:r>
              <a:rPr lang="pt-BR" sz="2000" i="0" dirty="0">
                <a:effectLst/>
                <a:latin typeface="Roboto"/>
              </a:rPr>
              <a:t>, pessoas com diabetes tipo 2 e pessoas que apresentam síndrome metabólica, por exemplo, são mais propensas a desenvolver esse tipo de doença. Geralmente, esse tipo de doença do fígado ocorre sem nenhum sintoma.</a:t>
            </a:r>
          </a:p>
          <a:p>
            <a:pPr marL="0" indent="0" algn="just">
              <a:buNone/>
            </a:pPr>
            <a:r>
              <a:rPr lang="pt-BR" sz="2000" dirty="0">
                <a:latin typeface="Roboto"/>
              </a:rPr>
              <a:t>O tratamento consiste na mudança de hábitos alimentares.</a:t>
            </a:r>
          </a:p>
        </p:txBody>
      </p:sp>
      <p:sp>
        <p:nvSpPr>
          <p:cNvPr id="4" name="Espaço Reservado para Data 3">
            <a:extLst>
              <a:ext uri="{FF2B5EF4-FFF2-40B4-BE49-F238E27FC236}">
                <a16:creationId xmlns:a16="http://schemas.microsoft.com/office/drawing/2014/main" id="{76524C0E-5AC7-47AE-9DF4-25DDD87FCF0F}"/>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1670357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03132D-B9EA-49A1-8BFB-9ED1ADF20300}"/>
              </a:ext>
            </a:extLst>
          </p:cNvPr>
          <p:cNvSpPr>
            <a:spLocks noGrp="1"/>
          </p:cNvSpPr>
          <p:nvPr>
            <p:ph type="title"/>
          </p:nvPr>
        </p:nvSpPr>
        <p:spPr/>
        <p:txBody>
          <a:bodyPr/>
          <a:lstStyle/>
          <a:p>
            <a:r>
              <a:rPr lang="pt-BR" dirty="0">
                <a:latin typeface="Work Sans"/>
              </a:rPr>
              <a:t>HEPATITES</a:t>
            </a:r>
          </a:p>
        </p:txBody>
      </p:sp>
      <p:pic>
        <p:nvPicPr>
          <p:cNvPr id="5" name="Espaço Reservado para Conteúdo 4">
            <a:extLst>
              <a:ext uri="{FF2B5EF4-FFF2-40B4-BE49-F238E27FC236}">
                <a16:creationId xmlns:a16="http://schemas.microsoft.com/office/drawing/2014/main" id="{D27885DF-A735-46AB-9503-6EE90D2E3278}"/>
              </a:ext>
            </a:extLst>
          </p:cNvPr>
          <p:cNvPicPr>
            <a:picLocks noGrp="1" noChangeAspect="1"/>
          </p:cNvPicPr>
          <p:nvPr>
            <p:ph idx="1"/>
          </p:nvPr>
        </p:nvPicPr>
        <p:blipFill>
          <a:blip r:embed="rId2"/>
          <a:stretch>
            <a:fillRect/>
          </a:stretch>
        </p:blipFill>
        <p:spPr>
          <a:xfrm>
            <a:off x="2683264" y="2103438"/>
            <a:ext cx="6825472" cy="3849687"/>
          </a:xfrm>
          <a:prstGeom prst="rect">
            <a:avLst/>
          </a:prstGeom>
        </p:spPr>
      </p:pic>
      <p:sp>
        <p:nvSpPr>
          <p:cNvPr id="4" name="Espaço Reservado para Data 3">
            <a:extLst>
              <a:ext uri="{FF2B5EF4-FFF2-40B4-BE49-F238E27FC236}">
                <a16:creationId xmlns:a16="http://schemas.microsoft.com/office/drawing/2014/main" id="{75B26D74-9700-41ED-8E6A-F132A590DE1F}"/>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3601319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169F08-97B1-4698-A737-E5C09530D889}"/>
              </a:ext>
            </a:extLst>
          </p:cNvPr>
          <p:cNvSpPr>
            <a:spLocks noGrp="1"/>
          </p:cNvSpPr>
          <p:nvPr>
            <p:ph type="title"/>
          </p:nvPr>
        </p:nvSpPr>
        <p:spPr/>
        <p:txBody>
          <a:bodyPr/>
          <a:lstStyle/>
          <a:p>
            <a:r>
              <a:rPr lang="pt-BR" dirty="0">
                <a:latin typeface="Work Sans"/>
              </a:rPr>
              <a:t>HEPATITE AUTO IMUNE</a:t>
            </a:r>
          </a:p>
        </p:txBody>
      </p:sp>
      <p:sp>
        <p:nvSpPr>
          <p:cNvPr id="3" name="Espaço Reservado para Conteúdo 2">
            <a:extLst>
              <a:ext uri="{FF2B5EF4-FFF2-40B4-BE49-F238E27FC236}">
                <a16:creationId xmlns:a16="http://schemas.microsoft.com/office/drawing/2014/main" id="{C560A2AC-B032-4C01-BAE9-F908EE887E3A}"/>
              </a:ext>
            </a:extLst>
          </p:cNvPr>
          <p:cNvSpPr>
            <a:spLocks noGrp="1"/>
          </p:cNvSpPr>
          <p:nvPr>
            <p:ph idx="1"/>
          </p:nvPr>
        </p:nvSpPr>
        <p:spPr/>
        <p:txBody>
          <a:bodyPr>
            <a:normAutofit/>
          </a:bodyPr>
          <a:lstStyle/>
          <a:p>
            <a:pPr marL="0" indent="0" algn="just" fontAlgn="base">
              <a:buNone/>
            </a:pPr>
            <a:r>
              <a:rPr lang="pt-BR" sz="2000" dirty="0">
                <a:latin typeface="Roboto"/>
              </a:rPr>
              <a:t>A hepatite autoimune é uma doença crônica</a:t>
            </a:r>
            <a:r>
              <a:rPr lang="pt-BR" sz="2000" i="0" dirty="0">
                <a:effectLst/>
                <a:latin typeface="Roboto"/>
              </a:rPr>
              <a:t> que ocorre porque o sistema imunológico ataca o fígado e causa inflamação e danos a esse órgão. Se o tratamento adequado não for estabelecido, ela pode progredir e desencadear uma cirrose hepática.</a:t>
            </a:r>
          </a:p>
          <a:p>
            <a:pPr marL="0" indent="0" algn="just" fontAlgn="base">
              <a:buNone/>
            </a:pPr>
            <a:r>
              <a:rPr lang="pt-BR" sz="2000" i="0" dirty="0">
                <a:effectLst/>
                <a:latin typeface="Roboto"/>
              </a:rPr>
              <a:t>A hepatite autoimune é uma das doenças hepáticas que podem não gerar nenhum sintoma inicialmente, apenas com o passar do tempo. É detectada com base no </a:t>
            </a:r>
            <a:r>
              <a:rPr lang="pt-BR" sz="2000" dirty="0">
                <a:latin typeface="Roboto"/>
              </a:rPr>
              <a:t>histórico clínico do paciente</a:t>
            </a:r>
            <a:r>
              <a:rPr lang="pt-BR" sz="2000" i="0" dirty="0">
                <a:effectLst/>
                <a:latin typeface="Roboto"/>
              </a:rPr>
              <a:t> e em exames laboratoriais.</a:t>
            </a:r>
          </a:p>
          <a:p>
            <a:pPr marL="0" indent="0" algn="just">
              <a:buNone/>
            </a:pPr>
            <a:endParaRPr lang="pt-BR" sz="2000" dirty="0">
              <a:latin typeface="Roboto"/>
            </a:endParaRPr>
          </a:p>
        </p:txBody>
      </p:sp>
      <p:sp>
        <p:nvSpPr>
          <p:cNvPr id="4" name="Espaço Reservado para Data 3">
            <a:extLst>
              <a:ext uri="{FF2B5EF4-FFF2-40B4-BE49-F238E27FC236}">
                <a16:creationId xmlns:a16="http://schemas.microsoft.com/office/drawing/2014/main" id="{051F3DD6-8BA3-411B-9708-894F097FE190}"/>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3867914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BC2B02-3A59-431A-A6A2-9BD7530EFE56}"/>
              </a:ext>
            </a:extLst>
          </p:cNvPr>
          <p:cNvSpPr>
            <a:spLocks noGrp="1"/>
          </p:cNvSpPr>
          <p:nvPr>
            <p:ph type="title"/>
          </p:nvPr>
        </p:nvSpPr>
        <p:spPr/>
        <p:txBody>
          <a:bodyPr/>
          <a:lstStyle/>
          <a:p>
            <a:r>
              <a:rPr lang="pt-BR" dirty="0">
                <a:latin typeface="Work Sans"/>
              </a:rPr>
              <a:t>HEPATITES A, B, C</a:t>
            </a:r>
          </a:p>
        </p:txBody>
      </p:sp>
      <p:sp>
        <p:nvSpPr>
          <p:cNvPr id="3" name="Espaço Reservado para Conteúdo 2">
            <a:extLst>
              <a:ext uri="{FF2B5EF4-FFF2-40B4-BE49-F238E27FC236}">
                <a16:creationId xmlns:a16="http://schemas.microsoft.com/office/drawing/2014/main" id="{EF8BFDF0-591B-47FB-8983-1D12C51AAE56}"/>
              </a:ext>
            </a:extLst>
          </p:cNvPr>
          <p:cNvSpPr>
            <a:spLocks noGrp="1"/>
          </p:cNvSpPr>
          <p:nvPr>
            <p:ph idx="1"/>
          </p:nvPr>
        </p:nvSpPr>
        <p:spPr>
          <a:xfrm>
            <a:off x="641838" y="1853067"/>
            <a:ext cx="10544908" cy="4185490"/>
          </a:xfrm>
        </p:spPr>
        <p:txBody>
          <a:bodyPr>
            <a:noAutofit/>
          </a:bodyPr>
          <a:lstStyle/>
          <a:p>
            <a:pPr marL="0" indent="0" algn="just" fontAlgn="base">
              <a:buNone/>
            </a:pPr>
            <a:r>
              <a:rPr lang="pt-BR" sz="2000" b="0" i="0" dirty="0">
                <a:effectLst/>
                <a:latin typeface="Roboto"/>
              </a:rPr>
              <a:t>As hepatites A, B e C são causadas por vírus.</a:t>
            </a:r>
            <a:r>
              <a:rPr lang="pt-BR" sz="2000" b="1" i="0" dirty="0">
                <a:effectLst/>
                <a:latin typeface="Roboto"/>
              </a:rPr>
              <a:t> </a:t>
            </a:r>
          </a:p>
          <a:p>
            <a:pPr marL="0" indent="0" algn="just" fontAlgn="base">
              <a:buNone/>
            </a:pPr>
            <a:r>
              <a:rPr lang="pt-BR" sz="2000" b="1" i="0" dirty="0">
                <a:effectLst/>
                <a:latin typeface="Roboto"/>
              </a:rPr>
              <a:t>Na hepatite A, o vírus causa inflamação e ela, por sua vez, faz com que o fígado não funcione adequadamente.</a:t>
            </a:r>
            <a:r>
              <a:rPr lang="pt-BR" sz="2000" b="0" i="0" dirty="0">
                <a:effectLst/>
                <a:latin typeface="Roboto"/>
              </a:rPr>
              <a:t> É transmitida pelo contato com as fezes de uma pessoa previamente infectada.</a:t>
            </a:r>
          </a:p>
          <a:p>
            <a:pPr marL="0" indent="0" algn="just" fontAlgn="base">
              <a:buNone/>
            </a:pPr>
            <a:r>
              <a:rPr lang="pt-BR" sz="2000" b="1" i="0" dirty="0">
                <a:effectLst/>
                <a:latin typeface="Roboto"/>
              </a:rPr>
              <a:t>A hepatite B</a:t>
            </a:r>
            <a:r>
              <a:rPr lang="pt-BR" sz="2000" b="0" i="0" dirty="0">
                <a:effectLst/>
                <a:latin typeface="Roboto"/>
              </a:rPr>
              <a:t> tem características semelhantes, mas nesse caso, </a:t>
            </a:r>
            <a:r>
              <a:rPr lang="pt-BR" sz="2000" b="1" i="0" dirty="0">
                <a:effectLst/>
                <a:latin typeface="Roboto"/>
              </a:rPr>
              <a:t>a transmissão é causada pelo contato com qualquer fluido corporal de uma pessoa infectada.</a:t>
            </a:r>
            <a:r>
              <a:rPr lang="pt-BR" sz="2000" b="0" i="0" dirty="0">
                <a:effectLst/>
                <a:latin typeface="Roboto"/>
              </a:rPr>
              <a:t> Existe uma forma aguda e outra crônica. No caso dessa última, se permanecer sem tratamento, pode levar ao câncer de fígado ou causar insuficiência hepática.</a:t>
            </a:r>
          </a:p>
          <a:p>
            <a:pPr marL="0" indent="0" algn="just" fontAlgn="base">
              <a:buNone/>
            </a:pPr>
            <a:r>
              <a:rPr lang="pt-BR" sz="2000" b="1" i="0" dirty="0">
                <a:effectLst/>
                <a:latin typeface="Roboto"/>
              </a:rPr>
              <a:t>A hepatite C</a:t>
            </a:r>
            <a:r>
              <a:rPr lang="pt-BR" sz="2000" b="0" i="0" dirty="0">
                <a:effectLst/>
                <a:latin typeface="Roboto"/>
              </a:rPr>
              <a:t> tem um padrão semelhante ao das duas anteriores, mas</a:t>
            </a:r>
            <a:r>
              <a:rPr lang="pt-BR" sz="2000" b="1" i="0" dirty="0">
                <a:effectLst/>
                <a:latin typeface="Roboto"/>
              </a:rPr>
              <a:t> é transmitida pelo contato com o sangue de uma pessoa infectada.</a:t>
            </a:r>
            <a:r>
              <a:rPr lang="pt-BR" sz="2000" b="0" i="0" dirty="0">
                <a:effectLst/>
                <a:latin typeface="Roboto"/>
              </a:rPr>
              <a:t> Os primeiros sintomas podem aparecer até 10 anos após a infecção. Assim como o tipo B, apresenta uma modalidade aguda e outra crônica.</a:t>
            </a:r>
          </a:p>
          <a:p>
            <a:pPr marL="0" indent="0" algn="just">
              <a:buNone/>
            </a:pPr>
            <a:endParaRPr lang="pt-BR" sz="2000" dirty="0">
              <a:latin typeface="Roboto"/>
            </a:endParaRPr>
          </a:p>
        </p:txBody>
      </p:sp>
      <p:sp>
        <p:nvSpPr>
          <p:cNvPr id="4" name="Espaço Reservado para Data 3">
            <a:extLst>
              <a:ext uri="{FF2B5EF4-FFF2-40B4-BE49-F238E27FC236}">
                <a16:creationId xmlns:a16="http://schemas.microsoft.com/office/drawing/2014/main" id="{978A6E56-3145-47E6-96E4-714E7FC50661}"/>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171338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2891AB-361A-45D1-981A-101B36B98EAE}"/>
              </a:ext>
            </a:extLst>
          </p:cNvPr>
          <p:cNvSpPr>
            <a:spLocks noGrp="1"/>
          </p:cNvSpPr>
          <p:nvPr>
            <p:ph type="title"/>
          </p:nvPr>
        </p:nvSpPr>
        <p:spPr>
          <a:xfrm>
            <a:off x="1383415" y="429820"/>
            <a:ext cx="9205454" cy="1223889"/>
          </a:xfrm>
        </p:spPr>
        <p:txBody>
          <a:bodyPr/>
          <a:lstStyle/>
          <a:p>
            <a:endParaRPr lang="pt-BR" dirty="0"/>
          </a:p>
        </p:txBody>
      </p:sp>
      <p:sp>
        <p:nvSpPr>
          <p:cNvPr id="3" name="Espaço Reservado para Conteúdo 2">
            <a:extLst>
              <a:ext uri="{FF2B5EF4-FFF2-40B4-BE49-F238E27FC236}">
                <a16:creationId xmlns:a16="http://schemas.microsoft.com/office/drawing/2014/main" id="{C9CB7F41-11B3-48ED-AAFE-624EA7752430}"/>
              </a:ext>
            </a:extLst>
          </p:cNvPr>
          <p:cNvSpPr>
            <a:spLocks noGrp="1"/>
          </p:cNvSpPr>
          <p:nvPr>
            <p:ph idx="1"/>
          </p:nvPr>
        </p:nvSpPr>
        <p:spPr/>
        <p:txBody>
          <a:bodyPr/>
          <a:lstStyle/>
          <a:p>
            <a:endParaRPr lang="pt-BR"/>
          </a:p>
        </p:txBody>
      </p:sp>
      <p:sp>
        <p:nvSpPr>
          <p:cNvPr id="4" name="Espaço Reservado para Data 3">
            <a:extLst>
              <a:ext uri="{FF2B5EF4-FFF2-40B4-BE49-F238E27FC236}">
                <a16:creationId xmlns:a16="http://schemas.microsoft.com/office/drawing/2014/main" id="{51FB7EF3-0040-47A9-929F-A8139668D83C}"/>
              </a:ext>
            </a:extLst>
          </p:cNvPr>
          <p:cNvSpPr>
            <a:spLocks noGrp="1"/>
          </p:cNvSpPr>
          <p:nvPr>
            <p:ph type="dt" sz="half" idx="10"/>
          </p:nvPr>
        </p:nvSpPr>
        <p:spPr/>
        <p:txBody>
          <a:bodyPr/>
          <a:lstStyle/>
          <a:p>
            <a:pPr rtl="0"/>
            <a:fld id="{B6E62EC5-0DC6-4A78-BB05-D67BCA50AA36}" type="datetime1">
              <a:rPr lang="pt-BR" smtClean="0"/>
              <a:t>26/03/2021</a:t>
            </a:fld>
            <a:endParaRPr lang="en-US"/>
          </a:p>
        </p:txBody>
      </p:sp>
      <p:pic>
        <p:nvPicPr>
          <p:cNvPr id="2050" name="Picture 2">
            <a:extLst>
              <a:ext uri="{FF2B5EF4-FFF2-40B4-BE49-F238E27FC236}">
                <a16:creationId xmlns:a16="http://schemas.microsoft.com/office/drawing/2014/main" id="{A4E6D033-DA1F-4F6F-A2DD-EFD28FB30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830" y="221070"/>
            <a:ext cx="7293463" cy="627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916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A4027A-6FDB-4246-9DF2-E44FD6D383CB}"/>
              </a:ext>
            </a:extLst>
          </p:cNvPr>
          <p:cNvSpPr>
            <a:spLocks noGrp="1"/>
          </p:cNvSpPr>
          <p:nvPr>
            <p:ph type="title"/>
          </p:nvPr>
        </p:nvSpPr>
        <p:spPr/>
        <p:txBody>
          <a:bodyPr/>
          <a:lstStyle/>
          <a:p>
            <a:r>
              <a:rPr lang="pt-BR" dirty="0">
                <a:latin typeface="Work Sans"/>
              </a:rPr>
              <a:t>HEPATITES D, E</a:t>
            </a:r>
          </a:p>
        </p:txBody>
      </p:sp>
      <p:sp>
        <p:nvSpPr>
          <p:cNvPr id="3" name="Espaço Reservado para Conteúdo 2">
            <a:extLst>
              <a:ext uri="{FF2B5EF4-FFF2-40B4-BE49-F238E27FC236}">
                <a16:creationId xmlns:a16="http://schemas.microsoft.com/office/drawing/2014/main" id="{08062ADB-60C5-4162-B5C4-66A37B52F193}"/>
              </a:ext>
            </a:extLst>
          </p:cNvPr>
          <p:cNvSpPr>
            <a:spLocks noGrp="1"/>
          </p:cNvSpPr>
          <p:nvPr>
            <p:ph idx="1"/>
          </p:nvPr>
        </p:nvSpPr>
        <p:spPr>
          <a:xfrm>
            <a:off x="817685" y="1846385"/>
            <a:ext cx="10307515" cy="4106359"/>
          </a:xfrm>
        </p:spPr>
        <p:txBody>
          <a:bodyPr>
            <a:normAutofit/>
          </a:bodyPr>
          <a:lstStyle/>
          <a:p>
            <a:pPr marL="0" indent="0" algn="just" fontAlgn="base">
              <a:buNone/>
            </a:pPr>
            <a:r>
              <a:rPr lang="pt-BR" sz="2000" i="0" dirty="0">
                <a:effectLst/>
                <a:latin typeface="Roboto"/>
              </a:rPr>
              <a:t>O vírus da hepatite D é muito raro e afeta apenas aqueles que já tiveram hepatite B. Quando os vírus da hepatite B e D estão juntos, fala-se de uma coinfecção. Se a pessoa tem hepatite B crônica e depois é infectada pelo vírus da hepatite D, fala-se em superinfecção.</a:t>
            </a:r>
          </a:p>
          <a:p>
            <a:pPr marL="0" indent="0" algn="just" fontAlgn="base">
              <a:buNone/>
            </a:pPr>
            <a:r>
              <a:rPr lang="pt-BR" sz="2000" i="0" dirty="0">
                <a:effectLst/>
                <a:latin typeface="Roboto"/>
              </a:rPr>
              <a:t>A hepatite E é uma infecção transmitida pela água contaminada com as fezes de uma pessoa infectada. Também pode ser causada pelo consumo de carne mal cozida de porco ou de animais silvestres de caça.</a:t>
            </a:r>
          </a:p>
          <a:p>
            <a:pPr marL="0" indent="0" algn="just" fontAlgn="base">
              <a:buNone/>
            </a:pPr>
            <a:r>
              <a:rPr lang="pt-BR" sz="2000" i="0" dirty="0">
                <a:effectLst/>
                <a:latin typeface="Roboto"/>
              </a:rPr>
              <a:t>Ela costuma desaparecer após algumas semanas sem tratamento específico. Por razões desconhecidas, esta doença causa uma </a:t>
            </a:r>
            <a:r>
              <a:rPr lang="pt-BR" sz="2000" dirty="0">
                <a:latin typeface="Roboto"/>
              </a:rPr>
              <a:t>mortalidade de 20% em mulheres grávidas.</a:t>
            </a:r>
            <a:endParaRPr lang="pt-BR" sz="2000" i="0" dirty="0">
              <a:effectLst/>
              <a:latin typeface="Roboto"/>
            </a:endParaRPr>
          </a:p>
          <a:p>
            <a:pPr marL="0" indent="0" algn="just">
              <a:buNone/>
            </a:pPr>
            <a:endParaRPr lang="pt-BR" sz="2000" dirty="0">
              <a:latin typeface="Roboto"/>
            </a:endParaRPr>
          </a:p>
        </p:txBody>
      </p:sp>
      <p:sp>
        <p:nvSpPr>
          <p:cNvPr id="4" name="Espaço Reservado para Data 3">
            <a:extLst>
              <a:ext uri="{FF2B5EF4-FFF2-40B4-BE49-F238E27FC236}">
                <a16:creationId xmlns:a16="http://schemas.microsoft.com/office/drawing/2014/main" id="{CE16ED40-4620-46F7-B831-F871E38566E6}"/>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952050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6D7B66-EBB0-4E9B-843E-90217A578C34}"/>
              </a:ext>
            </a:extLst>
          </p:cNvPr>
          <p:cNvSpPr>
            <a:spLocks noGrp="1"/>
          </p:cNvSpPr>
          <p:nvPr>
            <p:ph type="title"/>
          </p:nvPr>
        </p:nvSpPr>
        <p:spPr/>
        <p:txBody>
          <a:bodyPr/>
          <a:lstStyle/>
          <a:p>
            <a:r>
              <a:rPr lang="pt-BR" dirty="0">
                <a:latin typeface="Work Sans"/>
              </a:rPr>
              <a:t>CIRROSE</a:t>
            </a:r>
          </a:p>
        </p:txBody>
      </p:sp>
      <p:sp>
        <p:nvSpPr>
          <p:cNvPr id="3" name="Espaço Reservado para Conteúdo 2">
            <a:extLst>
              <a:ext uri="{FF2B5EF4-FFF2-40B4-BE49-F238E27FC236}">
                <a16:creationId xmlns:a16="http://schemas.microsoft.com/office/drawing/2014/main" id="{4CF7BB22-4E0F-4FF8-8639-3C4EBF096FA9}"/>
              </a:ext>
            </a:extLst>
          </p:cNvPr>
          <p:cNvSpPr>
            <a:spLocks noGrp="1"/>
          </p:cNvSpPr>
          <p:nvPr>
            <p:ph idx="1"/>
          </p:nvPr>
        </p:nvSpPr>
        <p:spPr>
          <a:xfrm>
            <a:off x="1066800" y="1786597"/>
            <a:ext cx="10058400" cy="3849624"/>
          </a:xfrm>
        </p:spPr>
        <p:txBody>
          <a:bodyPr>
            <a:noAutofit/>
          </a:bodyPr>
          <a:lstStyle/>
          <a:p>
            <a:pPr marL="0" indent="0" algn="just" fontAlgn="base">
              <a:buNone/>
            </a:pPr>
            <a:r>
              <a:rPr lang="pt-BR" sz="2000" i="0" dirty="0">
                <a:effectLst/>
                <a:latin typeface="Roboto"/>
              </a:rPr>
              <a:t>A cirrose é </a:t>
            </a:r>
            <a:r>
              <a:rPr lang="pt-BR" sz="2000" dirty="0">
                <a:latin typeface="Roboto"/>
              </a:rPr>
              <a:t>uma das doenças hepáticas mais graves</a:t>
            </a:r>
            <a:r>
              <a:rPr lang="pt-BR" sz="2000" i="0" dirty="0">
                <a:effectLst/>
                <a:latin typeface="Roboto"/>
              </a:rPr>
              <a:t> e é caracterizada pela substituição do tecido saudável por tecido cicatricial. O fígado, cicatrizado e permanentemente danificado, pode não funcionar.</a:t>
            </a:r>
          </a:p>
          <a:p>
            <a:pPr marL="0" indent="0" algn="just" fontAlgn="base">
              <a:buNone/>
            </a:pPr>
            <a:r>
              <a:rPr lang="pt-BR" sz="2000" i="0" dirty="0">
                <a:effectLst/>
                <a:latin typeface="Roboto"/>
              </a:rPr>
              <a:t>Não existe tratamento específico para a cirrose, mas existe para as causas que a provocam. </a:t>
            </a:r>
          </a:p>
          <a:p>
            <a:pPr marL="0" indent="0" algn="just" fontAlgn="base">
              <a:buNone/>
            </a:pPr>
            <a:r>
              <a:rPr lang="pt-BR" sz="2000" i="0" dirty="0">
                <a:effectLst/>
                <a:latin typeface="Roboto"/>
              </a:rPr>
              <a:t>As mais comuns costumam ser:</a:t>
            </a:r>
          </a:p>
          <a:p>
            <a:pPr algn="just" fontAlgn="base">
              <a:buFont typeface="Arial" panose="020B0604020202020204" pitchFamily="34" charset="0"/>
              <a:buChar char="•"/>
            </a:pPr>
            <a:r>
              <a:rPr lang="pt-BR" sz="2000" i="0" dirty="0">
                <a:effectLst/>
                <a:latin typeface="Roboto"/>
              </a:rPr>
              <a:t>Alcoolismo</a:t>
            </a:r>
          </a:p>
          <a:p>
            <a:pPr algn="just" fontAlgn="base">
              <a:buFont typeface="Arial" panose="020B0604020202020204" pitchFamily="34" charset="0"/>
              <a:buChar char="•"/>
            </a:pPr>
            <a:r>
              <a:rPr lang="pt-BR" sz="2000" i="0" dirty="0">
                <a:effectLst/>
                <a:latin typeface="Roboto"/>
              </a:rPr>
              <a:t>Doença hepática gordurosa não alcoólica</a:t>
            </a:r>
          </a:p>
          <a:p>
            <a:pPr algn="just" fontAlgn="base">
              <a:buFont typeface="Arial" panose="020B0604020202020204" pitchFamily="34" charset="0"/>
              <a:buChar char="•"/>
            </a:pPr>
            <a:r>
              <a:rPr lang="pt-BR" sz="2000" i="0" dirty="0">
                <a:effectLst/>
                <a:latin typeface="Roboto"/>
              </a:rPr>
              <a:t>Hepatite C crônica</a:t>
            </a:r>
          </a:p>
          <a:p>
            <a:pPr algn="just" fontAlgn="base">
              <a:buFont typeface="Arial" panose="020B0604020202020204" pitchFamily="34" charset="0"/>
              <a:buChar char="•"/>
            </a:pPr>
            <a:r>
              <a:rPr lang="pt-BR" sz="2000" i="0" dirty="0">
                <a:effectLst/>
                <a:latin typeface="Roboto"/>
              </a:rPr>
              <a:t>Hepatite B crônica</a:t>
            </a:r>
          </a:p>
          <a:p>
            <a:pPr algn="just" fontAlgn="base">
              <a:buFont typeface="Arial" panose="020B0604020202020204" pitchFamily="34" charset="0"/>
              <a:buChar char="•"/>
            </a:pPr>
            <a:r>
              <a:rPr lang="pt-BR" sz="2000" dirty="0">
                <a:latin typeface="Roboto"/>
              </a:rPr>
              <a:t>Excesso de Medicamentos</a:t>
            </a:r>
            <a:endParaRPr lang="pt-BR" sz="2000" i="0" dirty="0">
              <a:effectLst/>
              <a:latin typeface="Roboto"/>
            </a:endParaRPr>
          </a:p>
        </p:txBody>
      </p:sp>
      <p:sp>
        <p:nvSpPr>
          <p:cNvPr id="4" name="Espaço Reservado para Data 3">
            <a:extLst>
              <a:ext uri="{FF2B5EF4-FFF2-40B4-BE49-F238E27FC236}">
                <a16:creationId xmlns:a16="http://schemas.microsoft.com/office/drawing/2014/main" id="{DF2FC5AE-B1B3-4824-AF84-F589180AA109}"/>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2446278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069AC-66B7-4D1F-B716-050815D962B5}"/>
              </a:ext>
            </a:extLst>
          </p:cNvPr>
          <p:cNvSpPr>
            <a:spLocks noGrp="1"/>
          </p:cNvSpPr>
          <p:nvPr>
            <p:ph type="title"/>
          </p:nvPr>
        </p:nvSpPr>
        <p:spPr/>
        <p:txBody>
          <a:bodyPr/>
          <a:lstStyle/>
          <a:p>
            <a:r>
              <a:rPr lang="pt-BR" dirty="0">
                <a:latin typeface="Work Sans"/>
              </a:rPr>
              <a:t>TRATAMENTO</a:t>
            </a:r>
          </a:p>
        </p:txBody>
      </p:sp>
      <p:sp>
        <p:nvSpPr>
          <p:cNvPr id="3" name="Espaço Reservado para Conteúdo 2">
            <a:extLst>
              <a:ext uri="{FF2B5EF4-FFF2-40B4-BE49-F238E27FC236}">
                <a16:creationId xmlns:a16="http://schemas.microsoft.com/office/drawing/2014/main" id="{48CAF9CA-45A7-46AB-93A4-C50377824B44}"/>
              </a:ext>
            </a:extLst>
          </p:cNvPr>
          <p:cNvSpPr>
            <a:spLocks noGrp="1"/>
          </p:cNvSpPr>
          <p:nvPr>
            <p:ph idx="1"/>
          </p:nvPr>
        </p:nvSpPr>
        <p:spPr/>
        <p:txBody>
          <a:bodyPr>
            <a:normAutofit/>
          </a:bodyPr>
          <a:lstStyle/>
          <a:p>
            <a:pPr marL="0" indent="0" algn="just">
              <a:buNone/>
            </a:pPr>
            <a:r>
              <a:rPr lang="pt-BR" sz="2000" b="0" i="0" dirty="0">
                <a:effectLst/>
                <a:latin typeface="Roboto"/>
              </a:rPr>
              <a:t>O tratamento para cirrose hepática é indicado pelo hepatologista de acordo com os sintomas e gravidade da cirrose, podendo ser recomendado o uso de medicamentos, dieta adequada ou transplante de fígado nos casos mais graves.</a:t>
            </a:r>
          </a:p>
          <a:p>
            <a:pPr marL="0" indent="0" algn="just">
              <a:buNone/>
            </a:pPr>
            <a:r>
              <a:rPr lang="pt-BR" sz="2000" b="0" i="0" dirty="0">
                <a:effectLst/>
                <a:latin typeface="Roboto"/>
              </a:rPr>
              <a:t>O transplante de fígado é indicado quando a cirrose hepática encontra-se descompensada, favorecida pelo surgimento de complicações, como ascite, hemorragia digestiva varicosa, encefalopatia hepática e peritonite bacteriana espontânea. Por isso, é importante que o tratamento da cirrose hepática seja realizado o mais rápido possível, para desacelerar a progressão da doença e prevenir complicações.</a:t>
            </a:r>
          </a:p>
          <a:p>
            <a:pPr marL="0" indent="0" algn="just">
              <a:buNone/>
            </a:pPr>
            <a:endParaRPr lang="pt-BR" sz="2000" dirty="0">
              <a:latin typeface="Roboto"/>
            </a:endParaRPr>
          </a:p>
        </p:txBody>
      </p:sp>
      <p:sp>
        <p:nvSpPr>
          <p:cNvPr id="4" name="Espaço Reservado para Data 3">
            <a:extLst>
              <a:ext uri="{FF2B5EF4-FFF2-40B4-BE49-F238E27FC236}">
                <a16:creationId xmlns:a16="http://schemas.microsoft.com/office/drawing/2014/main" id="{50156583-C786-451C-83DA-331BA13825EF}"/>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2278410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770A61-8B28-4D5C-A5E6-4FE088B3AB8D}"/>
              </a:ext>
            </a:extLst>
          </p:cNvPr>
          <p:cNvSpPr>
            <a:spLocks noGrp="1"/>
          </p:cNvSpPr>
          <p:nvPr>
            <p:ph type="title"/>
          </p:nvPr>
        </p:nvSpPr>
        <p:spPr/>
        <p:txBody>
          <a:bodyPr/>
          <a:lstStyle/>
          <a:p>
            <a:endParaRPr lang="pt-BR"/>
          </a:p>
        </p:txBody>
      </p:sp>
      <p:sp>
        <p:nvSpPr>
          <p:cNvPr id="4" name="Espaço Reservado para Data 3">
            <a:extLst>
              <a:ext uri="{FF2B5EF4-FFF2-40B4-BE49-F238E27FC236}">
                <a16:creationId xmlns:a16="http://schemas.microsoft.com/office/drawing/2014/main" id="{4E7384C8-1F72-497D-B34B-DC9B55EBF433}"/>
              </a:ext>
            </a:extLst>
          </p:cNvPr>
          <p:cNvSpPr>
            <a:spLocks noGrp="1"/>
          </p:cNvSpPr>
          <p:nvPr>
            <p:ph type="dt" sz="half" idx="10"/>
          </p:nvPr>
        </p:nvSpPr>
        <p:spPr/>
        <p:txBody>
          <a:bodyPr/>
          <a:lstStyle/>
          <a:p>
            <a:pPr rtl="0"/>
            <a:fld id="{B6E62EC5-0DC6-4A78-BB05-D67BCA50AA36}" type="datetime1">
              <a:rPr lang="pt-BR" smtClean="0"/>
              <a:t>26/03/2021</a:t>
            </a:fld>
            <a:endParaRPr lang="en-US"/>
          </a:p>
        </p:txBody>
      </p:sp>
      <p:pic>
        <p:nvPicPr>
          <p:cNvPr id="4098" name="Picture 2">
            <a:extLst>
              <a:ext uri="{FF2B5EF4-FFF2-40B4-BE49-F238E27FC236}">
                <a16:creationId xmlns:a16="http://schemas.microsoft.com/office/drawing/2014/main" id="{B8CFE72B-F635-47BE-8D7D-C11C9A9DC4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2907" y="245452"/>
            <a:ext cx="7640515" cy="636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615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C3C44A-5DCB-4340-A242-C5758CD0DB55}"/>
              </a:ext>
            </a:extLst>
          </p:cNvPr>
          <p:cNvSpPr>
            <a:spLocks noGrp="1"/>
          </p:cNvSpPr>
          <p:nvPr>
            <p:ph type="title"/>
          </p:nvPr>
        </p:nvSpPr>
        <p:spPr>
          <a:xfrm>
            <a:off x="2790093" y="2383471"/>
            <a:ext cx="10058400" cy="1371600"/>
          </a:xfrm>
        </p:spPr>
        <p:txBody>
          <a:bodyPr/>
          <a:lstStyle/>
          <a:p>
            <a:r>
              <a:rPr lang="pt-BR" dirty="0"/>
              <a:t>PATOLOGIAS BUCAIS</a:t>
            </a:r>
          </a:p>
        </p:txBody>
      </p:sp>
      <p:sp>
        <p:nvSpPr>
          <p:cNvPr id="3" name="Espaço Reservado para Conteúdo 2">
            <a:extLst>
              <a:ext uri="{FF2B5EF4-FFF2-40B4-BE49-F238E27FC236}">
                <a16:creationId xmlns:a16="http://schemas.microsoft.com/office/drawing/2014/main" id="{49120481-54E3-4FE3-87A8-84841C226F26}"/>
              </a:ext>
            </a:extLst>
          </p:cNvPr>
          <p:cNvSpPr>
            <a:spLocks noGrp="1"/>
          </p:cNvSpPr>
          <p:nvPr>
            <p:ph idx="1"/>
          </p:nvPr>
        </p:nvSpPr>
        <p:spPr/>
        <p:txBody>
          <a:bodyPr/>
          <a:lstStyle/>
          <a:p>
            <a:endParaRPr lang="pt-BR" dirty="0"/>
          </a:p>
        </p:txBody>
      </p:sp>
      <p:sp>
        <p:nvSpPr>
          <p:cNvPr id="4" name="Espaço Reservado para Data 3">
            <a:extLst>
              <a:ext uri="{FF2B5EF4-FFF2-40B4-BE49-F238E27FC236}">
                <a16:creationId xmlns:a16="http://schemas.microsoft.com/office/drawing/2014/main" id="{C44729CB-195D-4A70-88D3-6B11FCB7F8A7}"/>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1689898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B92D6A-DAE2-4358-800F-25ABD91AE34C}"/>
              </a:ext>
            </a:extLst>
          </p:cNvPr>
          <p:cNvSpPr>
            <a:spLocks noGrp="1"/>
          </p:cNvSpPr>
          <p:nvPr>
            <p:ph type="title"/>
          </p:nvPr>
        </p:nvSpPr>
        <p:spPr>
          <a:xfrm>
            <a:off x="987669" y="228776"/>
            <a:ext cx="10058400" cy="1371600"/>
          </a:xfrm>
        </p:spPr>
        <p:txBody>
          <a:bodyPr/>
          <a:lstStyle/>
          <a:p>
            <a:r>
              <a:rPr lang="pt-BR" b="1" i="0" dirty="0">
                <a:solidFill>
                  <a:srgbClr val="1B2734"/>
                </a:solidFill>
                <a:effectLst/>
                <a:latin typeface="Work Sans"/>
              </a:rPr>
              <a:t>Aftas</a:t>
            </a:r>
            <a:endParaRPr lang="pt-BR" dirty="0"/>
          </a:p>
        </p:txBody>
      </p:sp>
      <p:sp>
        <p:nvSpPr>
          <p:cNvPr id="3" name="Espaço Reservado para Conteúdo 2">
            <a:extLst>
              <a:ext uri="{FF2B5EF4-FFF2-40B4-BE49-F238E27FC236}">
                <a16:creationId xmlns:a16="http://schemas.microsoft.com/office/drawing/2014/main" id="{CF8F524C-9ECB-4C87-9D3E-C13208DF9D96}"/>
              </a:ext>
            </a:extLst>
          </p:cNvPr>
          <p:cNvSpPr>
            <a:spLocks noGrp="1"/>
          </p:cNvSpPr>
          <p:nvPr>
            <p:ph idx="1"/>
          </p:nvPr>
        </p:nvSpPr>
        <p:spPr>
          <a:xfrm>
            <a:off x="987669" y="1329396"/>
            <a:ext cx="10583008" cy="5071403"/>
          </a:xfrm>
        </p:spPr>
        <p:txBody>
          <a:bodyPr>
            <a:noAutofit/>
          </a:bodyPr>
          <a:lstStyle/>
          <a:p>
            <a:pPr marL="0" indent="0" algn="just">
              <a:buNone/>
            </a:pPr>
            <a:r>
              <a:rPr lang="pt-BR" sz="2000" b="0" i="0" dirty="0">
                <a:effectLst/>
                <a:latin typeface="Roboto"/>
              </a:rPr>
              <a:t>São bastante comuns. Afetam aproximadamente 20% da população. São feridas dolorosas que surgem com tamanho entre dois e cinco milímetros de diâmetro. No local se desenvolve uma ferida coberta por uma camada branca com um círculo vermelho ao redor. Não são contagiosas. Ficam na boca por aproximadamente dez dias e, normalmente, desaparecem sozinhas. Os maiores sintomas, como coceira e ardência, são registrados no segundo e terceiro dias. Há vários tipos delas. A afta vulgar é mais comum. A </a:t>
            </a:r>
            <a:r>
              <a:rPr lang="pt-BR" sz="2000" b="0" i="0" dirty="0" err="1">
                <a:effectLst/>
                <a:latin typeface="Roboto"/>
              </a:rPr>
              <a:t>herpetiforme</a:t>
            </a:r>
            <a:r>
              <a:rPr lang="pt-BR" sz="2000" b="0" i="0" dirty="0">
                <a:effectLst/>
                <a:latin typeface="Roboto"/>
              </a:rPr>
              <a:t> é mais rara. Consiste no agrupamento de várias pequenas aftas. A afta major, que pode superar um centímetro, precisa ser tratada. </a:t>
            </a:r>
          </a:p>
          <a:p>
            <a:pPr marL="0" indent="0" algn="just">
              <a:buNone/>
            </a:pPr>
            <a:r>
              <a:rPr lang="pt-BR" sz="2000" b="0" i="0" dirty="0">
                <a:effectLst/>
                <a:latin typeface="Roboto"/>
              </a:rPr>
              <a:t>Não há causa única para a formação de aftas. A predisposição genética é apontada como uma das principais motivadoras do desenvolvimento da doença. Mas o estresse, traumas bucais, alergias alimentares, doenças autoimunes e distúrbios no sistema digestivo também aparecem como fatores geradores das aftas. </a:t>
            </a:r>
          </a:p>
          <a:p>
            <a:pPr marL="0" indent="0" algn="just">
              <a:buNone/>
            </a:pPr>
            <a:r>
              <a:rPr lang="pt-BR" sz="2000" b="0" i="0" dirty="0">
                <a:effectLst/>
                <a:latin typeface="Roboto"/>
              </a:rPr>
              <a:t>O tratamento varia de acordo com o tipo de afta, sua durabilidade e tamanho.</a:t>
            </a:r>
            <a:endParaRPr lang="pt-BR" sz="2000" dirty="0"/>
          </a:p>
        </p:txBody>
      </p:sp>
      <p:sp>
        <p:nvSpPr>
          <p:cNvPr id="4" name="Espaço Reservado para Data 3">
            <a:extLst>
              <a:ext uri="{FF2B5EF4-FFF2-40B4-BE49-F238E27FC236}">
                <a16:creationId xmlns:a16="http://schemas.microsoft.com/office/drawing/2014/main" id="{FF2D6B96-F8C3-491A-8EA1-AB7F5779A62E}"/>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3206586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B076D7-0709-455E-9E7F-A0BCEFFC0CB6}"/>
              </a:ext>
            </a:extLst>
          </p:cNvPr>
          <p:cNvSpPr>
            <a:spLocks noGrp="1"/>
          </p:cNvSpPr>
          <p:nvPr>
            <p:ph type="title"/>
          </p:nvPr>
        </p:nvSpPr>
        <p:spPr/>
        <p:txBody>
          <a:bodyPr/>
          <a:lstStyle/>
          <a:p>
            <a:r>
              <a:rPr lang="pt-BR" b="1" i="0" dirty="0">
                <a:solidFill>
                  <a:srgbClr val="1B2734"/>
                </a:solidFill>
                <a:effectLst/>
                <a:latin typeface="Work Sans"/>
              </a:rPr>
              <a:t>Boca seca ou xerostomia</a:t>
            </a:r>
            <a:endParaRPr lang="pt-BR" dirty="0"/>
          </a:p>
        </p:txBody>
      </p:sp>
      <p:sp>
        <p:nvSpPr>
          <p:cNvPr id="3" name="Espaço Reservado para Conteúdo 2">
            <a:extLst>
              <a:ext uri="{FF2B5EF4-FFF2-40B4-BE49-F238E27FC236}">
                <a16:creationId xmlns:a16="http://schemas.microsoft.com/office/drawing/2014/main" id="{EDC530D9-1214-4033-A5AB-5CC1E1177F87}"/>
              </a:ext>
            </a:extLst>
          </p:cNvPr>
          <p:cNvSpPr>
            <a:spLocks noGrp="1"/>
          </p:cNvSpPr>
          <p:nvPr>
            <p:ph idx="1"/>
          </p:nvPr>
        </p:nvSpPr>
        <p:spPr/>
        <p:txBody>
          <a:bodyPr>
            <a:normAutofit/>
          </a:bodyPr>
          <a:lstStyle/>
          <a:p>
            <a:pPr marL="0" indent="0" algn="just">
              <a:buNone/>
            </a:pPr>
            <a:r>
              <a:rPr lang="pt-BR" sz="2000" b="0" i="0" dirty="0">
                <a:effectLst/>
                <a:latin typeface="Roboto"/>
              </a:rPr>
              <a:t>Normalmente aparecem com o envelhecimento. As glândulas diminuem a produção da saliva provocando a secura na boca e causando dificuldades para falar, mastigar e engolir alimentos. </a:t>
            </a:r>
          </a:p>
          <a:p>
            <a:pPr marL="0" indent="0" algn="just">
              <a:buNone/>
            </a:pPr>
            <a:r>
              <a:rPr lang="pt-BR" sz="2000" b="0" i="0" dirty="0">
                <a:effectLst/>
                <a:latin typeface="Roboto"/>
              </a:rPr>
              <a:t>Tabagismo, consumo de bebidas alcoólicas e uso de medicamentos antidepressivos e anti-hipertensivos podem ajudar na manifestação da doença. </a:t>
            </a:r>
          </a:p>
          <a:p>
            <a:pPr marL="0" indent="0" algn="just">
              <a:buNone/>
            </a:pPr>
            <a:r>
              <a:rPr lang="pt-BR" sz="2000" b="0" i="0" dirty="0">
                <a:effectLst/>
                <a:latin typeface="Roboto"/>
              </a:rPr>
              <a:t>O uso de medicamentos pode amenizar o problema.</a:t>
            </a:r>
            <a:endParaRPr lang="pt-BR" sz="2000" dirty="0"/>
          </a:p>
        </p:txBody>
      </p:sp>
      <p:sp>
        <p:nvSpPr>
          <p:cNvPr id="4" name="Espaço Reservado para Data 3">
            <a:extLst>
              <a:ext uri="{FF2B5EF4-FFF2-40B4-BE49-F238E27FC236}">
                <a16:creationId xmlns:a16="http://schemas.microsoft.com/office/drawing/2014/main" id="{F148A580-1CF5-48A0-9EAE-D07FC424CB20}"/>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1101374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E0F1B5-4426-47AA-8069-BB89A12AE2DE}"/>
              </a:ext>
            </a:extLst>
          </p:cNvPr>
          <p:cNvSpPr>
            <a:spLocks noGrp="1"/>
          </p:cNvSpPr>
          <p:nvPr>
            <p:ph type="title"/>
          </p:nvPr>
        </p:nvSpPr>
        <p:spPr/>
        <p:txBody>
          <a:bodyPr/>
          <a:lstStyle/>
          <a:p>
            <a:r>
              <a:rPr lang="pt-BR" b="1" i="0" dirty="0">
                <a:solidFill>
                  <a:srgbClr val="1B2734"/>
                </a:solidFill>
                <a:effectLst/>
                <a:latin typeface="Work Sans"/>
              </a:rPr>
              <a:t>Câncer de Boca</a:t>
            </a:r>
            <a:endParaRPr lang="pt-BR" dirty="0"/>
          </a:p>
        </p:txBody>
      </p:sp>
      <p:sp>
        <p:nvSpPr>
          <p:cNvPr id="3" name="Espaço Reservado para Conteúdo 2">
            <a:extLst>
              <a:ext uri="{FF2B5EF4-FFF2-40B4-BE49-F238E27FC236}">
                <a16:creationId xmlns:a16="http://schemas.microsoft.com/office/drawing/2014/main" id="{3170EE41-57E2-41E0-9B0F-4FB9744957F7}"/>
              </a:ext>
            </a:extLst>
          </p:cNvPr>
          <p:cNvSpPr>
            <a:spLocks noGrp="1"/>
          </p:cNvSpPr>
          <p:nvPr>
            <p:ph idx="1"/>
          </p:nvPr>
        </p:nvSpPr>
        <p:spPr/>
        <p:txBody>
          <a:bodyPr>
            <a:normAutofit/>
          </a:bodyPr>
          <a:lstStyle/>
          <a:p>
            <a:pPr marL="0" indent="0">
              <a:buNone/>
            </a:pPr>
            <a:r>
              <a:rPr lang="pt-BR" sz="2000" b="0" i="0" dirty="0">
                <a:effectLst/>
                <a:latin typeface="Roboto"/>
              </a:rPr>
              <a:t>Os tumores cancerígenos aparecem em forma de feridas que nunca cicatrizam e crescem rapidamente afetando os tecidos vizinhos. </a:t>
            </a:r>
          </a:p>
          <a:p>
            <a:pPr marL="0" indent="0">
              <a:buNone/>
            </a:pPr>
            <a:r>
              <a:rPr lang="pt-BR" sz="2000" b="0" i="0" dirty="0">
                <a:effectLst/>
                <a:latin typeface="Roboto"/>
              </a:rPr>
              <a:t>O cigarro é apontado como o principal responsável pelo desenvolvimento do câncer bucal, mas o consumo de álcool é capaz de acelerar o processo. </a:t>
            </a:r>
          </a:p>
          <a:p>
            <a:pPr marL="0" indent="0">
              <a:buNone/>
            </a:pPr>
            <a:r>
              <a:rPr lang="pt-BR" sz="2000" b="0" i="0" dirty="0">
                <a:effectLst/>
                <a:latin typeface="Roboto"/>
              </a:rPr>
              <a:t>O tratamento é feito com cirurgia para a retirada do tumor. Após a operação, técnicas como a quimioterapia ou radioterapia podem ser utilizadas.</a:t>
            </a:r>
            <a:endParaRPr lang="pt-BR" sz="2000" dirty="0"/>
          </a:p>
        </p:txBody>
      </p:sp>
      <p:sp>
        <p:nvSpPr>
          <p:cNvPr id="4" name="Espaço Reservado para Data 3">
            <a:extLst>
              <a:ext uri="{FF2B5EF4-FFF2-40B4-BE49-F238E27FC236}">
                <a16:creationId xmlns:a16="http://schemas.microsoft.com/office/drawing/2014/main" id="{E81F10BE-6E08-46FD-A0AA-0FE7974E7EBD}"/>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3939805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1AFBF4-99A1-415C-9DF9-274982A22D2C}"/>
              </a:ext>
            </a:extLst>
          </p:cNvPr>
          <p:cNvSpPr>
            <a:spLocks noGrp="1"/>
          </p:cNvSpPr>
          <p:nvPr>
            <p:ph type="title"/>
          </p:nvPr>
        </p:nvSpPr>
        <p:spPr/>
        <p:txBody>
          <a:bodyPr/>
          <a:lstStyle/>
          <a:p>
            <a:r>
              <a:rPr lang="pt-BR" b="1" i="0" dirty="0">
                <a:solidFill>
                  <a:srgbClr val="1B2734"/>
                </a:solidFill>
                <a:effectLst/>
                <a:latin typeface="Work Sans"/>
              </a:rPr>
              <a:t>Candidíase</a:t>
            </a:r>
            <a:br>
              <a:rPr lang="pt-BR" b="1" i="0" dirty="0">
                <a:solidFill>
                  <a:srgbClr val="1B2734"/>
                </a:solidFill>
                <a:effectLst/>
                <a:latin typeface="Work Sans"/>
              </a:rPr>
            </a:br>
            <a:endParaRPr lang="pt-BR" dirty="0"/>
          </a:p>
        </p:txBody>
      </p:sp>
      <p:sp>
        <p:nvSpPr>
          <p:cNvPr id="3" name="Espaço Reservado para Conteúdo 2">
            <a:extLst>
              <a:ext uri="{FF2B5EF4-FFF2-40B4-BE49-F238E27FC236}">
                <a16:creationId xmlns:a16="http://schemas.microsoft.com/office/drawing/2014/main" id="{597F84B4-3E79-4977-B7D1-9B227CB91D37}"/>
              </a:ext>
            </a:extLst>
          </p:cNvPr>
          <p:cNvSpPr>
            <a:spLocks noGrp="1"/>
          </p:cNvSpPr>
          <p:nvPr>
            <p:ph idx="1"/>
          </p:nvPr>
        </p:nvSpPr>
        <p:spPr/>
        <p:txBody>
          <a:bodyPr>
            <a:normAutofit/>
          </a:bodyPr>
          <a:lstStyle/>
          <a:p>
            <a:pPr marL="0" indent="0" algn="just">
              <a:buNone/>
            </a:pPr>
            <a:r>
              <a:rPr lang="pt-BR" sz="2000" b="0" i="0" dirty="0">
                <a:effectLst/>
                <a:latin typeface="Roboto"/>
              </a:rPr>
              <a:t>Mais conhecida como sapinho. É causada por fungos que levam ao aparecimento de manchas brancas na cavidade bucal e feridas no canto da boca. </a:t>
            </a:r>
          </a:p>
          <a:p>
            <a:pPr marL="0" indent="0" algn="just">
              <a:buNone/>
            </a:pPr>
            <a:r>
              <a:rPr lang="pt-BR" sz="2000" b="0" i="0" dirty="0">
                <a:effectLst/>
                <a:latin typeface="Roboto"/>
              </a:rPr>
              <a:t>Acredita-se que sua manifestação esteja ligada à queda de resistência do organismo provocada, por exemplo, pelo uso de corticoides, antibióticos e medicamentos para tratamento do câncer. </a:t>
            </a:r>
          </a:p>
          <a:p>
            <a:pPr marL="0" indent="0" algn="just">
              <a:buNone/>
            </a:pPr>
            <a:r>
              <a:rPr lang="pt-BR" sz="2000" b="0" i="0" dirty="0">
                <a:effectLst/>
                <a:latin typeface="Roboto"/>
              </a:rPr>
              <a:t>Medicamentos antifúngicos ajudam a combatê-la, mas se a causa da queda de resistência do organismo persistir pode voltar.</a:t>
            </a:r>
            <a:endParaRPr lang="pt-BR" sz="2000" dirty="0"/>
          </a:p>
        </p:txBody>
      </p:sp>
      <p:sp>
        <p:nvSpPr>
          <p:cNvPr id="4" name="Espaço Reservado para Data 3">
            <a:extLst>
              <a:ext uri="{FF2B5EF4-FFF2-40B4-BE49-F238E27FC236}">
                <a16:creationId xmlns:a16="http://schemas.microsoft.com/office/drawing/2014/main" id="{96601EAD-53B2-459D-A334-4D0F37DF66BC}"/>
              </a:ext>
            </a:extLst>
          </p:cNvPr>
          <p:cNvSpPr>
            <a:spLocks noGrp="1"/>
          </p:cNvSpPr>
          <p:nvPr>
            <p:ph type="dt" sz="half" idx="10"/>
          </p:nvPr>
        </p:nvSpPr>
        <p:spPr/>
        <p:txBody>
          <a:bodyPr/>
          <a:lstStyle/>
          <a:p>
            <a:pPr rtl="0"/>
            <a:fld id="{B6E62EC5-0DC6-4A78-BB05-D67BCA50AA36}" type="datetime1">
              <a:rPr lang="pt-BR" smtClean="0"/>
              <a:t>26/03/2021</a:t>
            </a:fld>
            <a:endParaRPr lang="en-US"/>
          </a:p>
        </p:txBody>
      </p:sp>
    </p:spTree>
    <p:extLst>
      <p:ext uri="{BB962C8B-B14F-4D97-AF65-F5344CB8AC3E}">
        <p14:creationId xmlns:p14="http://schemas.microsoft.com/office/powerpoint/2010/main" val="7914664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617_TF56410444" id="{35CCA0FA-4D6E-4DE9-BB56-D00F3F9DC0E1}" vid="{C1FD0161-C62D-4F6E-BF43-DCD4DD87A785}"/>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{76BA1F17-2872-473F-BBF8-2FC82B12E0DA}tf56410444_win32</Template>
  <TotalTime>159</TotalTime>
  <Words>3710</Words>
  <Application>Microsoft Office PowerPoint</Application>
  <PresentationFormat>Widescreen</PresentationFormat>
  <Paragraphs>260</Paragraphs>
  <Slides>43</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43</vt:i4>
      </vt:variant>
    </vt:vector>
  </HeadingPairs>
  <TitlesOfParts>
    <vt:vector size="52" baseType="lpstr">
      <vt:lpstr>Arial</vt:lpstr>
      <vt:lpstr>Avenir Next LT Pro</vt:lpstr>
      <vt:lpstr>Avenir Next LT Pro Light</vt:lpstr>
      <vt:lpstr>Calibri</vt:lpstr>
      <vt:lpstr>Garamond</vt:lpstr>
      <vt:lpstr>Helvetica</vt:lpstr>
      <vt:lpstr>Roboto</vt:lpstr>
      <vt:lpstr>Work Sans</vt:lpstr>
      <vt:lpstr>SavonVTI</vt:lpstr>
      <vt:lpstr>Sistema gastrointestinal</vt:lpstr>
      <vt:lpstr>QUAL A FUNÇÃO DO SGI</vt:lpstr>
      <vt:lpstr>Apresentação do PowerPoint</vt:lpstr>
      <vt:lpstr>Apresentação do PowerPoint</vt:lpstr>
      <vt:lpstr>PATOLOGIAS BUCAIS</vt:lpstr>
      <vt:lpstr>Aftas</vt:lpstr>
      <vt:lpstr>Boca seca ou xerostomia</vt:lpstr>
      <vt:lpstr>Câncer de Boca</vt:lpstr>
      <vt:lpstr>Candidíase </vt:lpstr>
      <vt:lpstr>Gengivite</vt:lpstr>
      <vt:lpstr>Halitose</vt:lpstr>
      <vt:lpstr>Herpes</vt:lpstr>
      <vt:lpstr>Mononucleose </vt:lpstr>
      <vt:lpstr>Mucocele </vt:lpstr>
      <vt:lpstr>Síndrome da ardência bucal</vt:lpstr>
      <vt:lpstr>PATOLOGIAS DO ESÔFAGO</vt:lpstr>
      <vt:lpstr>Acalasia </vt:lpstr>
      <vt:lpstr>ACALASIA</vt:lpstr>
      <vt:lpstr>REFLUXO GASTROESOFÁGICO</vt:lpstr>
      <vt:lpstr>REFLUXO GASTROESOFÁGICO</vt:lpstr>
      <vt:lpstr>VARIZES ESOFÁGICAS</vt:lpstr>
      <vt:lpstr>VARIZES ESOFÁGICAS</vt:lpstr>
      <vt:lpstr>CÂNCER DE ESÔFAGO</vt:lpstr>
      <vt:lpstr>CÂNCER DE ESÔFAGO</vt:lpstr>
      <vt:lpstr>PATOLOGIAS DO ESTÔMAGO</vt:lpstr>
      <vt:lpstr>GASTRITE</vt:lpstr>
      <vt:lpstr>SINTOMAS</vt:lpstr>
      <vt:lpstr>TRATAMENTO</vt:lpstr>
      <vt:lpstr>ÚLCERA PÉPTICA</vt:lpstr>
      <vt:lpstr>SINTOMAS DA ÚLCERA PÉPTICA</vt:lpstr>
      <vt:lpstr>TRATAMENTO</vt:lpstr>
      <vt:lpstr>CÂNCER NO ESTÔMAGO</vt:lpstr>
      <vt:lpstr>Apresentação do PowerPoint</vt:lpstr>
      <vt:lpstr>TRATAMENTO</vt:lpstr>
      <vt:lpstr>PATOLOGIAS DO FÍGADO</vt:lpstr>
      <vt:lpstr>Doença hepática gordurosa não alcoólica e NASH </vt:lpstr>
      <vt:lpstr>HEPATITES</vt:lpstr>
      <vt:lpstr>HEPATITE AUTO IMUNE</vt:lpstr>
      <vt:lpstr>HEPATITES A, B, C</vt:lpstr>
      <vt:lpstr>HEPATITES D, E</vt:lpstr>
      <vt:lpstr>CIRROSE</vt:lpstr>
      <vt:lpstr>TRATAMENTO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gastrointestinal</dc:title>
  <dc:creator>Proprietário</dc:creator>
  <cp:lastModifiedBy>Proprietário</cp:lastModifiedBy>
  <cp:revision>13</cp:revision>
  <dcterms:created xsi:type="dcterms:W3CDTF">2021-03-26T19:17:47Z</dcterms:created>
  <dcterms:modified xsi:type="dcterms:W3CDTF">2021-03-26T21:57:37Z</dcterms:modified>
</cp:coreProperties>
</file>