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sldIdLst>
    <p:sldId id="527" r:id="rId2"/>
    <p:sldId id="528" r:id="rId3"/>
    <p:sldId id="665" r:id="rId4"/>
    <p:sldId id="663" r:id="rId5"/>
    <p:sldId id="664" r:id="rId6"/>
    <p:sldId id="640" r:id="rId7"/>
    <p:sldId id="639" r:id="rId8"/>
    <p:sldId id="641" r:id="rId9"/>
    <p:sldId id="659" r:id="rId10"/>
    <p:sldId id="645" r:id="rId11"/>
    <p:sldId id="646" r:id="rId12"/>
    <p:sldId id="647" r:id="rId13"/>
    <p:sldId id="642" r:id="rId14"/>
    <p:sldId id="643" r:id="rId15"/>
    <p:sldId id="669" r:id="rId16"/>
    <p:sldId id="670" r:id="rId17"/>
    <p:sldId id="676" r:id="rId18"/>
    <p:sldId id="677" r:id="rId19"/>
    <p:sldId id="678" r:id="rId20"/>
    <p:sldId id="671" r:id="rId21"/>
    <p:sldId id="672" r:id="rId22"/>
    <p:sldId id="673" r:id="rId23"/>
    <p:sldId id="674" r:id="rId24"/>
    <p:sldId id="679" r:id="rId25"/>
    <p:sldId id="675" r:id="rId26"/>
    <p:sldId id="681" r:id="rId27"/>
    <p:sldId id="680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58" r:id="rId38"/>
    <p:sldId id="644" r:id="rId39"/>
    <p:sldId id="507" r:id="rId40"/>
    <p:sldId id="505" r:id="rId41"/>
    <p:sldId id="506" r:id="rId42"/>
    <p:sldId id="552" r:id="rId43"/>
    <p:sldId id="553" r:id="rId44"/>
    <p:sldId id="631" r:id="rId45"/>
    <p:sldId id="632" r:id="rId46"/>
    <p:sldId id="633" r:id="rId47"/>
    <p:sldId id="634" r:id="rId48"/>
    <p:sldId id="609" r:id="rId49"/>
    <p:sldId id="610" r:id="rId50"/>
    <p:sldId id="611" r:id="rId51"/>
    <p:sldId id="612" r:id="rId52"/>
    <p:sldId id="613" r:id="rId53"/>
    <p:sldId id="614" r:id="rId54"/>
    <p:sldId id="629" r:id="rId55"/>
    <p:sldId id="630" r:id="rId56"/>
    <p:sldId id="660" r:id="rId57"/>
    <p:sldId id="661" r:id="rId58"/>
    <p:sldId id="376" r:id="rId59"/>
    <p:sldId id="377" r:id="rId60"/>
    <p:sldId id="607" r:id="rId61"/>
    <p:sldId id="608" r:id="rId62"/>
    <p:sldId id="604" r:id="rId63"/>
    <p:sldId id="635" r:id="rId64"/>
    <p:sldId id="662" r:id="rId65"/>
    <p:sldId id="636" r:id="rId66"/>
    <p:sldId id="637" r:id="rId67"/>
    <p:sldId id="638" r:id="rId68"/>
    <p:sldId id="617" r:id="rId69"/>
    <p:sldId id="618" r:id="rId70"/>
    <p:sldId id="619" r:id="rId71"/>
    <p:sldId id="620" r:id="rId72"/>
    <p:sldId id="621" r:id="rId73"/>
    <p:sldId id="622" r:id="rId74"/>
    <p:sldId id="623" r:id="rId75"/>
    <p:sldId id="624" r:id="rId76"/>
    <p:sldId id="625" r:id="rId77"/>
    <p:sldId id="626" r:id="rId78"/>
    <p:sldId id="627" r:id="rId79"/>
    <p:sldId id="628" r:id="rId80"/>
    <p:sldId id="602" r:id="rId81"/>
    <p:sldId id="603" r:id="rId82"/>
    <p:sldId id="367" r:id="rId83"/>
    <p:sldId id="368" r:id="rId84"/>
    <p:sldId id="369" r:id="rId85"/>
    <p:sldId id="370" r:id="rId86"/>
    <p:sldId id="371" r:id="rId87"/>
    <p:sldId id="448" r:id="rId88"/>
    <p:sldId id="551" r:id="rId8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441-3CB0-42F5-9604-B6B03CB1396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A9F-1C3A-4F7A-A29A-BD9E07801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7E1B8-7325-40A4-8EE0-754789FF2423}" type="slidenum">
              <a:rPr lang="pt-BR"/>
              <a:pPr/>
              <a:t>18</a:t>
            </a:fld>
            <a:endParaRPr lang="pt-B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19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AACA3-88E1-4F6A-A7DE-C550EE58A62E}" type="slidenum">
              <a:rPr lang="pt-BR"/>
              <a:pPr/>
              <a:t>63</a:t>
            </a:fld>
            <a:endParaRPr lang="pt-B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29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F9AFE-E251-4090-A557-E14309963144}" type="slidenum">
              <a:rPr lang="pt-BR"/>
              <a:pPr/>
              <a:t>65</a:t>
            </a:fld>
            <a:endParaRPr lang="pt-B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834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28B9-4923-4208-AD79-74FED953D78F}" type="slidenum">
              <a:rPr lang="pt-BR"/>
              <a:pPr/>
              <a:t>66</a:t>
            </a:fld>
            <a:endParaRPr lang="pt-B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34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BDD42-EA21-4780-A459-9053EC96506A}" type="slidenum">
              <a:rPr lang="pt-BR"/>
              <a:pPr/>
              <a:t>67</a:t>
            </a:fld>
            <a:endParaRPr lang="pt-B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9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DD99E-FEFA-4927-92FE-D99CD71A52E3}" type="slidenum">
              <a:rPr lang="pt-BR"/>
              <a:pPr/>
              <a:t>88</a:t>
            </a:fld>
            <a:endParaRPr lang="pt-B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B10C-0AC7-465A-A128-DB8C23F31599}" type="slidenum">
              <a:rPr lang="pt-BR"/>
              <a:pPr/>
              <a:t>44</a:t>
            </a:fld>
            <a:endParaRPr 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3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0915-20C8-4ABA-B232-C0B80BA7DFAA}" type="slidenum">
              <a:rPr lang="pt-BR"/>
              <a:pPr/>
              <a:t>45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86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699E2-D542-4A66-B155-5543042DAFB6}" type="slidenum">
              <a:rPr lang="pt-BR"/>
              <a:pPr/>
              <a:t>46</a:t>
            </a:fld>
            <a:endParaRPr lang="pt-B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15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4F16A-5D26-4B8E-B12F-F5406B7D4800}" type="slidenum">
              <a:rPr lang="pt-BR"/>
              <a:pPr/>
              <a:t>47</a:t>
            </a:fld>
            <a:endParaRPr lang="pt-B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1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36554-6A73-48DE-9B24-C78E3E3714EC}" type="slidenum">
              <a:rPr lang="pt-BR"/>
              <a:pPr/>
              <a:t>54</a:t>
            </a:fld>
            <a:endParaRPr lang="pt-B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62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D9568-AF22-432C-92EB-647EDB927FBB}" type="slidenum">
              <a:rPr lang="pt-BR"/>
              <a:pPr/>
              <a:t>55</a:t>
            </a:fld>
            <a:endParaRPr lang="pt-B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72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3461EF-7864-4909-B9E7-6C1338BB1D54}" type="slidenum">
              <a:rPr lang="pt-BR" sz="1200" smtClean="0"/>
              <a:pPr eaLnBrk="1" hangingPunct="1"/>
              <a:t>58</a:t>
            </a:fld>
            <a:endParaRPr lang="pt-BR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408AE3-FD22-4FED-A728-2C9D02BDD889}" type="slidenum">
              <a:rPr lang="pt-BR" sz="1200" smtClean="0"/>
              <a:pPr eaLnBrk="1" hangingPunct="1"/>
              <a:t>59</a:t>
            </a:fld>
            <a:endParaRPr lang="pt-BR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306B1-B351-46AE-ABA8-AE04E92403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FE6235-B515-4C95-871C-FAAB89D44F95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074579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Contrações uterinas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rítmicas e mais frequentes,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geral dolorosas,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estendem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 todo o útero.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5 contrações em 10 minutos, com duração de 40 a 70 segundos.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Sensação de dor no reto devido à pressão exercida pela cabeça do feto.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495800" cy="5146587"/>
          </a:xfrm>
        </p:spPr>
        <p:txBody>
          <a:bodyPr>
            <a:normAutofit fontScale="92500" lnSpcReduction="10000"/>
          </a:bodyPr>
          <a:lstStyle/>
          <a:p>
            <a:r>
              <a:rPr lang="pt-B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admissão.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Avaliar e registrar: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- a cada 1 hora: dinâmica uterina, ausculta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fetal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fluidos administrados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- a cada 2 ou 3 horas: a dilatação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cervical, mantendo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vigília constante sobre a mulher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3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86916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ANAMNESE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escuta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qualificada sobre as queixas da paciente, história da gestação,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passado obstétrico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patologias associadas, uso de medicamentos, grupo sanguíneo, movimentação fetal,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DUM, menstruação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etc.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Muitas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dessas informações podem ser obtidas e/ou complementadas através do cartão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da gestante.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8569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FÍSICO - </a:t>
            </a:r>
            <a:r>
              <a:rPr lang="pt-BR" sz="4000" dirty="0" smtClean="0"/>
              <a:t>Deve </a:t>
            </a:r>
            <a:r>
              <a:rPr lang="pt-BR" sz="4000" dirty="0"/>
              <a:t>incluir:</a:t>
            </a:r>
          </a:p>
          <a:p>
            <a:r>
              <a:rPr lang="pt-BR" sz="4000" dirty="0" smtClean="0"/>
              <a:t>Ausculta </a:t>
            </a:r>
            <a:r>
              <a:rPr lang="pt-BR" sz="4000" dirty="0" err="1" smtClean="0"/>
              <a:t>cardio-pulmonar</a:t>
            </a:r>
            <a:endParaRPr lang="pt-BR" sz="4000" dirty="0"/>
          </a:p>
          <a:p>
            <a:r>
              <a:rPr lang="pt-BR" sz="4000" dirty="0" smtClean="0"/>
              <a:t>Verificação </a:t>
            </a:r>
            <a:r>
              <a:rPr lang="pt-BR" sz="4000" dirty="0"/>
              <a:t>dos sinais vitais (pressão arterial, pulso arterial e temperatura)</a:t>
            </a:r>
          </a:p>
          <a:p>
            <a:r>
              <a:rPr lang="pt-BR" sz="4000" dirty="0" smtClean="0"/>
              <a:t>Pesquisa </a:t>
            </a:r>
            <a:r>
              <a:rPr lang="pt-BR" sz="4000" dirty="0"/>
              <a:t>de palidez </a:t>
            </a:r>
            <a:r>
              <a:rPr lang="pt-BR" sz="4000" dirty="0" err="1"/>
              <a:t>cutâneo-mucosa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447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</a:t>
            </a:r>
            <a:r>
              <a:rPr lang="pt-BR" sz="4000" b="1" dirty="0"/>
              <a:t>OBSTÉTRICO</a:t>
            </a:r>
            <a:r>
              <a:rPr lang="pt-BR" sz="4000" b="1" dirty="0" smtClean="0"/>
              <a:t>:</a:t>
            </a:r>
          </a:p>
          <a:p>
            <a:endParaRPr lang="pt-BR" sz="4000" b="1" dirty="0"/>
          </a:p>
          <a:p>
            <a:r>
              <a:rPr lang="pt-BR" sz="4000" dirty="0" smtClean="0"/>
              <a:t>Manobras </a:t>
            </a:r>
            <a:r>
              <a:rPr lang="pt-BR" sz="4000" dirty="0"/>
              <a:t>de </a:t>
            </a:r>
            <a:r>
              <a:rPr lang="pt-BR" sz="4000" dirty="0" err="1"/>
              <a:t>Leopold</a:t>
            </a:r>
            <a:r>
              <a:rPr lang="pt-BR" sz="4000" dirty="0"/>
              <a:t>, evidenciando-se fundo uterino, situação, posição e apresentação fetais, </a:t>
            </a:r>
            <a:r>
              <a:rPr lang="pt-BR" sz="4000" dirty="0" smtClean="0"/>
              <a:t>e presença </a:t>
            </a:r>
            <a:r>
              <a:rPr lang="pt-BR" sz="4000" dirty="0"/>
              <a:t>de insinuação do polo fetal.</a:t>
            </a:r>
          </a:p>
          <a:p>
            <a:r>
              <a:rPr lang="pt-BR" sz="4000" dirty="0" smtClean="0"/>
              <a:t>Mensuração </a:t>
            </a:r>
            <a:r>
              <a:rPr lang="pt-BR" sz="4000" dirty="0"/>
              <a:t>da </a:t>
            </a:r>
            <a:r>
              <a:rPr lang="pt-BR" sz="4000" dirty="0" smtClean="0"/>
              <a:t>AU</a:t>
            </a:r>
            <a:endParaRPr lang="pt-BR" sz="4000" dirty="0"/>
          </a:p>
          <a:p>
            <a:r>
              <a:rPr lang="pt-BR" sz="4000" dirty="0" smtClean="0"/>
              <a:t>Ausculta dos BCF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80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2" descr="gestantes-relaxadas-e-menos-ansiosas-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886075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461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Puerpério – Hospitalar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51050"/>
            <a:ext cx="8642350" cy="4546600"/>
          </a:xfrm>
        </p:spPr>
        <p:txBody>
          <a:bodyPr/>
          <a:lstStyle/>
          <a:p>
            <a:r>
              <a:rPr lang="pt-BR" sz="2800" smtClean="0"/>
              <a:t>Promover um ambiente com privacidade, tranqüilo e seguro para a  parturiente e seu acompanhante;</a:t>
            </a:r>
          </a:p>
          <a:p>
            <a:r>
              <a:rPr lang="pt-BR" sz="2800" smtClean="0"/>
              <a:t>Estimular deambulação;</a:t>
            </a:r>
          </a:p>
          <a:p>
            <a:r>
              <a:rPr lang="pt-BR" sz="2800" smtClean="0"/>
              <a:t>Promover técnicas de relaxamento(banho, exercícios, etc);</a:t>
            </a:r>
          </a:p>
          <a:p>
            <a:r>
              <a:rPr lang="pt-BR" sz="2800" smtClean="0"/>
              <a:t>Realizar massagens ou orientar acompanhante a realizar;</a:t>
            </a:r>
          </a:p>
          <a:p>
            <a:r>
              <a:rPr lang="pt-BR" sz="2800" smtClean="0"/>
              <a:t>Buscar técnicas para alivio da dor; </a:t>
            </a:r>
          </a:p>
          <a:p>
            <a:r>
              <a:rPr lang="pt-BR" sz="2800" smtClean="0"/>
              <a:t>Manter diálogos durante os procedimentos. </a:t>
            </a:r>
          </a:p>
        </p:txBody>
      </p:sp>
      <p:sp>
        <p:nvSpPr>
          <p:cNvPr id="5126" name="AutoShape 5" descr="ANd9GcSzaNIWyoU31gAjQSy1lk5fOOZeCZGOd2Q8HK_c9Kacl7as6jX4"/>
          <p:cNvSpPr>
            <a:spLocks noChangeAspect="1" noChangeArrowheads="1"/>
          </p:cNvSpPr>
          <p:nvPr/>
        </p:nvSpPr>
        <p:spPr bwMode="auto">
          <a:xfrm>
            <a:off x="201613" y="46038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127" name="Picture 9" descr="doulae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80025"/>
            <a:ext cx="16922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475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54288"/>
            <a:ext cx="8642350" cy="4114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b="1" smtClean="0"/>
              <a:t>Monitorar:</a:t>
            </a:r>
          </a:p>
          <a:p>
            <a:r>
              <a:rPr lang="pt-BR" smtClean="0"/>
              <a:t>Sinais Vitais – (PA, Pulso, Temperatura e FC)</a:t>
            </a:r>
          </a:p>
          <a:p>
            <a:r>
              <a:rPr lang="pt-BR" smtClean="0"/>
              <a:t>Perda de líquido via vaginal (urina, líquido amniótico  ou sangramento);</a:t>
            </a:r>
          </a:p>
          <a:p>
            <a:r>
              <a:rPr lang="pt-BR" smtClean="0"/>
              <a:t>Intensidade da queixa da dor;</a:t>
            </a:r>
          </a:p>
          <a:p>
            <a:r>
              <a:rPr lang="pt-BR" smtClean="0"/>
              <a:t>Administração de medicamento (conforme prescrição médica).</a:t>
            </a:r>
          </a:p>
          <a:p>
            <a:pPr>
              <a:buFont typeface="Times New Roman" pitchFamily="18" charset="0"/>
              <a:buNone/>
            </a:pPr>
            <a:endParaRPr lang="pt-BR" sz="2400" smtClean="0"/>
          </a:p>
          <a:p>
            <a:pPr>
              <a:buFont typeface="Times New Roman" pitchFamily="18" charset="0"/>
              <a:buNone/>
            </a:pPr>
            <a:r>
              <a:rPr lang="pt-BR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2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FATORES QUE PODEM INFLUENCIAR NA INTENSIDADE DA DOR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</a:t>
            </a:r>
            <a:r>
              <a:rPr lang="pt-BR" dirty="0" smtClean="0"/>
              <a:t>edo</a:t>
            </a:r>
            <a:r>
              <a:rPr lang="pt-BR" dirty="0"/>
              <a:t>, ansiedade e tensão. </a:t>
            </a:r>
          </a:p>
          <a:p>
            <a:r>
              <a:rPr lang="pt-BR" dirty="0" smtClean="0"/>
              <a:t>Motivação </a:t>
            </a:r>
            <a:r>
              <a:rPr lang="pt-BR" dirty="0"/>
              <a:t>para o parto e maternidade. </a:t>
            </a:r>
          </a:p>
          <a:p>
            <a:r>
              <a:rPr lang="pt-BR" dirty="0" smtClean="0"/>
              <a:t>Paridade</a:t>
            </a:r>
            <a:r>
              <a:rPr lang="pt-BR" dirty="0"/>
              <a:t>. </a:t>
            </a:r>
          </a:p>
          <a:p>
            <a:r>
              <a:rPr lang="pt-BR" dirty="0" smtClean="0"/>
              <a:t>Participação </a:t>
            </a:r>
            <a:r>
              <a:rPr lang="pt-BR" dirty="0"/>
              <a:t>em cursos de preparação para o parto. </a:t>
            </a:r>
          </a:p>
          <a:p>
            <a:r>
              <a:rPr lang="pt-BR" dirty="0" smtClean="0"/>
              <a:t>Idade </a:t>
            </a:r>
            <a:r>
              <a:rPr lang="pt-BR" dirty="0"/>
              <a:t>da paciente. </a:t>
            </a:r>
          </a:p>
          <a:p>
            <a:r>
              <a:rPr lang="pt-BR" dirty="0" smtClean="0"/>
              <a:t>Condições </a:t>
            </a:r>
            <a:r>
              <a:rPr lang="pt-BR" dirty="0"/>
              <a:t>socioeconômicas. </a:t>
            </a:r>
          </a:p>
          <a:p>
            <a:r>
              <a:rPr lang="pt-BR" dirty="0" smtClean="0"/>
              <a:t>Tamanho </a:t>
            </a:r>
            <a:r>
              <a:rPr lang="pt-BR" dirty="0"/>
              <a:t>do feto. </a:t>
            </a:r>
          </a:p>
          <a:p>
            <a:r>
              <a:rPr lang="pt-BR" dirty="0" smtClean="0"/>
              <a:t>Peso </a:t>
            </a:r>
            <a:r>
              <a:rPr lang="pt-BR" dirty="0"/>
              <a:t>da paciente. </a:t>
            </a:r>
            <a:r>
              <a:rPr lang="pt-BR" dirty="0" smtClean="0"/>
              <a:t>]</a:t>
            </a:r>
          </a:p>
          <a:p>
            <a:r>
              <a:rPr lang="pt-BR" dirty="0" smtClean="0"/>
              <a:t>Experiências </a:t>
            </a:r>
            <a:r>
              <a:rPr lang="pt-BR" dirty="0"/>
              <a:t>anteriores. </a:t>
            </a:r>
          </a:p>
          <a:p>
            <a:r>
              <a:rPr lang="pt-BR" dirty="0" smtClean="0"/>
              <a:t>Uso </a:t>
            </a:r>
            <a:r>
              <a:rPr lang="pt-BR" dirty="0"/>
              <a:t>de drogas para induzir / aumentar as contrações uterinas. </a:t>
            </a:r>
          </a:p>
          <a:p>
            <a:r>
              <a:rPr lang="pt-BR" dirty="0" smtClean="0"/>
              <a:t>Filosofia </a:t>
            </a:r>
            <a:r>
              <a:rPr lang="pt-BR" dirty="0"/>
              <a:t>institucional. </a:t>
            </a:r>
          </a:p>
        </p:txBody>
      </p:sp>
    </p:spTree>
    <p:extLst>
      <p:ext uri="{BB962C8B-B14F-4D97-AF65-F5344CB8AC3E}">
        <p14:creationId xmlns:p14="http://schemas.microsoft.com/office/powerpoint/2010/main" val="20213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MEDIDAS PARA O CONFORTO DA PARTURIENTE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MEDIDAS AMBIENTAIS </a:t>
            </a:r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dirty="0"/>
              <a:t>Diminuição da </a:t>
            </a:r>
            <a:r>
              <a:rPr lang="pt-BR" dirty="0" smtClean="0"/>
              <a:t>luminosidade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dos ruídos sonoros</a:t>
            </a:r>
            <a:r>
              <a:rPr lang="pt-BR" dirty="0" smtClean="0"/>
              <a:t>.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PRIVACIDADE</a:t>
            </a:r>
            <a:r>
              <a:rPr lang="pt-BR" dirty="0" smtClean="0"/>
              <a:t>. 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ACONCHEGO. 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MÚSICA. 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MEDIDAS FÍSICAS </a:t>
            </a:r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dirty="0"/>
              <a:t>Caminhar durante o trabalho de </a:t>
            </a:r>
            <a:r>
              <a:rPr lang="pt-BR" dirty="0" smtClean="0"/>
              <a:t>parto</a:t>
            </a:r>
            <a:r>
              <a:rPr lang="pt-BR" dirty="0"/>
              <a:t>,</a:t>
            </a:r>
            <a:r>
              <a:rPr lang="pt-BR" dirty="0" smtClean="0"/>
              <a:t> exercícios </a:t>
            </a:r>
            <a:r>
              <a:rPr lang="pt-BR" dirty="0"/>
              <a:t>pélvicos.</a:t>
            </a:r>
          </a:p>
        </p:txBody>
      </p:sp>
    </p:spTree>
    <p:extLst>
      <p:ext uri="{BB962C8B-B14F-4D97-AF65-F5344CB8AC3E}">
        <p14:creationId xmlns:p14="http://schemas.microsoft.com/office/powerpoint/2010/main" val="147883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A dor não está relacionada somente com o processo fisiológico, vários fatores influenciam em sua percepção como medo, stress mental, tensão, fadiga, frio, fome, solidão, desamparo social e afetivo, ignorância do que está </a:t>
            </a:r>
            <a:r>
              <a:rPr lang="pt-BR" sz="4000" dirty="0" smtClean="0"/>
              <a:t>ocorrendo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985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2133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Sugestão</a:t>
            </a:r>
          </a:p>
          <a:p>
            <a:pPr>
              <a:spcBef>
                <a:spcPct val="50000"/>
              </a:spcBef>
            </a:pPr>
            <a:endParaRPr lang="pt-BR" sz="28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Ignorância</a:t>
            </a:r>
          </a:p>
          <a:p>
            <a:pPr>
              <a:spcBef>
                <a:spcPct val="50000"/>
              </a:spcBef>
            </a:pPr>
            <a:endParaRPr lang="pt-BR" sz="28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Solidão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831846">
            <a:off x="4876800" y="2133600"/>
            <a:ext cx="2133600" cy="1524000"/>
          </a:xfrm>
          <a:custGeom>
            <a:avLst/>
            <a:gdLst>
              <a:gd name="G0" fmla="+- -5338095 0 0"/>
              <a:gd name="G1" fmla="+- 11635273 0 0"/>
              <a:gd name="G2" fmla="+- -5338095 0 11635273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11635273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35273"/>
              <a:gd name="G36" fmla="sin G34 11635273"/>
              <a:gd name="G37" fmla="+/ 11635273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579 w 21600"/>
              <a:gd name="T5" fmla="*/ 2768 h 21600"/>
              <a:gd name="T6" fmla="*/ 2813 w 21600"/>
              <a:gd name="T7" fmla="*/ 11143 h 21600"/>
              <a:gd name="T8" fmla="*/ 7332 w 21600"/>
              <a:gd name="T9" fmla="*/ 6942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7935" y="5613"/>
                  <a:pt x="5613" y="7935"/>
                  <a:pt x="5613" y="10800"/>
                </a:cubicBezTo>
                <a:cubicBezTo>
                  <a:pt x="5612" y="10874"/>
                  <a:pt x="5614" y="10948"/>
                  <a:pt x="5617" y="11022"/>
                </a:cubicBezTo>
                <a:lnTo>
                  <a:pt x="9" y="11263"/>
                </a:lnTo>
                <a:cubicBezTo>
                  <a:pt x="3" y="11109"/>
                  <a:pt x="0" y="1095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337" y="-1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FCDCD0"/>
              </a:gs>
              <a:gs pos="100000">
                <a:srgbClr val="FCDCD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7884879">
            <a:off x="6248400" y="3429000"/>
            <a:ext cx="2133600" cy="1524000"/>
          </a:xfrm>
          <a:custGeom>
            <a:avLst/>
            <a:gdLst>
              <a:gd name="G0" fmla="+- -5338095 0 0"/>
              <a:gd name="G1" fmla="+- -11398704 0 0"/>
              <a:gd name="G2" fmla="+- -5338095 0 -11398704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-11398704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398704"/>
              <a:gd name="G36" fmla="sin G34 -11398704"/>
              <a:gd name="G37" fmla="+/ -11398704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6 w 21600"/>
              <a:gd name="T5" fmla="*/ 2253 h 21600"/>
              <a:gd name="T6" fmla="*/ 2850 w 21600"/>
              <a:gd name="T7" fmla="*/ 9954 h 21600"/>
              <a:gd name="T8" fmla="*/ 7628 w 21600"/>
              <a:gd name="T9" fmla="*/ 6695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8147" y="5612"/>
                  <a:pt x="5922" y="7614"/>
                  <a:pt x="5642" y="10251"/>
                </a:cubicBezTo>
                <a:lnTo>
                  <a:pt x="60" y="9658"/>
                </a:lnTo>
                <a:cubicBezTo>
                  <a:pt x="644" y="4166"/>
                  <a:pt x="5277" y="-1"/>
                  <a:pt x="10800" y="0"/>
                </a:cubicBezTo>
                <a:cubicBezTo>
                  <a:pt x="11337" y="0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E1B791"/>
              </a:gs>
              <a:gs pos="100000">
                <a:srgbClr val="E1B79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-6883786">
            <a:off x="4267200" y="3810000"/>
            <a:ext cx="2133600" cy="1524000"/>
          </a:xfrm>
          <a:custGeom>
            <a:avLst/>
            <a:gdLst>
              <a:gd name="G0" fmla="+- -5338095 0 0"/>
              <a:gd name="G1" fmla="+- 11632303 0 0"/>
              <a:gd name="G2" fmla="+- -5338095 0 11632303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11632303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32303"/>
              <a:gd name="G36" fmla="sin G34 11632303"/>
              <a:gd name="G37" fmla="+/ 11632303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576 w 21600"/>
              <a:gd name="T5" fmla="*/ 2771 h 21600"/>
              <a:gd name="T6" fmla="*/ 2813 w 21600"/>
              <a:gd name="T7" fmla="*/ 11149 h 21600"/>
              <a:gd name="T8" fmla="*/ 7330 w 21600"/>
              <a:gd name="T9" fmla="*/ 6944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7935" y="5613"/>
                  <a:pt x="5613" y="7935"/>
                  <a:pt x="5613" y="10800"/>
                </a:cubicBezTo>
                <a:cubicBezTo>
                  <a:pt x="5612" y="10875"/>
                  <a:pt x="5614" y="10951"/>
                  <a:pt x="5617" y="11026"/>
                </a:cubicBezTo>
                <a:lnTo>
                  <a:pt x="10" y="11272"/>
                </a:lnTo>
                <a:cubicBezTo>
                  <a:pt x="3" y="11114"/>
                  <a:pt x="0" y="1095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337" y="-1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FD9275"/>
              </a:gs>
              <a:gs pos="100000">
                <a:srgbClr val="FD9275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343400" y="3276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Medo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629400" y="2819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Tensão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096000" y="4953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Dor</a:t>
            </a:r>
          </a:p>
        </p:txBody>
      </p:sp>
      <p:pic>
        <p:nvPicPr>
          <p:cNvPr id="64532" name="Picture 20" descr="ARRWC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1003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NÃO FARMACOLÓGICOS PARA ALÍVIO DA DOR</a:t>
            </a: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79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Colo uterino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dilatado (entre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4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a 8 cm), com apagamento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total ou 5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cm independente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apagamento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Esta fase dura entre 3 e 4 horas em mães primigestas.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/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partograma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deve ser aberto quando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se identificar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dilatação cervical de 6 cm.</a:t>
            </a: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b="1" dirty="0" smtClean="0"/>
              <a:t>MASSAGENS CORPORAIS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59496"/>
            <a:ext cx="8712968" cy="481504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</a:t>
            </a:r>
            <a:r>
              <a:rPr lang="pt-BR" dirty="0" smtClean="0"/>
              <a:t>êm </a:t>
            </a:r>
            <a:r>
              <a:rPr lang="pt-BR" dirty="0"/>
              <a:t>o potencial de promover alívio da dor, além de proporcionar contato físico com a parturiente, potencializando o efeito de relaxamento, diminuindo o estresse emocional e melhorando o fluxo sanguíneo e a oxigenação dos tecidos.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colocação da mão sobre um ponto dolorido, o afago dos cabelos ou da face em um gesto de afeição, um abraço firme ou a massagem intencional mais formal da mão ou de outras partes do corpo, todos transmitem ao receptor uma mensagem de interesse, de vontade de estar perto e ajudar.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5057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EXERCÍCIOS RESPIRATÓRIOS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43472"/>
            <a:ext cx="8363272" cy="503106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Têm </a:t>
            </a:r>
            <a:r>
              <a:rPr lang="pt-BR" dirty="0"/>
              <a:t>a função de reduzir a sensação dolorosa, melhorar os níveis de saturação sanguínea materna de O2, proporcionar relaxamento e diminuir a ansiedade.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exercícios respiratórios podem não ser suficientes na redução da sensação dolorosa durante o primeiro estágio do trabalho de parto, porém são eficazes na redução da ansiedade. Nesta fase, prioriza-se a respiração torácica lenta com inspiração e expiração profundas e longas em um ritmo natural, sendo realizada no momento das contrações uterinas. Estes exercícios não devem ser iniciados precocemente a fim de evitar </a:t>
            </a:r>
            <a:r>
              <a:rPr lang="pt-BR" dirty="0" err="1"/>
              <a:t>hiperventilação</a:t>
            </a:r>
            <a:r>
              <a:rPr lang="pt-BR" dirty="0"/>
              <a:t> da parturiente.</a:t>
            </a:r>
          </a:p>
        </p:txBody>
      </p:sp>
    </p:spTree>
    <p:extLst>
      <p:ext uri="{BB962C8B-B14F-4D97-AF65-F5344CB8AC3E}">
        <p14:creationId xmlns:p14="http://schemas.microsoft.com/office/powerpoint/2010/main" val="12739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BANHO MORNO DE ASPERSÃO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15480"/>
            <a:ext cx="8661648" cy="524252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 </a:t>
            </a:r>
            <a:r>
              <a:rPr lang="pt-BR" sz="3200" dirty="0"/>
              <a:t>água aquecida induz a vasodilatação periférica e redistribuição do fluxo sanguíneo, promovendo relaxamento muscular. </a:t>
            </a:r>
            <a:endParaRPr lang="pt-BR" sz="3200" dirty="0" smtClean="0"/>
          </a:p>
          <a:p>
            <a:r>
              <a:rPr lang="pt-BR" sz="3200" dirty="0" smtClean="0"/>
              <a:t>Reduz a </a:t>
            </a:r>
            <a:r>
              <a:rPr lang="pt-BR" sz="3200" dirty="0"/>
              <a:t>liberação de catecolaminas e </a:t>
            </a:r>
            <a:r>
              <a:rPr lang="pt-BR" sz="3200" dirty="0" smtClean="0"/>
              <a:t>eleva as </a:t>
            </a:r>
            <a:r>
              <a:rPr lang="pt-BR" sz="3200" dirty="0"/>
              <a:t>endorfinas, reduzindo a ansiedade e promovendo a satisfação da parturiente. </a:t>
            </a:r>
            <a:endParaRPr lang="pt-BR" sz="3200" dirty="0" smtClean="0"/>
          </a:p>
          <a:p>
            <a:r>
              <a:rPr lang="pt-BR" sz="3200" dirty="0"/>
              <a:t>P</a:t>
            </a:r>
            <a:r>
              <a:rPr lang="pt-BR" sz="3200" dirty="0" smtClean="0"/>
              <a:t>arece </a:t>
            </a:r>
            <a:r>
              <a:rPr lang="pt-BR" sz="3200" dirty="0"/>
              <a:t>exercer influência positiva sobre a dor. 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93141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859" y="476672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/>
              <a:t>BOLA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Na </a:t>
            </a:r>
            <a:r>
              <a:rPr lang="pt-BR" dirty="0"/>
              <a:t>bola a parturiente consegue ficar sentada com a coluna bem alinhada, sem desconforto. </a:t>
            </a:r>
            <a:endParaRPr lang="pt-BR" dirty="0" smtClean="0"/>
          </a:p>
          <a:p>
            <a:r>
              <a:rPr lang="pt-BR" dirty="0" smtClean="0"/>
              <a:t>Ao </a:t>
            </a:r>
            <a:r>
              <a:rPr lang="pt-BR" dirty="0"/>
              <a:t>contrário da cadeira (que é muito rígida), a bola amolda o corpo da gestante. </a:t>
            </a:r>
            <a:endParaRPr lang="pt-BR" dirty="0" smtClean="0"/>
          </a:p>
          <a:p>
            <a:r>
              <a:rPr lang="pt-BR" dirty="0" smtClean="0"/>
              <a:t>Ela </a:t>
            </a:r>
            <a:r>
              <a:rPr lang="pt-BR" dirty="0"/>
              <a:t>pode ficar simplesmente parada ou realizando movimentos verticais para cima e para </a:t>
            </a:r>
            <a:r>
              <a:rPr lang="pt-BR" dirty="0" smtClean="0"/>
              <a:t>baixo, o que ajuda </a:t>
            </a:r>
            <a:r>
              <a:rPr lang="pt-BR" dirty="0"/>
              <a:t>na descida do </a:t>
            </a:r>
            <a:r>
              <a:rPr lang="pt-BR" dirty="0" smtClean="0"/>
              <a:t>bebê e </a:t>
            </a:r>
            <a:r>
              <a:rPr lang="pt-BR" dirty="0"/>
              <a:t>também alivia a dor.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parturiente pode ainda, fazer movimentos rotativos (de bambolê). A movimentação do quadril facilita a rotação do bebê, auxiliando-o a se deslocar para a posição correta. </a:t>
            </a:r>
            <a:endParaRPr lang="pt-BR" dirty="0" smtClean="0"/>
          </a:p>
          <a:p>
            <a:r>
              <a:rPr lang="pt-BR" dirty="0" smtClean="0"/>
              <a:t>Outra </a:t>
            </a:r>
            <a:r>
              <a:rPr lang="pt-BR" dirty="0"/>
              <a:t>opção é ficar encaixando e desencaixando o quadril (projetando a pélvis para frente e para trás). </a:t>
            </a:r>
            <a:endParaRPr lang="pt-BR" dirty="0" smtClean="0"/>
          </a:p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recomendável que a parturiente segure as mãos do profissional de saúde ou do companheiro, para ficar com mais firmeza. </a:t>
            </a:r>
          </a:p>
        </p:txBody>
      </p:sp>
    </p:spTree>
    <p:extLst>
      <p:ext uri="{BB962C8B-B14F-4D97-AF65-F5344CB8AC3E}">
        <p14:creationId xmlns:p14="http://schemas.microsoft.com/office/powerpoint/2010/main" val="179352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229600" cy="1066800"/>
          </a:xfrm>
        </p:spPr>
        <p:txBody>
          <a:bodyPr/>
          <a:lstStyle/>
          <a:p>
            <a:r>
              <a:rPr lang="pt-BR" b="1" dirty="0" smtClean="0"/>
              <a:t>CAVALINHO E BANQUINHO U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Visam </a:t>
            </a:r>
            <a:r>
              <a:rPr lang="pt-BR" dirty="0"/>
              <a:t>o relaxamento, aumento da dilatação e a diminuição da dor.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“cavalinho” é semelhante a uma cadeira com assento invertido, onde a gestante </a:t>
            </a:r>
            <a:r>
              <a:rPr lang="pt-BR" dirty="0" smtClean="0"/>
              <a:t>apoia </a:t>
            </a:r>
            <a:r>
              <a:rPr lang="pt-BR" dirty="0"/>
              <a:t>o tórax e os braços jogando o peso para frente e aliviando as costas. </a:t>
            </a:r>
            <a:endParaRPr lang="pt-BR" dirty="0" smtClean="0"/>
          </a:p>
          <a:p>
            <a:r>
              <a:rPr lang="pt-BR" dirty="0" smtClean="0"/>
              <a:t>Durante </a:t>
            </a:r>
            <a:r>
              <a:rPr lang="pt-BR" dirty="0"/>
              <a:t>as contrações, a parturiente também pode ficar nessa posição para receber massagem na lombar, com a finalidade de relaxar e aliviar a dor do trabalho de </a:t>
            </a:r>
            <a:r>
              <a:rPr lang="pt-BR" dirty="0" smtClean="0"/>
              <a:t>parto.</a:t>
            </a:r>
          </a:p>
          <a:p>
            <a:r>
              <a:rPr lang="pt-BR" dirty="0" smtClean="0"/>
              <a:t>O </a:t>
            </a:r>
            <a:r>
              <a:rPr lang="pt-BR" dirty="0"/>
              <a:t>“banquinho U” é bem baixinho e é usado sob o chuveiro morno para ajudar a dilatação.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6967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 smtClean="0"/>
              <a:t>OUTRAS MEDIDAS E TERAPIAS ALTERNATIVAS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Aromaterapia</a:t>
            </a:r>
            <a:endParaRPr lang="pt-BR" dirty="0" smtClean="0"/>
          </a:p>
          <a:p>
            <a:r>
              <a:rPr lang="pt-BR" dirty="0" smtClean="0"/>
              <a:t>Cromoterapia </a:t>
            </a:r>
          </a:p>
          <a:p>
            <a:r>
              <a:rPr lang="pt-BR" dirty="0" err="1" smtClean="0"/>
              <a:t>Do-in</a:t>
            </a:r>
            <a:endParaRPr lang="pt-BR" dirty="0" smtClean="0"/>
          </a:p>
          <a:p>
            <a:r>
              <a:rPr lang="pt-BR" dirty="0"/>
              <a:t>B</a:t>
            </a:r>
            <a:r>
              <a:rPr lang="pt-BR" dirty="0" smtClean="0"/>
              <a:t>anho </a:t>
            </a:r>
            <a:r>
              <a:rPr lang="pt-BR" dirty="0"/>
              <a:t>de </a:t>
            </a:r>
            <a:r>
              <a:rPr lang="pt-BR" dirty="0" smtClean="0"/>
              <a:t>imersão</a:t>
            </a:r>
          </a:p>
          <a:p>
            <a:r>
              <a:rPr lang="pt-BR" dirty="0"/>
              <a:t>A</a:t>
            </a:r>
            <a:r>
              <a:rPr lang="pt-BR" dirty="0" smtClean="0"/>
              <a:t>companhante </a:t>
            </a:r>
            <a:r>
              <a:rPr lang="pt-BR" dirty="0"/>
              <a:t>no momento do </a:t>
            </a:r>
            <a:r>
              <a:rPr lang="pt-BR" dirty="0" smtClean="0"/>
              <a:t>parto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27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52534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NO PERÍODO DE DILATAÇÃO, A CADA HORA, DEVE SER REALIZADO O CONTROLE: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sinais vitais da parturiente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 BCF;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Dinâmica Uterina (DU), que é o controle das contrações em relação a frequência, intensidade e duração.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511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41880"/>
          </a:xfrm>
        </p:spPr>
        <p:txBody>
          <a:bodyPr>
            <a:noAutofit/>
          </a:bodyPr>
          <a:lstStyle/>
          <a:p>
            <a:endParaRPr lang="pt-BR" sz="3200" dirty="0" smtClean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Dinâmica Uterina é avaliada durante um período de 10 minutos, e assim são feitas as anotações no prontuário: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3/10/30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 que quer dizer: 3 contrações em 10 minutos com duração de 30 segundos cada uma. A DU é avaliada de hora em hora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5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0"/>
            <a:ext cx="8964488" cy="6574536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toque vaginal para avaliação da dilatação do colo do útero é realizado no exame obstétrico inicial e depois de 4 em 4 horas ou quando necessário.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meio da ausculta dos BCF, da Dinâmica Uterina e do toque vaginal, o profissional que está acompanhando o trabalho de parto avalia se o processo está evoluindo normalmente</a:t>
            </a:r>
          </a:p>
        </p:txBody>
      </p:sp>
    </p:spTree>
    <p:extLst>
      <p:ext uri="{BB962C8B-B14F-4D97-AF65-F5344CB8AC3E}">
        <p14:creationId xmlns:p14="http://schemas.microsoft.com/office/powerpoint/2010/main" val="1126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Toque </a:t>
            </a:r>
            <a:r>
              <a:rPr lang="pt-BR" sz="3600" dirty="0"/>
              <a:t>vaginal (já realizado no momento do diagnóstico) evidenciando- se grau de </a:t>
            </a:r>
            <a:r>
              <a:rPr lang="pt-BR" sz="3600" dirty="0" smtClean="0"/>
              <a:t>dilatação, apagamento </a:t>
            </a:r>
            <a:r>
              <a:rPr lang="pt-BR" sz="3600" dirty="0"/>
              <a:t>e posição do colo uterino, formação da bolsa das águas, tipo de apresentação, variedade </a:t>
            </a:r>
            <a:r>
              <a:rPr lang="pt-BR" sz="3600" dirty="0" smtClean="0"/>
              <a:t>de posição </a:t>
            </a:r>
            <a:r>
              <a:rPr lang="pt-BR" sz="3600" dirty="0"/>
              <a:t>fetal e grau de deflexão do polo cefálico (caso haja).</a:t>
            </a:r>
          </a:p>
          <a:p>
            <a:r>
              <a:rPr lang="pt-BR" sz="3600" dirty="0" smtClean="0"/>
              <a:t>Avaliar </a:t>
            </a:r>
            <a:r>
              <a:rPr lang="pt-BR" sz="3600" dirty="0"/>
              <a:t>atividade uterina descrevendo-se sua intensidade, frequência, duração e regularidade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472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b="1" dirty="0" err="1" smtClean="0"/>
              <a:t>Obs</a:t>
            </a:r>
            <a:r>
              <a:rPr lang="pt-BR" sz="3600" dirty="0"/>
              <a:t>: nos casos em que houver suspeita de </a:t>
            </a:r>
            <a:r>
              <a:rPr lang="pt-BR" sz="3600" dirty="0" err="1"/>
              <a:t>amniorrexe</a:t>
            </a:r>
            <a:r>
              <a:rPr lang="pt-BR" sz="3600" dirty="0"/>
              <a:t> prematura ou placentação anômala, o toque vaginal deve </a:t>
            </a:r>
            <a:r>
              <a:rPr lang="pt-BR" sz="3600" dirty="0" smtClean="0"/>
              <a:t>ser postergado</a:t>
            </a:r>
            <a:r>
              <a:rPr lang="pt-BR" sz="3600" dirty="0"/>
              <a:t>; realizando-se, de imediato, o exame especular. Evita-se, dessa forma, o risco de infecção ascendente </a:t>
            </a:r>
            <a:r>
              <a:rPr lang="pt-BR" sz="3600" dirty="0" smtClean="0"/>
              <a:t>na primeira </a:t>
            </a:r>
            <a:r>
              <a:rPr lang="pt-BR" sz="3600" dirty="0"/>
              <a:t>suspeita, descartando-se ainda o prolapso de cordão umbilical, e STV e/ou hemorragia no segundo caso.</a:t>
            </a:r>
          </a:p>
        </p:txBody>
      </p:sp>
    </p:spTree>
    <p:extLst>
      <p:ext uri="{BB962C8B-B14F-4D97-AF65-F5344CB8AC3E}">
        <p14:creationId xmlns:p14="http://schemas.microsoft.com/office/powerpoint/2010/main" val="4502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73782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MEDIDAS </a:t>
            </a:r>
            <a:r>
              <a:rPr lang="pt-BR" sz="3600" b="1" dirty="0"/>
              <a:t>GERAIS:</a:t>
            </a:r>
          </a:p>
          <a:p>
            <a:r>
              <a:rPr lang="pt-BR" sz="3600" dirty="0"/>
              <a:t>» Abertura do </a:t>
            </a:r>
            <a:r>
              <a:rPr lang="pt-BR" sz="3600" dirty="0" err="1"/>
              <a:t>partograma</a:t>
            </a:r>
            <a:endParaRPr lang="pt-BR" sz="3600" dirty="0"/>
          </a:p>
          <a:p>
            <a:r>
              <a:rPr lang="pt-BR" sz="3600" dirty="0"/>
              <a:t>Nas pacientes em trabalho de parto na fase ativa, deve-se proceder à abertura do </a:t>
            </a:r>
            <a:r>
              <a:rPr lang="pt-BR" sz="3600" dirty="0" err="1" smtClean="0"/>
              <a:t>partograma</a:t>
            </a:r>
            <a:r>
              <a:rPr lang="pt-BR" sz="3600" dirty="0"/>
              <a:t> </a:t>
            </a:r>
            <a:r>
              <a:rPr lang="pt-BR" sz="3600" dirty="0" smtClean="0"/>
              <a:t>(após 6 cm </a:t>
            </a:r>
            <a:r>
              <a:rPr lang="pt-BR" sz="3600" dirty="0"/>
              <a:t>de dilatação) descrevendo-se, nos devidos espaços, uma gama de informações úteis </a:t>
            </a:r>
            <a:r>
              <a:rPr lang="pt-BR" sz="3600" dirty="0" smtClean="0"/>
              <a:t>no acompanhamento </a:t>
            </a:r>
            <a:r>
              <a:rPr lang="pt-BR" sz="3600" dirty="0"/>
              <a:t>do TP, já obtidas durante a propedêutica de admissão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423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TRICOTOMIA PUBIANA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há evidências científicas que recomendem sua utilização de rotina em mulheres em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trabalho de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parto, não sendo observado, diminuição no risco de infecção com seu uso rotineiro.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8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CLISTER EVACUATIVO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Assim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na tricotomia pubiana, trabalhos recentes demonstraram não haver evidências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recomendem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sua utilização de rotina, não se observando diminuição nas taxas de infecção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puerperal.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HIGIENIZAÇÃO DA PACIENTE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ser realizada na forma de banho geral, desde que não se encontre em estágio avançado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dilatação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cervical.</a:t>
            </a: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UTILIZAÇÃO DE VESTES APROPRIADAS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Troca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roupas da paciente pela bata do serviço, ainda na admissão.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RESTRIÇÃO ALIMENTAR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Grávidas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encaminhadas de volta à sua residência, na fase latente do TP, com baixo risco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para parto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abdominal, devem ser orientadas a ingerir apenas alimentos leves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As internadas no início da fase ativa, com baixo risco para parto cesariano, podem ingerir líquidos claros (água, chá, sucos), suspendendo-se a dieta na presença de intercorrências. O uso de alimentação à base de laticínios está sempre proscrito.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gestantes de risco elevado e/ou com possibilidade de parto cesariano, é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contraindicado qualquer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tipo de alimentação, mantendo-se o estado de jejum.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todos os casos, prevalece o bom senso do obstetra e do anestesista,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na hora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 manter ou não o jejum. O jejum de rotina não é recomendado em pacientes de baixo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risco.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3" y="764704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dirty="0" smtClean="0"/>
              <a:t>Assistência no período </a:t>
            </a:r>
            <a:r>
              <a:rPr lang="pt-BR" sz="4000" b="1" dirty="0" err="1" smtClean="0"/>
              <a:t>Pré-Parto</a:t>
            </a:r>
            <a:r>
              <a:rPr lang="pt-BR" sz="4000" b="1" dirty="0" smtClean="0"/>
              <a:t> – Parto e  Puerpério – Hospitalar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848"/>
            <a:ext cx="8642350" cy="4608512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dirty="0" smtClean="0"/>
              <a:t>Período Expulsivo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Acompanhar a gestante para sala de parto; 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Ficar ao lado da gestante – nunca deixá-la sozinha;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Manter a sala aquecida à 23 a 26ºC 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Orientar a gestante quanto ao período expulsivo;</a:t>
            </a:r>
          </a:p>
        </p:txBody>
      </p:sp>
    </p:spTree>
    <p:extLst>
      <p:ext uri="{BB962C8B-B14F-4D97-AF65-F5344CB8AC3E}">
        <p14:creationId xmlns:p14="http://schemas.microsoft.com/office/powerpoint/2010/main" val="4924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5156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Extensão: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Depois da rotação interna, a cabeça fortemente fletida alcança a SP e ocorre a extensão que faz com que o </a:t>
            </a:r>
            <a:r>
              <a:rPr lang="pt-BR" dirty="0" err="1" smtClean="0"/>
              <a:t>ocípito</a:t>
            </a:r>
            <a:r>
              <a:rPr lang="pt-BR" dirty="0" smtClean="0"/>
              <a:t> entre em contato direto com a margem inferior da sínfise púbica;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 cabeça fortemente </a:t>
            </a:r>
            <a:r>
              <a:rPr lang="pt-BR" dirty="0" err="1" smtClean="0"/>
              <a:t>fletida</a:t>
            </a:r>
            <a:r>
              <a:rPr lang="pt-BR" dirty="0" smtClean="0"/>
              <a:t> ao alcançar o assoalho pélvico não se distende sendo dirigida para baixo, neste momento  2 forças entram em jogo: a primeira, exercida pelo útero, e a segunda pelo assoalho pélvico. Essas duas forças produzem uma extensão. A cabeça nasce.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1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200" y="-1200150"/>
            <a:ext cx="12344400" cy="92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Resultado de imagem para plano de 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5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rotação interna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500990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cabeça nascendo n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10000" cy="6072230"/>
          </a:xfrm>
          <a:prstGeom prst="rect">
            <a:avLst/>
          </a:prstGeom>
          <a:noFill/>
        </p:spPr>
      </p:pic>
      <p:pic>
        <p:nvPicPr>
          <p:cNvPr id="35844" name="Picture 4" descr="Resultado de imagem para cabeça nascendo no pa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029075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1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5156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/>
              <a:t>ROTAÇÃO EXTERNA</a:t>
            </a:r>
            <a:r>
              <a:rPr lang="pt-BR" dirty="0" smtClean="0"/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Poucos momentos após a liberação da cabeça, o pescoço, que se tornou algo torcido durante a rotação interna da cabeça, se distorce. Os ombros que entram na pelve em uma posição transversa, rodam para a posição ântero-posterior, com um ombro próximo a sínfise púbica e outro pousado no períneo. A medida que os ombros rodam internamente, a cabeça que está do lado de fora, gira externamente.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2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90326125"/>
              </p:ext>
            </p:extLst>
          </p:nvPr>
        </p:nvGraphicFramePr>
        <p:xfrm>
          <a:off x="251520" y="1772816"/>
          <a:ext cx="4115693" cy="308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CorelPhotoPaint.Image.8" r:id="rId4" imgW="3428571" imgH="2438095" progId="CorelPhotoPaint.Image.8">
                  <p:embed/>
                </p:oleObj>
              </mc:Choice>
              <mc:Fallback>
                <p:oleObj name="CorelPhotoPaint.Image.8" r:id="rId4" imgW="3428571" imgH="2438095" progId="CorelPhotoPaint.Image.8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72816"/>
                        <a:ext cx="4115693" cy="308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30030"/>
              </p:ext>
            </p:extLst>
          </p:nvPr>
        </p:nvGraphicFramePr>
        <p:xfrm>
          <a:off x="4859338" y="1772816"/>
          <a:ext cx="4038600" cy="307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CorelPhotoPaint.Image.8" r:id="rId6" imgW="3415873" imgH="2450794" progId="CorelPhotoPaint.Image.8">
                  <p:embed/>
                </p:oleObj>
              </mc:Choice>
              <mc:Fallback>
                <p:oleObj name="CorelPhotoPaint.Image.8" r:id="rId6" imgW="3415873" imgH="2450794" progId="CorelPhotoPaint.Image.8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72816"/>
                        <a:ext cx="4038600" cy="307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71550" y="5157788"/>
            <a:ext cx="748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Coroamento (1)                            Coroamento (2)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15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250825" y="2205038"/>
          <a:ext cx="424815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CorelPhotoPaint.Image.8" r:id="rId4" imgW="3415873" imgH="2412698" progId="CorelPhotoPaint.Image.8">
                  <p:embed/>
                </p:oleObj>
              </mc:Choice>
              <mc:Fallback>
                <p:oleObj name="CorelPhotoPaint.Image.8" r:id="rId4" imgW="3415873" imgH="2412698" progId="CorelPhotoPaint.Image.8">
                  <p:embed/>
                  <p:pic>
                    <p:nvPicPr>
                      <p:cNvPr id="911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424815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643438" y="2205038"/>
          <a:ext cx="4249737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CorelPhotoPaint.Image.8" r:id="rId6" imgW="3428571" imgH="2425397" progId="CorelPhotoPaint.Image.8">
                  <p:embed/>
                </p:oleObj>
              </mc:Choice>
              <mc:Fallback>
                <p:oleObj name="CorelPhotoPaint.Image.8" r:id="rId6" imgW="3428571" imgH="2425397" progId="CorelPhotoPaint.Image.8">
                  <p:embed/>
                  <p:pic>
                    <p:nvPicPr>
                      <p:cNvPr id="911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4249737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9750" y="5516563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Delivramento  da Cabeça        Rotação da Cabeça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14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395288" y="2174875"/>
          <a:ext cx="421005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CorelPhotoPaint.Image.8" r:id="rId4" imgW="3403175" imgH="2400000" progId="CorelPhotoPaint.Image.8">
                  <p:embed/>
                </p:oleObj>
              </mc:Choice>
              <mc:Fallback>
                <p:oleObj name="CorelPhotoPaint.Image.8" r:id="rId4" imgW="3403175" imgH="2400000" progId="CorelPhotoPaint.Image.8">
                  <p:embed/>
                  <p:pic>
                    <p:nvPicPr>
                      <p:cNvPr id="931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74875"/>
                        <a:ext cx="421005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4716463" y="2205038"/>
          <a:ext cx="4144962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CorelPhotoPaint.Image.8" r:id="rId6" imgW="3415873" imgH="2425397" progId="CorelPhotoPaint.Image.8">
                  <p:embed/>
                </p:oleObj>
              </mc:Choice>
              <mc:Fallback>
                <p:oleObj name="CorelPhotoPaint.Image.8" r:id="rId6" imgW="3415873" imgH="2425397" progId="CorelPhotoPaint.Image.8">
                  <p:embed/>
                  <p:pic>
                    <p:nvPicPr>
                      <p:cNvPr id="931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205038"/>
                        <a:ext cx="4144962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39750" y="5516563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Delivramento de Ombros         Delivramento do Tórax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61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250825" y="1989138"/>
          <a:ext cx="4465638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CorelPhotoPaint.Image.8" r:id="rId4" imgW="3377778" imgH="2412698" progId="CorelPhotoPaint.Image.8">
                  <p:embed/>
                </p:oleObj>
              </mc:Choice>
              <mc:Fallback>
                <p:oleObj name="CorelPhotoPaint.Image.8" r:id="rId4" imgW="3377778" imgH="2412698" progId="CorelPhotoPaint.Image.8">
                  <p:embed/>
                  <p:pic>
                    <p:nvPicPr>
                      <p:cNvPr id="95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4465638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539750" y="544512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Aspiração de Secreções</a:t>
            </a:r>
          </a:p>
        </p:txBody>
      </p:sp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4643438" y="1957388"/>
          <a:ext cx="4500562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CorelPhotoPaint.Image.8" r:id="rId6" imgW="3403175" imgH="2412698" progId="CorelPhotoPaint.Image.8">
                  <p:embed/>
                </p:oleObj>
              </mc:Choice>
              <mc:Fallback>
                <p:oleObj name="CorelPhotoPaint.Image.8" r:id="rId6" imgW="3403175" imgH="2412698" progId="CorelPhotoPaint.Image.8">
                  <p:embed/>
                  <p:pic>
                    <p:nvPicPr>
                      <p:cNvPr id="95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57388"/>
                        <a:ext cx="4500562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084888" y="5445125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Dequitação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01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43000"/>
            <a:ext cx="8586536" cy="55007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lesão de períneo é um dos traumatismos mais freqüentes durante o parto, mesmo em partos e trabalhos de parto com evolução normal. Várias técnicas e práticas visam reduzir os danos ou alterá-los a um grau manejável.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É divulgada a técnica de proteção do períneo durante a expulsão 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pólo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cefálico - os dedos de uma das mãos (geralmente a direita) apóiam o períneo, enquanto a outra  faz leve pressão sobre a cabeça para controlar a velocidade de coroamento, tentando evitar ou reduzir os danos aos tecidos perineais. Essa técnica e conhecida como Manobra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Ritgen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92044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COM O PERÍNEO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939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7297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ocorrência de lacerações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perineais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freqüente, especialmente em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primíparas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Lacerações de primeiro grau ás vezes não necessitam sutura, as de segundo grau em geral podem ser suturadas com facilidade sob analgesia local e, em regra geral, cicatrizam sem complicações.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742189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LACERAÇÃO DE PERÍNEO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7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6866" name="Picture 2" descr="Resultado de imagem para laceração do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2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7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17059" y="1268760"/>
            <a:ext cx="81534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OMS (1996) avalia que determinadas situações, como sinais de sofrimento fetal, progressão insuficiente do parto e ameaça de laceração de terceiro grau (incluindo laceração de terceiro grau em parto anterior) podem ser bons motivos para a indicação 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num parto, até então de evolução normal.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Salienta que o profissional deve ser habilitado para suturar lacerações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modo adequado, devendo receber treinamento para isso. VÍDEO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57331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EPISIOTOMIA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Resultado de imagem para anestesia de pude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543"/>
            <a:ext cx="9144000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8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cuidado com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670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6344" y="476672"/>
            <a:ext cx="8229600" cy="106984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VANTAGENS DO PARTO NORMAL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9511" y="1844824"/>
            <a:ext cx="857643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800" dirty="0" smtClean="0">
                <a:latin typeface="Arial Rounded MT Bold" pitchFamily="34" charset="0"/>
              </a:rPr>
              <a:t>Oferece </a:t>
            </a:r>
            <a:r>
              <a:rPr lang="pt-BR" sz="2800" dirty="0">
                <a:latin typeface="Arial Rounded MT Bold" pitchFamily="34" charset="0"/>
              </a:rPr>
              <a:t>a mulher recuperação mais rápida, voltando a andar logo após o parto, prevenindo inflamações nas veias das pernas e outros problemas de circulação;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800" dirty="0">
                <a:latin typeface="Arial Rounded MT Bold" pitchFamily="34" charset="0"/>
              </a:rPr>
              <a:t>Há menos risco de </a:t>
            </a:r>
            <a:r>
              <a:rPr lang="pt-BR" sz="2800" dirty="0" smtClean="0">
                <a:latin typeface="Arial Rounded MT Bold" pitchFamily="34" charset="0"/>
              </a:rPr>
              <a:t>infecção;</a:t>
            </a:r>
            <a:endParaRPr lang="pt-BR" sz="28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800" dirty="0">
                <a:latin typeface="Arial Rounded MT Bold" pitchFamily="34" charset="0"/>
              </a:rPr>
              <a:t>Há menos risco de </a:t>
            </a:r>
            <a:r>
              <a:rPr lang="pt-BR" sz="2800" dirty="0" smtClean="0">
                <a:latin typeface="Arial Rounded MT Bold" pitchFamily="34" charset="0"/>
              </a:rPr>
              <a:t>hemorragia, </a:t>
            </a:r>
            <a:r>
              <a:rPr lang="pt-BR" sz="2800" dirty="0">
                <a:latin typeface="Arial Rounded MT Bold" pitchFamily="34" charset="0"/>
              </a:rPr>
              <a:t>evitando-se a necessidade de transfusões de sangue;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800" dirty="0">
                <a:latin typeface="Arial Rounded MT Bold" pitchFamily="34" charset="0"/>
              </a:rPr>
              <a:t>A mulher tem maior disposição e facilidade para </a:t>
            </a:r>
            <a:r>
              <a:rPr lang="pt-BR" sz="2800" dirty="0" smtClean="0">
                <a:latin typeface="Arial Rounded MT Bold" pitchFamily="34" charset="0"/>
              </a:rPr>
              <a:t>amamentar;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18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404664"/>
            <a:ext cx="77724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VANTAGENS DO PARTO NORMAL</a:t>
            </a:r>
            <a:endParaRPr lang="pt-BR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9512" y="1545357"/>
            <a:ext cx="849617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dirty="0">
                <a:latin typeface="Arial Rounded MT Bold" pitchFamily="34" charset="0"/>
              </a:rPr>
              <a:t>No pós-parto normal há menos dor, podendo a mulher curtir melhor o bebê;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dirty="0">
                <a:latin typeface="Arial Rounded MT Bold" pitchFamily="34" charset="0"/>
              </a:rPr>
              <a:t>Há menos complicações urinárias e </a:t>
            </a:r>
            <a:r>
              <a:rPr lang="pt-BR" dirty="0" smtClean="0">
                <a:latin typeface="Arial Rounded MT Bold" pitchFamily="34" charset="0"/>
              </a:rPr>
              <a:t>abdominais;</a:t>
            </a:r>
            <a:endParaRPr lang="pt-BR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dirty="0">
                <a:latin typeface="Arial Rounded MT Bold" pitchFamily="34" charset="0"/>
              </a:rPr>
              <a:t>O</a:t>
            </a:r>
            <a:r>
              <a:rPr lang="pt-BR" dirty="0" smtClean="0">
                <a:latin typeface="Arial Rounded MT Bold" pitchFamily="34" charset="0"/>
              </a:rPr>
              <a:t> </a:t>
            </a:r>
            <a:r>
              <a:rPr lang="pt-BR" dirty="0">
                <a:latin typeface="Arial Rounded MT Bold" pitchFamily="34" charset="0"/>
              </a:rPr>
              <a:t>bebê nasce mais alerta e reage melhor a estímulos;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dirty="0">
                <a:latin typeface="Arial Rounded MT Bold" pitchFamily="34" charset="0"/>
              </a:rPr>
              <a:t>A dor do </a:t>
            </a:r>
            <a:r>
              <a:rPr lang="pt-BR" dirty="0" smtClean="0">
                <a:latin typeface="Arial Rounded MT Bold" pitchFamily="34" charset="0"/>
              </a:rPr>
              <a:t>parto </a:t>
            </a:r>
            <a:r>
              <a:rPr lang="pt-BR" dirty="0">
                <a:latin typeface="Arial Rounded MT Bold" pitchFamily="34" charset="0"/>
              </a:rPr>
              <a:t>pode ser aliviada através do preparo da gestante no pré-natal; 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dirty="0">
                <a:latin typeface="Arial Rounded MT Bold" pitchFamily="34" charset="0"/>
              </a:rPr>
              <a:t>As complicações da cesárea são mais </a:t>
            </a:r>
            <a:r>
              <a:rPr lang="pt-BR" dirty="0" err="1">
                <a:latin typeface="Arial Rounded MT Bold" pitchFamily="34" charset="0"/>
              </a:rPr>
              <a:t>freqüentes</a:t>
            </a:r>
            <a:r>
              <a:rPr lang="pt-BR" dirty="0">
                <a:latin typeface="Arial Rounded MT Bold" pitchFamily="34" charset="0"/>
              </a:rPr>
              <a:t> e graves, podendo levar a problemas crônicos de saúde.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368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35280" cy="5161760"/>
          </a:xfrm>
        </p:spPr>
        <p:txBody>
          <a:bodyPr>
            <a:normAutofit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Tem como principal função a apreensão, tração, rotação do pólo cefálico fetal e correção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assinclitismos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Os partos instrumentais associam-se a maior risco de hemorragias no quarto período 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É absolutamente necessária atenção redobrada á mulher após o parto. A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tranquilização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da mulher e seu acompanhante é fundamental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FÓRCEPS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151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Resultado de imagem para fórc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247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CORDÃO UMBILICAL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916113"/>
            <a:ext cx="8712968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Origem:</a:t>
            </a:r>
            <a:r>
              <a:rPr lang="pt-BR" sz="2400" b="1" dirty="0" smtClean="0">
                <a:solidFill>
                  <a:srgbClr val="000080"/>
                </a:solidFill>
                <a:latin typeface="Georgia" pitchFamily="18" charset="0"/>
              </a:rPr>
              <a:t> </a:t>
            </a: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parede do âmnio, saco vitelino e </a:t>
            </a:r>
            <a:r>
              <a:rPr lang="pt-BR" sz="2400" dirty="0" err="1" smtClean="0">
                <a:solidFill>
                  <a:srgbClr val="000080"/>
                </a:solidFill>
                <a:latin typeface="Georgia" pitchFamily="18" charset="0"/>
              </a:rPr>
              <a:t>alantóide</a:t>
            </a: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.</a:t>
            </a:r>
            <a:endParaRPr lang="pt-BR" sz="2400" dirty="0" smtClean="0"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Função:</a:t>
            </a: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 ligar a placenta ao embrião.</a:t>
            </a:r>
            <a:endParaRPr lang="pt-BR" sz="2400" dirty="0" smtClean="0"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Estrutura:</a:t>
            </a: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 2 artérias e 1 veia protegidas pela gelatina de </a:t>
            </a:r>
            <a:r>
              <a:rPr lang="pt-BR" sz="2400" dirty="0" err="1" smtClean="0">
                <a:solidFill>
                  <a:srgbClr val="000080"/>
                </a:solidFill>
                <a:latin typeface="Georgia" pitchFamily="18" charset="0"/>
              </a:rPr>
              <a:t>Wharton</a:t>
            </a: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 (tecido mucoso).</a:t>
            </a:r>
            <a:r>
              <a:rPr lang="pt-BR" sz="2400" b="1" dirty="0" smtClean="0">
                <a:solidFill>
                  <a:srgbClr val="000080"/>
                </a:solidFill>
                <a:latin typeface="Georgia" pitchFamily="18" charset="0"/>
              </a:rPr>
              <a:t> </a:t>
            </a:r>
          </a:p>
          <a:p>
            <a:pPr eaLnBrk="1" hangingPunct="1"/>
            <a:endParaRPr lang="pt-BR" sz="2000" dirty="0" smtClean="0">
              <a:latin typeface="Georgia" pitchFamily="18" charset="0"/>
            </a:endParaRPr>
          </a:p>
        </p:txBody>
      </p:sp>
      <p:pic>
        <p:nvPicPr>
          <p:cNvPr id="6148" name="Picture 6" descr="Placenta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52" y="4077072"/>
            <a:ext cx="4103687" cy="27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611188" y="742040"/>
            <a:ext cx="8229600" cy="106680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CORDÃO UMBILICAL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19" y="1916112"/>
            <a:ext cx="4990405" cy="4681239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dirty="0" smtClean="0">
                <a:solidFill>
                  <a:srgbClr val="000080"/>
                </a:solidFill>
                <a:latin typeface="Georgia" pitchFamily="18" charset="0"/>
              </a:rPr>
              <a:t>Está inserido geralmente próximo ao centro da superfície fetal da placenta.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dirty="0" smtClean="0">
                <a:solidFill>
                  <a:srgbClr val="000080"/>
                </a:solidFill>
                <a:latin typeface="Georgia" pitchFamily="18" charset="0"/>
              </a:rPr>
              <a:t>O cordão umbilical tem, quase sempre, um diâmetro de 1 a 2 cm e um comprimento que varia entre 30 e 90 cm (55 cm em média).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dirty="0" smtClean="0">
                <a:solidFill>
                  <a:srgbClr val="000080"/>
                </a:solidFill>
                <a:latin typeface="Georgia" pitchFamily="18" charset="0"/>
              </a:rPr>
              <a:t>Cordões excessivamente longos ou curtos são raros.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dirty="0" smtClean="0">
                <a:solidFill>
                  <a:srgbClr val="000080"/>
                </a:solidFill>
                <a:latin typeface="Georgia" pitchFamily="18" charset="0"/>
              </a:rPr>
              <a:t>Os cordões longos têm a tendência de sofrer prolapso e/ou a se enrolar em volta do feto.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844675"/>
            <a:ext cx="32178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ma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229225"/>
            <a:ext cx="1336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8013" cy="1143000"/>
          </a:xfrm>
        </p:spPr>
        <p:txBody>
          <a:bodyPr lIns="91440" tIns="45720" rIns="91440" bIns="45720"/>
          <a:lstStyle/>
          <a:p>
            <a:r>
              <a:rPr lang="pt-BR" sz="3200" b="1" smtClean="0"/>
              <a:t>Assistência no Período Pré-parto – Parto e  Puerpério – Hospitalar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338388"/>
            <a:ext cx="8569325" cy="4114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b="1" dirty="0" smtClean="0"/>
              <a:t>Admissão da gestante no Centro Obstétrico</a:t>
            </a:r>
          </a:p>
          <a:p>
            <a:r>
              <a:rPr lang="pt-BR" dirty="0" smtClean="0"/>
              <a:t>Informar a rotina do serviço para gestante seus familiares; </a:t>
            </a:r>
          </a:p>
          <a:p>
            <a:r>
              <a:rPr lang="pt-BR" dirty="0" smtClean="0"/>
              <a:t>Acolher  e acompanhar a gestante até a sala do </a:t>
            </a:r>
            <a:r>
              <a:rPr lang="pt-BR" dirty="0" err="1" smtClean="0"/>
              <a:t>Pré</a:t>
            </a:r>
            <a:r>
              <a:rPr lang="pt-BR" dirty="0" smtClean="0"/>
              <a:t> parto; </a:t>
            </a:r>
          </a:p>
          <a:p>
            <a:r>
              <a:rPr lang="pt-BR" dirty="0" smtClean="0"/>
              <a:t>Orientar sobre a conduta da  assistência conforme caso clínico (ITU, TP, etc.). </a:t>
            </a:r>
          </a:p>
          <a:p>
            <a:pPr>
              <a:buFont typeface="Times New Roman" pitchFamily="18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043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CLAMPEAMENTO DO CORDÃO UMBILICAL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7638"/>
            <a:ext cx="8435280" cy="515689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Deve ser realizado com 2 pinças, cortando-se entre elas;</a:t>
            </a:r>
          </a:p>
          <a:p>
            <a:pPr algn="just"/>
            <a:r>
              <a:rPr lang="pt-BR" dirty="0" smtClean="0"/>
              <a:t>Bebês com clampeamento imediato de cordão têm valores mais baixos de </a:t>
            </a:r>
            <a:r>
              <a:rPr lang="pt-BR" dirty="0" err="1" smtClean="0"/>
              <a:t>hematócrito</a:t>
            </a:r>
            <a:r>
              <a:rPr lang="pt-BR" dirty="0" smtClean="0"/>
              <a:t>/hemoglobina;</a:t>
            </a:r>
          </a:p>
          <a:p>
            <a:pPr algn="just"/>
            <a:r>
              <a:rPr lang="pt-BR" dirty="0" smtClean="0"/>
              <a:t>Quando o RN é colocado logo após o nascimento ao nível da vulva ou abaixo dele por três minutos, antes do clampeamento do cordão, há transferência de aproximadamente 80 ml de sangue da placenta para o RN, favorecendo a passagem de cerca de 50 mg de ferro ao neonato.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2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Resultado de imagem para corte cordao umbil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57242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5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PARTO POR CESARIANA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85447" cy="518457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uma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laparotomia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exige uma série de cuidados clínicos, técnicos, anestésicos;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Posição da mulher: a cesariana é realizada com a mulher em decúbito dorsal horizontal;</a:t>
            </a:r>
          </a:p>
          <a:p>
            <a:pPr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Anti-sepsia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da pele;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Escolha da incisão: a preferência é dada á incisão transversa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suprapúbica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conforme técnica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pfannenstiel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 incisão infra-umbilical mediana é indicada quando o risco de sangramento é maior.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77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pt-BR" b="1" dirty="0" smtClean="0"/>
              <a:t>CESARIANA</a:t>
            </a:r>
            <a:endParaRPr lang="pt-BR" b="1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657600" y="836613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0000"/>
                </a:solidFill>
                <a:latin typeface="Arial Rounded MT Bold" pitchFamily="34" charset="0"/>
              </a:rPr>
              <a:t>Indicações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42513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1600" dirty="0">
                <a:solidFill>
                  <a:schemeClr val="hlink"/>
                </a:solidFill>
                <a:latin typeface="Arial Rounded MT Bold" pitchFamily="34" charset="0"/>
              </a:rPr>
              <a:t>    </a:t>
            </a:r>
            <a:r>
              <a:rPr lang="pt-BR" sz="2400" dirty="0">
                <a:latin typeface="Arial Rounded MT Bold" pitchFamily="34" charset="0"/>
              </a:rPr>
              <a:t>Desproporção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</a:t>
            </a:r>
            <a:r>
              <a:rPr lang="pt-BR" sz="2400" dirty="0" err="1">
                <a:latin typeface="Arial Rounded MT Bold" pitchFamily="34" charset="0"/>
              </a:rPr>
              <a:t>Discinesias</a:t>
            </a:r>
            <a:endParaRPr lang="pt-BR" sz="24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Apresentação pélvica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Placenta Prévia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Descolamento Prematuro da Placenta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Apresentações Anômalas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</a:t>
            </a:r>
            <a:r>
              <a:rPr lang="pt-BR" sz="2400" dirty="0" err="1">
                <a:latin typeface="Arial Rounded MT Bold" pitchFamily="34" charset="0"/>
              </a:rPr>
              <a:t>Toxemia</a:t>
            </a:r>
            <a:endParaRPr lang="pt-BR" sz="2400" dirty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643438" y="1773238"/>
            <a:ext cx="417671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1600" dirty="0">
                <a:solidFill>
                  <a:schemeClr val="hlink"/>
                </a:solidFill>
                <a:latin typeface="Arial Rounded MT Bold" pitchFamily="34" charset="0"/>
              </a:rPr>
              <a:t>    </a:t>
            </a:r>
            <a:r>
              <a:rPr lang="pt-BR" sz="2400" dirty="0">
                <a:latin typeface="Arial Rounded MT Bold" pitchFamily="34" charset="0"/>
              </a:rPr>
              <a:t>Diabete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Antecedentes de Operações Ginecológicas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Câncer de Genitália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Sofrimento Fetal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Prematuridade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Prolapso de Cordão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2400" dirty="0">
                <a:latin typeface="Arial Rounded MT Bold" pitchFamily="34" charset="0"/>
              </a:rPr>
              <a:t>     Primíparas Idosas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15983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cesar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14942" cy="6000768"/>
          </a:xfrm>
          <a:prstGeom prst="rect">
            <a:avLst/>
          </a:prstGeom>
          <a:noFill/>
        </p:spPr>
      </p:pic>
      <p:pic>
        <p:nvPicPr>
          <p:cNvPr id="41988" name="Picture 4" descr="Resultado de imagem para cesari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92905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190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CESARIANA</a:t>
            </a:r>
            <a:endParaRPr lang="pt-BR" b="1" dirty="0"/>
          </a:p>
        </p:txBody>
      </p:sp>
      <p:pic>
        <p:nvPicPr>
          <p:cNvPr id="69635" name="Picture 3" descr="Cesaria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9138"/>
            <a:ext cx="388595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Cesarian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08188"/>
            <a:ext cx="4176910" cy="3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96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pt-BR" b="1" dirty="0"/>
              <a:t>CESARIANA</a:t>
            </a:r>
            <a:endParaRPr lang="pt-BR" dirty="0"/>
          </a:p>
        </p:txBody>
      </p:sp>
      <p:pic>
        <p:nvPicPr>
          <p:cNvPr id="98309" name="Picture 5" descr="Cesariana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9138"/>
            <a:ext cx="431991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Cesariana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3960564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47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/>
              <a:t>Cesariana</a:t>
            </a:r>
          </a:p>
        </p:txBody>
      </p:sp>
      <p:pic>
        <p:nvPicPr>
          <p:cNvPr id="100359" name="Picture 7" descr="Cesariana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465638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 descr="Cesariana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4032250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79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67346" r="21181" b="6508"/>
          <a:stretch>
            <a:fillRect/>
          </a:stretch>
        </p:blipFill>
        <p:spPr bwMode="auto">
          <a:xfrm>
            <a:off x="4953000" y="17526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402263" y="4391025"/>
            <a:ext cx="1743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Expulsão da placenta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Gulim" pitchFamily="34" charset="-127"/>
              </a:rPr>
              <a:t>3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8001000" y="3429000"/>
            <a:ext cx="8461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Cordão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umbilical</a:t>
            </a:r>
            <a:br>
              <a:rPr lang="en-US" altLang="ko-KR" sz="1200" b="1">
                <a:latin typeface="Arial" charset="0"/>
                <a:ea typeface="Gulim" pitchFamily="34" charset="-127"/>
              </a:rPr>
            </a:b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8001000" y="2105025"/>
            <a:ext cx="5810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Útero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8001000" y="2590800"/>
            <a:ext cx="12160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Placenta</a:t>
            </a:r>
            <a:br>
              <a:rPr lang="en-US" altLang="ko-KR" sz="1200" b="1">
                <a:latin typeface="Arial" charset="0"/>
                <a:ea typeface="Gulim" pitchFamily="34" charset="-127"/>
              </a:rPr>
            </a:br>
            <a:r>
              <a:rPr lang="en-US" altLang="ko-KR" sz="1200" b="1">
                <a:latin typeface="Arial" charset="0"/>
                <a:ea typeface="Gulim" pitchFamily="34" charset="-127"/>
              </a:rPr>
              <a:t>(parcialmente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destacada)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>
            <a:off x="7772400" y="3581400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 flipH="1" flipV="1">
            <a:off x="6324600" y="22098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 flipV="1">
            <a:off x="6477000" y="27432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4464" name="Text Box 16"/>
          <p:cNvSpPr txBox="1">
            <a:spLocks noGrp="1" noChangeArrowheads="1"/>
          </p:cNvSpPr>
          <p:nvPr>
            <p:ph type="title"/>
          </p:nvPr>
        </p:nvSpPr>
        <p:spPr>
          <a:xfrm>
            <a:off x="462969" y="606883"/>
            <a:ext cx="8229600" cy="106680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ESTÁGIOS DO TRABALHO DE PARTO (III)</a:t>
            </a:r>
          </a:p>
        </p:txBody>
      </p:sp>
      <p:sp>
        <p:nvSpPr>
          <p:cNvPr id="513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112836" y="2105025"/>
            <a:ext cx="4679826" cy="4471987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pt-BR" sz="1800" b="1" dirty="0" smtClean="0"/>
              <a:t>	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terceiro estágio (estágio da placenta)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Duração em média de 15 minutos.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Inicia-se tão logo o bebê tenha nascido e termina com a expulsão da placenta e membranas.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2400" dirty="0" smtClean="0">
                <a:solidFill>
                  <a:srgbClr val="000080"/>
                </a:solidFill>
                <a:latin typeface="Georgia" pitchFamily="18" charset="0"/>
              </a:rPr>
              <a:t>A retração do útero reduz a área de inserção da placenta; assim,  a placenta e as membranas fetais separam-se da parede uterina e são expelidas pela vagina.</a:t>
            </a:r>
            <a:endParaRPr lang="pt-BR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831504"/>
            <a:ext cx="8435280" cy="474303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terceira fase do parto compreende o desprendimento, descida e expulsão da placenta e as membranas ovulares (que protegem o feto intra-útero). Em média ocorre cerca de 10 minutos após o término do período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expulsivo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ou seja, com o nascimento. As mesmas contrações que diminuem o tamanho do útero nesta fase correspondem ao mecanismo principal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despreendimento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expulsão da placenta.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Terceira fase: período do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secundamento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ou dequitação</a:t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1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pt-BR" dirty="0" smtClean="0"/>
              <a:t>A admissão na maternidade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61760"/>
          </a:xfrm>
        </p:spPr>
        <p:txBody>
          <a:bodyPr/>
          <a:lstStyle/>
          <a:p>
            <a:r>
              <a:rPr lang="pt-BR" sz="3200" dirty="0" smtClean="0"/>
              <a:t>Anamnese;</a:t>
            </a:r>
          </a:p>
          <a:p>
            <a:r>
              <a:rPr lang="pt-BR" sz="3200" dirty="0" smtClean="0"/>
              <a:t>Cálculo da idade </a:t>
            </a:r>
          </a:p>
          <a:p>
            <a:pPr marL="109728" indent="0">
              <a:buNone/>
            </a:pPr>
            <a:r>
              <a:rPr lang="pt-BR" sz="3200" dirty="0"/>
              <a:t> </a:t>
            </a:r>
            <a:r>
              <a:rPr lang="pt-BR" sz="3200" dirty="0" smtClean="0"/>
              <a:t>   gestacional;</a:t>
            </a:r>
          </a:p>
          <a:p>
            <a:r>
              <a:rPr lang="pt-BR" sz="3200" dirty="0" smtClean="0"/>
              <a:t>Ausculta dos batimentos </a:t>
            </a:r>
          </a:p>
          <a:p>
            <a:pPr>
              <a:buNone/>
            </a:pPr>
            <a:r>
              <a:rPr lang="pt-BR" sz="3200" dirty="0" smtClean="0"/>
              <a:t>   </a:t>
            </a:r>
            <a:r>
              <a:rPr lang="pt-BR" sz="3200" dirty="0" err="1" smtClean="0"/>
              <a:t>cardiofetais</a:t>
            </a:r>
            <a:r>
              <a:rPr lang="pt-BR" sz="3200" dirty="0" smtClean="0"/>
              <a:t>;</a:t>
            </a:r>
          </a:p>
          <a:p>
            <a:r>
              <a:rPr lang="pt-BR" sz="3200" dirty="0" smtClean="0"/>
              <a:t>Dinâmica uterina;</a:t>
            </a:r>
          </a:p>
          <a:p>
            <a:r>
              <a:rPr lang="pt-BR" sz="3200" dirty="0" smtClean="0"/>
              <a:t>Medida do fundo uterino;</a:t>
            </a:r>
          </a:p>
          <a:p>
            <a:r>
              <a:rPr lang="pt-BR" sz="3200" dirty="0" smtClean="0"/>
              <a:t>Toque vaginal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Resultado de imagem para gestante com a enfer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43183"/>
            <a:ext cx="3643306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5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dequitação da plac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6508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Nesse estágio ocorre a separação e expulsão da placenta (dequitação). Os principais riscos maternos são a hemorragia durante ou após essa separação e a retenção de restos placentários.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administração profilática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ocitocina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usada em vários momentos durante o terceiro período do parto. Mais freqüentemente é aplicada por via intramuscular, na dose de 10Ul, imediatamente após o desprendimento do ombro anterior, ou após o nascimento da criança.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52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orresponde à primeira hora depois da saída da placenta. É de fundamental importância para impedir o sangramento excessivo. Durante esse período, há a possibilidade maior de ocorrer grandes hemorragias.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Este controle hemorrágico ocorre por: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consiste na contração potente da musculatura uterina,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ocluindo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saída dos vasos sanguíneos que irrigavam a placenta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trombotamponamento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formação de coágulos que obliteram os vasos sanguíneos (hematomas).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5721" y="692696"/>
            <a:ext cx="864399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QUARTA FASE: PERÍODO DE GREEMBERG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7609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imediato (de 1 a 2 horas).</a:t>
            </a:r>
          </a:p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mediato (até o 10º).</a:t>
            </a:r>
          </a:p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tardio (do 11º até 42º).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CLASSIFICAÇÃO DO 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8307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 útero atinge a cicatriz umbilical após a dequitação (saída da placenta),e regride em torno de 1cm até o 3º dia e depois em 0,5 até o 12º dia, quando o útero tangencia a borda superior da sínfise púbica;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Este processo de hemóstase pode ser percebido através do 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, onde torna o útero firme.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2324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s://saudedamulherufal.files.wordpress.com/2012/10/clip_image002_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574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8010472" cy="4727448"/>
          </a:xfrm>
        </p:spPr>
        <p:txBody>
          <a:bodyPr>
            <a:normAutofit fontScale="62500" lnSpcReduction="20000"/>
          </a:bodyPr>
          <a:lstStyle/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Sinais e Sintomas no </a:t>
            </a:r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Imediato: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Cansaço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Sono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Fome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Fraqueza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Bradicardia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Hipotensão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Hipotermia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Calafrio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Poliúria ou retenção urinária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Cólica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Involução uterina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Dor na ferida operatória ou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episiorrafia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Loquiação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 (Perda de sangue, muco e tecido via vaginal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2156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Tipos de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Lóquios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vermelho (rubro – até 3º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serosanguinolento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(3º a 10º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amarelo ( 10º ao 20º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alvos (partir do 21º dia, pode durar até a 42º semana).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3235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4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46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062720"/>
            <a:ext cx="81534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Proporcionar um ambiente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tranquilo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Ofeecrer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um cobertor para aquecê-la;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Trocar a camisola e/ou roupa de cama se úmidas ou sujas de sangue;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Instalar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monitorização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cardíaca na primeira hora pós parto (se necessário);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Controlar os SSVV (Sinais Vitais) a cada 30 minutos;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Observar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loquios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rigorosamente;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Acompanhar a involução uterina: palpar o globo de segurança de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(fundo do útero), observando a consistência (contraído ou amolecido) e a altura (acima ou abaixo da cicatriz umbilical). Se caso o útero permanecer amolecido (hipotonia) e/ou acima da cicatriz umbilical chamar o médico ou enfermeira obstétrica para avaliação imediata.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332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8013" cy="1143000"/>
          </a:xfrm>
        </p:spPr>
        <p:txBody>
          <a:bodyPr lIns="91440" tIns="45720" rIns="91440" bIns="45720"/>
          <a:lstStyle/>
          <a:p>
            <a:r>
              <a:rPr lang="pt-BR" sz="4000" b="1" smtClean="0"/>
              <a:t>Assistência no período Pré-Parto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9325" cy="446722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smtClean="0"/>
              <a:t>Assistência de Enfermagem  </a:t>
            </a:r>
          </a:p>
          <a:p>
            <a:pPr>
              <a:lnSpc>
                <a:spcPct val="90000"/>
              </a:lnSpc>
            </a:pPr>
            <a:r>
              <a:rPr lang="pt-BR" smtClean="0"/>
              <a:t>Verificar dados vitais;</a:t>
            </a:r>
          </a:p>
          <a:p>
            <a:pPr>
              <a:lnSpc>
                <a:spcPct val="90000"/>
              </a:lnSpc>
            </a:pPr>
            <a:r>
              <a:rPr lang="pt-BR" smtClean="0"/>
              <a:t>Proceder registro: referente do motivo da internação: perda de líquido, contrações, dor em baixo ventre, etc.</a:t>
            </a:r>
          </a:p>
          <a:p>
            <a:pPr>
              <a:lnSpc>
                <a:spcPct val="90000"/>
              </a:lnSpc>
            </a:pPr>
            <a:r>
              <a:rPr lang="pt-BR" smtClean="0"/>
              <a:t>Realizar exames de rotina: VDRL, HIV, etc. </a:t>
            </a:r>
          </a:p>
          <a:p>
            <a:pPr>
              <a:lnSpc>
                <a:spcPct val="90000"/>
              </a:lnSpc>
            </a:pPr>
            <a:r>
              <a:rPr lang="pt-BR" smtClean="0"/>
              <a:t>Encaminhar exames.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smtClean="0"/>
              <a:t>  </a:t>
            </a:r>
          </a:p>
        </p:txBody>
      </p:sp>
      <p:pic>
        <p:nvPicPr>
          <p:cNvPr id="4100" name="Picture 5" descr="gestantes-relaxadas-e-menos-ansiosas-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07000"/>
            <a:ext cx="24844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620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82850"/>
            <a:ext cx="8642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Após o nascimento do RN realizar contato pele a pele;</a:t>
            </a:r>
            <a:r>
              <a:rPr lang="pt-BR" sz="2400" smtClean="0"/>
              <a:t> </a:t>
            </a:r>
          </a:p>
          <a:p>
            <a:r>
              <a:rPr lang="pt-BR" smtClean="0"/>
              <a:t>Incentivar aleitamento materno.</a:t>
            </a:r>
          </a:p>
          <a:p>
            <a:r>
              <a:rPr lang="pt-BR" smtClean="0"/>
              <a:t>Parabenizar a paciente;</a:t>
            </a:r>
          </a:p>
          <a:p>
            <a:r>
              <a:rPr lang="pt-BR" smtClean="0"/>
              <a:t>Anotar as observações e procedimentos realizados;</a:t>
            </a:r>
          </a:p>
          <a:p>
            <a:r>
              <a:rPr lang="pt-BR" smtClean="0"/>
              <a:t>Anotar horário de nascimento;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141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642350" cy="2952750"/>
          </a:xfrm>
        </p:spPr>
        <p:txBody>
          <a:bodyPr/>
          <a:lstStyle/>
          <a:p>
            <a:r>
              <a:rPr lang="pt-BR" smtClean="0"/>
              <a:t>Observar perda sanguínea;</a:t>
            </a:r>
          </a:p>
          <a:p>
            <a:r>
              <a:rPr lang="pt-BR" smtClean="0"/>
              <a:t>Controlar venóclise e adminstração de medicamento(ocitocina, methergin, etc.);</a:t>
            </a:r>
          </a:p>
          <a:p>
            <a:r>
              <a:rPr lang="pt-BR" smtClean="0"/>
              <a:t>Manter aquecida a puérpera.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99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90600"/>
            <a:ext cx="8228012" cy="1143000"/>
          </a:xfrm>
        </p:spPr>
        <p:txBody>
          <a:bodyPr>
            <a:normAutofit fontScale="90000"/>
          </a:bodyPr>
          <a:lstStyle/>
          <a:p>
            <a:r>
              <a:rPr lang="pt-BR" sz="4000" b="1" smtClean="0"/>
              <a:t>AS PRINCIPAIS COMPLICAÇÕES DO PUERPÉRIO</a:t>
            </a:r>
            <a:r>
              <a:rPr lang="pt-BR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59000"/>
            <a:ext cx="8043862" cy="4438650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Hemorragias;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Infecção Puerperal;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Tromboflebites;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Mastite;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Infecções do Trato Urinário.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284663" y="2997200"/>
            <a:ext cx="1871662" cy="792163"/>
          </a:xfrm>
          <a:prstGeom prst="rightArrow">
            <a:avLst>
              <a:gd name="adj1" fmla="val 50000"/>
              <a:gd name="adj2" fmla="val 590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01675"/>
            <a:ext cx="8228012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Atenção nas Hemorragias Pós Parto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5375" cy="4824413"/>
          </a:xfrm>
        </p:spPr>
        <p:txBody>
          <a:bodyPr/>
          <a:lstStyle/>
          <a:p>
            <a:pPr algn="just">
              <a:lnSpc>
                <a:spcPct val="80000"/>
              </a:lnSpc>
              <a:buFont typeface="Times New Roman" pitchFamily="18" charset="0"/>
              <a:buNone/>
            </a:pPr>
            <a:r>
              <a:rPr lang="pt-BR" b="1" smtClean="0"/>
              <a:t>Hemorragia</a:t>
            </a:r>
            <a:r>
              <a:rPr lang="pt-BR" smtClean="0"/>
              <a:t>: É toda perda de sangue maior que 500ml no parto normal ou maior 1000ml na cesariana após o parto.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Atenção à instabilidade hemodinâmica.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z="1400" b="1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b="1" smtClean="0"/>
              <a:t>Causas da Hemorragias Pós Parto: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Atonia Uterina;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Lacerações de trajetos;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Restos Placentários;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Coagulopatias. </a:t>
            </a:r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38432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3025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70188"/>
            <a:ext cx="8642350" cy="411480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pt-BR" smtClean="0"/>
              <a:t>Realizar higiene; </a:t>
            </a:r>
          </a:p>
          <a:p>
            <a:pPr>
              <a:lnSpc>
                <a:spcPct val="73000"/>
              </a:lnSpc>
            </a:pPr>
            <a:r>
              <a:rPr lang="pt-BR" smtClean="0"/>
              <a:t>Encaminhar a puérpera para sala de recuperação;</a:t>
            </a:r>
          </a:p>
          <a:p>
            <a:pPr>
              <a:lnSpc>
                <a:spcPct val="73000"/>
              </a:lnSpc>
            </a:pPr>
            <a:r>
              <a:rPr lang="pt-BR" smtClean="0"/>
              <a:t>Monitorar SSVV – 15 a 15 minutos; </a:t>
            </a:r>
          </a:p>
          <a:p>
            <a:pPr>
              <a:lnSpc>
                <a:spcPct val="73000"/>
              </a:lnSpc>
            </a:pPr>
            <a:r>
              <a:rPr lang="pt-BR" smtClean="0"/>
              <a:t>Avaliar tônus uterino;</a:t>
            </a:r>
          </a:p>
          <a:p>
            <a:pPr>
              <a:lnSpc>
                <a:spcPct val="73000"/>
              </a:lnSpc>
            </a:pPr>
            <a:r>
              <a:rPr lang="pt-BR" smtClean="0"/>
              <a:t>Observar sangramento: vaginal, incisão cirúrgica;</a:t>
            </a:r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135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158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98750"/>
            <a:ext cx="8642350" cy="411480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pt-BR" smtClean="0"/>
              <a:t>Monitorar sangramento vagina (controle de forros utilizados);</a:t>
            </a:r>
          </a:p>
          <a:p>
            <a:pPr>
              <a:lnSpc>
                <a:spcPct val="73000"/>
              </a:lnSpc>
            </a:pPr>
            <a:r>
              <a:rPr lang="pt-BR" smtClean="0"/>
              <a:t>Solicitar avaliação da equipe especializada com urgência, caso sangramento ativo.</a:t>
            </a:r>
          </a:p>
          <a:p>
            <a:pPr>
              <a:lnSpc>
                <a:spcPct val="80000"/>
              </a:lnSpc>
            </a:pPr>
            <a:r>
              <a:rPr lang="pt-BR" smtClean="0"/>
              <a:t>Oferecer oxigênio por máscara/cateter(5itros por minutos);</a:t>
            </a:r>
          </a:p>
          <a:p>
            <a:pPr>
              <a:lnSpc>
                <a:spcPct val="80000"/>
              </a:lnSpc>
            </a:pPr>
            <a:r>
              <a:rPr lang="pt-BR" smtClean="0"/>
              <a:t>Instalar 2 acesso venoso calibroso, 16G ou 18G;</a:t>
            </a:r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07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563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82850"/>
            <a:ext cx="86423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mtClean="0"/>
              <a:t>Coletar exames solicitados;</a:t>
            </a:r>
          </a:p>
          <a:p>
            <a:pPr>
              <a:lnSpc>
                <a:spcPct val="80000"/>
              </a:lnSpc>
            </a:pPr>
            <a:r>
              <a:rPr lang="pt-BR" smtClean="0"/>
              <a:t>Encaminhar exames solicitados com urgências; </a:t>
            </a:r>
          </a:p>
          <a:p>
            <a:pPr>
              <a:lnSpc>
                <a:spcPct val="80000"/>
              </a:lnSpc>
            </a:pPr>
            <a:r>
              <a:rPr lang="pt-BR" smtClean="0"/>
              <a:t>Realizar cateterismo vesical de demora;</a:t>
            </a:r>
          </a:p>
          <a:p>
            <a:pPr>
              <a:lnSpc>
                <a:spcPct val="80000"/>
              </a:lnSpc>
            </a:pPr>
            <a:r>
              <a:rPr lang="pt-BR" smtClean="0"/>
              <a:t>Prevenir hipotermia;</a:t>
            </a:r>
          </a:p>
          <a:p>
            <a:pPr>
              <a:lnSpc>
                <a:spcPct val="80000"/>
              </a:lnSpc>
            </a:pPr>
            <a:r>
              <a:rPr lang="pt-BR" smtClean="0"/>
              <a:t>Monitorar resposta clínica.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z="1600" smtClean="0"/>
          </a:p>
        </p:txBody>
      </p:sp>
    </p:spTree>
    <p:extLst>
      <p:ext uri="{BB962C8B-B14F-4D97-AF65-F5344CB8AC3E}">
        <p14:creationId xmlns:p14="http://schemas.microsoft.com/office/powerpoint/2010/main" val="7323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Atentar ao puxo/ sensação de puxos com desejo de evacuar;</a:t>
            </a:r>
          </a:p>
          <a:p>
            <a:pPr algn="just"/>
            <a:r>
              <a:rPr lang="pt-BR" dirty="0" smtClean="0"/>
              <a:t>Observar duração dos puxos;</a:t>
            </a:r>
          </a:p>
          <a:p>
            <a:pPr algn="just"/>
            <a:r>
              <a:rPr lang="pt-BR" dirty="0" err="1" smtClean="0"/>
              <a:t>Monitorização</a:t>
            </a:r>
            <a:r>
              <a:rPr lang="pt-BR" dirty="0" smtClean="0"/>
              <a:t> efetiva do bem estar fetal;</a:t>
            </a:r>
          </a:p>
          <a:p>
            <a:pPr algn="just"/>
            <a:r>
              <a:rPr lang="pt-BR" smtClean="0"/>
              <a:t>Manter ambiente </a:t>
            </a:r>
            <a:r>
              <a:rPr lang="pt-BR" dirty="0" smtClean="0"/>
              <a:t>calmo e </a:t>
            </a:r>
            <a:r>
              <a:rPr lang="pt-BR" dirty="0" err="1" smtClean="0"/>
              <a:t>tranquilo</a:t>
            </a:r>
            <a:r>
              <a:rPr lang="pt-BR" dirty="0" smtClean="0"/>
              <a:t>, pouca luminosidade;</a:t>
            </a:r>
          </a:p>
          <a:p>
            <a:pPr algn="just"/>
            <a:r>
              <a:rPr lang="pt-BR" dirty="0" smtClean="0"/>
              <a:t>Favorecer a presença do acompanhante;</a:t>
            </a:r>
          </a:p>
          <a:p>
            <a:pPr algn="just"/>
            <a:r>
              <a:rPr lang="pt-BR" dirty="0" smtClean="0"/>
              <a:t>Desestimular a posição dorsal;</a:t>
            </a:r>
          </a:p>
          <a:p>
            <a:pPr algn="just"/>
            <a:r>
              <a:rPr lang="pt-BR" dirty="0" smtClean="0"/>
              <a:t>Proteger o períneo durante a expulsão.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8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Pós Parto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8313" y="2209800"/>
            <a:ext cx="8675687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chemeClr val="hlink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hlink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Cuidados higiênicos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Amamentação e Cuidados com as Mamas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“Quarentena”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“Recaída”</a:t>
            </a:r>
          </a:p>
        </p:txBody>
      </p:sp>
      <p:pic>
        <p:nvPicPr>
          <p:cNvPr id="70663" name="Picture 7" descr="kare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99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1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9766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LABORATORIAIS: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tipagem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sanguínea realizada no pré-natal. Solicitar ABO/Rh na admissão se não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há registro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no cartão de pré-natal ou se gestante Rh negativo.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Oferecer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teste rápido para HIV e Sífilis.</a:t>
            </a:r>
          </a:p>
        </p:txBody>
      </p:sp>
    </p:spTree>
    <p:extLst>
      <p:ext uri="{BB962C8B-B14F-4D97-AF65-F5344CB8AC3E}">
        <p14:creationId xmlns:p14="http://schemas.microsoft.com/office/powerpoint/2010/main" val="8346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8133</TotalTime>
  <Words>3591</Words>
  <Application>Microsoft Office PowerPoint</Application>
  <PresentationFormat>Apresentação na tela (4:3)</PresentationFormat>
  <Paragraphs>381</Paragraphs>
  <Slides>88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9" baseType="lpstr">
      <vt:lpstr>Arial</vt:lpstr>
      <vt:lpstr>Arial Rounded MT Bold</vt:lpstr>
      <vt:lpstr>Calibri</vt:lpstr>
      <vt:lpstr>Courier New</vt:lpstr>
      <vt:lpstr>Georgia</vt:lpstr>
      <vt:lpstr>Gulim</vt:lpstr>
      <vt:lpstr>Times New Roman</vt:lpstr>
      <vt:lpstr>Trebuchet MS</vt:lpstr>
      <vt:lpstr>Wingdings 2</vt:lpstr>
      <vt:lpstr>Urbano</vt:lpstr>
      <vt:lpstr>CorelPhotoPaint.Image.8</vt:lpstr>
      <vt:lpstr>TRABALHO DE PARTO ATIVO</vt:lpstr>
      <vt:lpstr>TRABALHO DE PARTO ATIVO</vt:lpstr>
      <vt:lpstr>Apresentação do PowerPoint</vt:lpstr>
      <vt:lpstr>Apresentação do PowerPoint</vt:lpstr>
      <vt:lpstr>Apresentação do PowerPoint</vt:lpstr>
      <vt:lpstr>Assistência no Período Pré-parto – Parto e  Puerpério – Hospitalar</vt:lpstr>
      <vt:lpstr>A admissão na maternidade</vt:lpstr>
      <vt:lpstr>Assistência no período Pré-Parto  </vt:lpstr>
      <vt:lpstr>Apresentação do PowerPoint</vt:lpstr>
      <vt:lpstr>CONDUTA NA ADMISSÃO DA PACIENTE EM TRABALHO DE PARTO </vt:lpstr>
      <vt:lpstr>CONDUTA NA ADMISSÃO DA PACIENTE EM TRABALHO DE PARTO </vt:lpstr>
      <vt:lpstr> </vt:lpstr>
      <vt:lpstr>Assistência no Período Pré-Parto – Parto e Puerpério – Hospitalar</vt:lpstr>
      <vt:lpstr>Assistência no Período Pré-Parto – Parto e  Puerpério – Hospitalar</vt:lpstr>
      <vt:lpstr>FATORES QUE PODEM INFLUENCIAR NA INTENSIDADE DA DOR </vt:lpstr>
      <vt:lpstr>MEDIDAS PARA O CONFORTO DA PARTURIENTE</vt:lpstr>
      <vt:lpstr>Apresentação do PowerPoint</vt:lpstr>
      <vt:lpstr>Trabalho de Parto</vt:lpstr>
      <vt:lpstr>MÉTODOS NÃO FARMACOLÓGICOS PARA ALÍVIO DA DOR</vt:lpstr>
      <vt:lpstr>MASSAGENS CORPORAIS</vt:lpstr>
      <vt:lpstr>EXERCÍCIOS RESPIRATÓRIOS</vt:lpstr>
      <vt:lpstr>BANHO MORNO DE ASPERSÃO </vt:lpstr>
      <vt:lpstr>BOLA</vt:lpstr>
      <vt:lpstr>Apresentação do PowerPoint</vt:lpstr>
      <vt:lpstr>CAVALINHO E BANQUINHO U</vt:lpstr>
      <vt:lpstr>Apresentação do PowerPoint</vt:lpstr>
      <vt:lpstr>OUTRAS MEDIDAS E TERAPIAS ALTERNATIVAS 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Assistência no período Pré-Parto – Parto e  Puerpério – Hospitalar</vt:lpstr>
      <vt:lpstr>MECANISMO DO TRABALHO DE PARTO</vt:lpstr>
      <vt:lpstr>Apresentação do PowerPoint</vt:lpstr>
      <vt:lpstr>Apresentação do PowerPoint</vt:lpstr>
      <vt:lpstr>Apresentação do PowerPoint</vt:lpstr>
      <vt:lpstr>MECANISMO DO TRABALHO DE PARTO</vt:lpstr>
      <vt:lpstr>Período Expulsivo</vt:lpstr>
      <vt:lpstr>Período Expulsivo</vt:lpstr>
      <vt:lpstr>Período Expulsivo</vt:lpstr>
      <vt:lpstr>Período Expulsivo</vt:lpstr>
      <vt:lpstr> CUIDADOS COM O PERÍNEO  </vt:lpstr>
      <vt:lpstr>LACERAÇÃO DE PERÍNEO </vt:lpstr>
      <vt:lpstr>Apresentação do PowerPoint</vt:lpstr>
      <vt:lpstr>EPISIOTOMIA </vt:lpstr>
      <vt:lpstr>Apresentação do PowerPoint</vt:lpstr>
      <vt:lpstr>Apresentação do PowerPoint</vt:lpstr>
      <vt:lpstr>VANTAGENS DO PARTO NORMAL</vt:lpstr>
      <vt:lpstr>VANTAGENS DO PARTO NORMAL</vt:lpstr>
      <vt:lpstr>FÓRCEPS </vt:lpstr>
      <vt:lpstr>Apresentação do PowerPoint</vt:lpstr>
      <vt:lpstr>CORDÃO UMBILICAL</vt:lpstr>
      <vt:lpstr>CORDÃO UMBILICAL</vt:lpstr>
      <vt:lpstr>CLAMPEAMENTO DO CORDÃO UMBILICAL</vt:lpstr>
      <vt:lpstr>Apresentação do PowerPoint</vt:lpstr>
      <vt:lpstr>PARTO POR CESARIANA </vt:lpstr>
      <vt:lpstr>CESARIANA</vt:lpstr>
      <vt:lpstr>Apresentação do PowerPoint</vt:lpstr>
      <vt:lpstr>CESARIANA</vt:lpstr>
      <vt:lpstr>CESARIANA</vt:lpstr>
      <vt:lpstr>Cesariana</vt:lpstr>
      <vt:lpstr>ESTÁGIOS DO TRABALHO DE PARTO (III)</vt:lpstr>
      <vt:lpstr>Terceira fase: período do secundamento ou dequitação </vt:lpstr>
      <vt:lpstr>Apresentação do PowerPoint</vt:lpstr>
      <vt:lpstr>Apresentação do PowerPoint</vt:lpstr>
      <vt:lpstr>QUARTA FASE: PERÍODO DE GREEMBERG </vt:lpstr>
      <vt:lpstr>CLASSIFICAÇÃO DO PUERPÉRIO</vt:lpstr>
      <vt:lpstr>ESTÁGIOS DO TRABALHO DE PARTO</vt:lpstr>
      <vt:lpstr>Apresentação do PowerPoint</vt:lpstr>
      <vt:lpstr>ESTÁGIOS DO TRABALHO DE PARTO</vt:lpstr>
      <vt:lpstr>ESTÁGIOS DO TRABALHO DE PARTO</vt:lpstr>
      <vt:lpstr>Apresentação do PowerPoint</vt:lpstr>
      <vt:lpstr>Cuidados de Enfermagem</vt:lpstr>
      <vt:lpstr>Assistência no Período Pré-Parto – Parto e  Puerpério – Hospitalar</vt:lpstr>
      <vt:lpstr>Assistência no Período Pré-Parto – Parto e  Puerpério – Hospitalar</vt:lpstr>
      <vt:lpstr>AS PRINCIPAIS COMPLICAÇÕES DO PUERPÉRIO </vt:lpstr>
      <vt:lpstr>Atenção nas Hemorragias Pós Parto  </vt:lpstr>
      <vt:lpstr>Prevenção nas Hemorragias Pós Parto  </vt:lpstr>
      <vt:lpstr>Prevenção nas Hemorragias Pós Parto  </vt:lpstr>
      <vt:lpstr>Prevenção nas Hemorragias Pós Parto  </vt:lpstr>
      <vt:lpstr>CUIDADOS DE ENFERMAGEM</vt:lpstr>
      <vt:lpstr>O Pós Parto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E SINTOMAS DO TRABALHO DE PARTO</dc:title>
  <dc:creator>Notebook</dc:creator>
  <cp:lastModifiedBy>Cliente</cp:lastModifiedBy>
  <cp:revision>119</cp:revision>
  <dcterms:created xsi:type="dcterms:W3CDTF">2017-04-04T01:20:24Z</dcterms:created>
  <dcterms:modified xsi:type="dcterms:W3CDTF">2021-06-14T17:21:29Z</dcterms:modified>
</cp:coreProperties>
</file>