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2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oprietário" initials="P" lastIdx="1" clrIdx="0">
    <p:extLst>
      <p:ext uri="{19B8F6BF-5375-455C-9EA6-DF929625EA0E}">
        <p15:presenceInfo xmlns:p15="http://schemas.microsoft.com/office/powerpoint/2012/main" userId="Proprietári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commentAuthors" Target="commentAuthor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08T16:25:27.465" idx="1">
    <p:pos x="10" y="10"/>
    <p:text/>
    <p:extLst>
      <p:ext uri="{C676402C-5697-4E1C-873F-D02D1690AC5C}">
        <p15:threadingInfo xmlns:p15="http://schemas.microsoft.com/office/powerpoint/2012/main" timeZoneBias="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AFE3572-DF50-418D-9298-922EB30A59A0}" type="datetimeFigureOut">
              <a:rPr lang="pt-BR" smtClean="0"/>
              <a:t>08/03/2021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BC5-A768-46DB-BEF2-8F314A475B16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7837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3572-DF50-418D-9298-922EB30A59A0}" type="datetimeFigureOut">
              <a:rPr lang="pt-BR" smtClean="0"/>
              <a:t>08/03/2021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BC5-A768-46DB-BEF2-8F314A475B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8651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3572-DF50-418D-9298-922EB30A59A0}" type="datetimeFigureOut">
              <a:rPr lang="pt-BR" smtClean="0"/>
              <a:t>08/03/2021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BC5-A768-46DB-BEF2-8F314A475B16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6260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3572-DF50-418D-9298-922EB30A59A0}" type="datetimeFigureOut">
              <a:rPr lang="pt-BR" smtClean="0"/>
              <a:t>08/03/2021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BC5-A768-46DB-BEF2-8F314A475B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7529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3572-DF50-418D-9298-922EB30A59A0}" type="datetimeFigureOut">
              <a:rPr lang="pt-BR" smtClean="0"/>
              <a:t>08/03/2021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BC5-A768-46DB-BEF2-8F314A475B16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9655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3572-DF50-418D-9298-922EB30A59A0}" type="datetimeFigureOut">
              <a:rPr lang="pt-BR" smtClean="0"/>
              <a:t>08/03/2021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BC5-A768-46DB-BEF2-8F314A475B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842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3572-DF50-418D-9298-922EB30A59A0}" type="datetimeFigureOut">
              <a:rPr lang="pt-BR" smtClean="0"/>
              <a:t>08/03/2021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BC5-A768-46DB-BEF2-8F314A475B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3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3572-DF50-418D-9298-922EB30A59A0}" type="datetimeFigureOut">
              <a:rPr lang="pt-BR" smtClean="0"/>
              <a:t>08/03/2021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BC5-A768-46DB-BEF2-8F314A475B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0417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3572-DF50-418D-9298-922EB30A59A0}" type="datetimeFigureOut">
              <a:rPr lang="pt-BR" smtClean="0"/>
              <a:t>08/03/2021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BC5-A768-46DB-BEF2-8F314A475B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2415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3572-DF50-418D-9298-922EB30A59A0}" type="datetimeFigureOut">
              <a:rPr lang="pt-BR" smtClean="0"/>
              <a:t>08/03/2021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BC5-A768-46DB-BEF2-8F314A475B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6077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3572-DF50-418D-9298-922EB30A59A0}" type="datetimeFigureOut">
              <a:rPr lang="pt-BR" smtClean="0"/>
              <a:t>08/03/2021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BC5-A768-46DB-BEF2-8F314A475B16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3599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AFE3572-DF50-418D-9298-922EB30A59A0}" type="datetimeFigureOut">
              <a:rPr lang="pt-BR" smtClean="0"/>
              <a:t>08/03/2021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E66CBC5-A768-46DB-BEF2-8F314A475B16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903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nhavida.com.br/saude/temas/resfriado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nhavida.com.br/saude/temas/gripe" TargetMode="External"/><Relationship Id="rId2" Type="http://schemas.openxmlformats.org/officeDocument/2006/relationships/hyperlink" Target="https://www.minhavida.com.br/saude/temas/resfriado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195BA9-4B9A-47BE-AF9D-ADFFAD624A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/>
              <a:t>PATOLOGIAS RESPIRATÓRIAS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9A2A2C3-B431-4629-9FF7-FB5EA1B87A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/>
          <a:p>
            <a:r>
              <a:rPr lang="pt-BR" dirty="0"/>
              <a:t>ENFERMEIRA DANIELA ALBERTI GONÇALVES</a:t>
            </a:r>
          </a:p>
        </p:txBody>
      </p:sp>
    </p:spTree>
    <p:extLst>
      <p:ext uri="{BB962C8B-B14F-4D97-AF65-F5344CB8AC3E}">
        <p14:creationId xmlns:p14="http://schemas.microsoft.com/office/powerpoint/2010/main" val="1285172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A63B3A-427B-4838-9571-8EE84C2A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gripe: influenza c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4275ADE-5B39-4063-9C2E-67D7B2405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 influenza C é um tipo de gripe capaz de infectar humanos e suínos, sendo detectada com menos frequência. Causa infecções leves, portanto é bastante confundida a resfriados ou alergias respiratórias.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21004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8C3117-B055-49FA-B861-0BCAA81FE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causas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7EA6FC6-FBC1-43B6-AD07-AF4655E1A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 gripe é causada pelo vírus influenza. Seus sintomas geralmente aparecem de forma repentina, com </a:t>
            </a:r>
            <a:r>
              <a:rPr lang="pt-BR" dirty="0">
                <a:latin typeface="Tahoma" panose="020B0604030504040204" pitchFamily="34" charset="0"/>
              </a:rPr>
              <a:t>febre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 vermelhidão no rosto, dores no corpo e </a:t>
            </a:r>
            <a:r>
              <a:rPr lang="pt-BR" dirty="0">
                <a:latin typeface="Tahoma" panose="020B0604030504040204" pitchFamily="34" charset="0"/>
              </a:rPr>
              <a:t>cansaço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. Entre o segundo e o quarto dia, os sintomas do corpo tendem a diminuir enquanto os sintomas respiratórios aumentam, aparecendo com frequência uma tosse seca.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6039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0C5B3F-93A4-4808-AFED-1326C50B2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0" i="0" dirty="0">
                <a:solidFill>
                  <a:srgbClr val="000000"/>
                </a:solidFill>
                <a:effectLst/>
                <a:latin typeface="Montserrat"/>
              </a:rPr>
              <a:t>Diferença entre gripe e resfriado</a:t>
            </a:r>
            <a:br>
              <a:rPr lang="pt-BR" b="0" i="0" dirty="0">
                <a:solidFill>
                  <a:srgbClr val="000000"/>
                </a:solidFill>
                <a:effectLst/>
                <a:latin typeface="Montserrat"/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E224371-4A96-478E-9D38-219D8682B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Os sintomas de </a:t>
            </a:r>
            <a:r>
              <a:rPr lang="pt-BR" dirty="0">
                <a:latin typeface="Tahoma" panose="020B0604030504040204" pitchFamily="34" charset="0"/>
              </a:rPr>
              <a:t>resfriado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e gripe são semelhantes. Entretanto, o resfriado é causado, na maioria das vezes, por rinovírus. Seus primeiros sinais costumam ser coceira no nariz ou irritação na garganta. Após algumas horas, podem ocorrer espirros e secreções nasais. Entretanto, o quadro não evolui para a febre, ao contrário da gripe.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7611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BBBB99-21E0-4F6C-AC23-0F2A3EFFB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0" i="0" dirty="0">
                <a:solidFill>
                  <a:srgbClr val="000000"/>
                </a:solidFill>
                <a:effectLst/>
                <a:latin typeface="Montserrat"/>
              </a:rPr>
              <a:t>Diferença entre gripe e COVID-19</a:t>
            </a:r>
            <a:br>
              <a:rPr lang="pt-BR" b="0" i="0" dirty="0">
                <a:solidFill>
                  <a:srgbClr val="000000"/>
                </a:solidFill>
                <a:effectLst/>
                <a:latin typeface="Montserrat"/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BE8C5FB-DB83-4931-B5C9-60BF0DDC6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Apesar de possuir sintomas semelhantes aos da gripe, a COVID-19, provocada pelo novo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coronavírus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(SARS-CoV-2) costuma gerar quadros mais graves. Além disso, as manifestações das duas doenças podem ter algumas diferenças: a influenza costuma ser identificável até em 2 dias depois do seu surgimento, enquanto o novo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coronavírus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provoca um quadro mais “arrastado”.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9682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F0FE07-D20F-4583-9527-2E0CB7EF3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Como diferenciar gripe do coronavírus">
            <a:extLst>
              <a:ext uri="{FF2B5EF4-FFF2-40B4-BE49-F238E27FC236}">
                <a16:creationId xmlns:a16="http://schemas.microsoft.com/office/drawing/2014/main" id="{31E5FDE2-5BB1-43A4-9935-F93A0D9853B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68" t="5990" r="8461" b="12345"/>
          <a:stretch/>
        </p:blipFill>
        <p:spPr bwMode="auto">
          <a:xfrm>
            <a:off x="2611314" y="181906"/>
            <a:ext cx="6550270" cy="649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7798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77CBA5-F27F-4E74-B923-1BE7E3C30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Transmissão da gripe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7884595-3444-4FF2-BB25-74C514AA1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 transmissão da gripe pode vir a ocorrer por meio de secreções respiratórias, como gotículas de saliva, após a pessoa contaminada tossir, espirrar ou mesmo falar.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10359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F67916-A138-4893-93D8-A3776565C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0167" y="337975"/>
            <a:ext cx="9720072" cy="1499616"/>
          </a:xfrm>
        </p:spPr>
        <p:txBody>
          <a:bodyPr/>
          <a:lstStyle/>
          <a:p>
            <a:r>
              <a:rPr lang="pt-BR" dirty="0"/>
              <a:t>Fatores de risco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27DDA6-B5EA-4C27-831B-FBA80B51A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162" y="1837591"/>
            <a:ext cx="11465169" cy="4932485"/>
          </a:xfrm>
        </p:spPr>
        <p:txBody>
          <a:bodyPr numCol="2">
            <a:normAutofit fontScale="70000" lnSpcReduction="20000"/>
          </a:bodyPr>
          <a:lstStyle/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Os fatores que podem aumentar o risco de desenvolver influenza ou suas complicações incluem: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900" b="0" i="0" dirty="0">
                <a:solidFill>
                  <a:srgbClr val="000000"/>
                </a:solidFill>
                <a:effectLst/>
                <a:latin typeface="Montserrat"/>
              </a:rPr>
              <a:t>Idade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 gripe tende a atingir crianças pequenas (crianças) e adultos mais velhos, devido à baixa imunidade. Isso não restringe que outras pessoas possam apresentar a doença - e não somente uma vez na vida.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900" b="0" i="0" dirty="0">
                <a:solidFill>
                  <a:srgbClr val="000000"/>
                </a:solidFill>
                <a:effectLst/>
                <a:latin typeface="Montserrat"/>
              </a:rPr>
              <a:t>Condições de vida ou de trabalho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As pessoas que vivem ou trabalham em instalações, juntamente com muitos outros residentes, como casas de repouso ou quartéis militares, têm maior probabilidade de desenvolver gripe.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sz="2900" b="0" i="0" dirty="0">
                <a:solidFill>
                  <a:srgbClr val="000000"/>
                </a:solidFill>
                <a:effectLst/>
                <a:latin typeface="Montserrat"/>
              </a:rPr>
              <a:t>Sistema imunológico enfraquecido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Tratamentos de </a:t>
            </a:r>
            <a:r>
              <a:rPr lang="pt-BR" dirty="0">
                <a:latin typeface="Tahoma" panose="020B0604030504040204" pitchFamily="34" charset="0"/>
              </a:rPr>
              <a:t>câncer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 drogas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anti-rejeição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 corticosteroides e </a:t>
            </a:r>
            <a:r>
              <a:rPr lang="pt-BR" dirty="0">
                <a:latin typeface="Tahoma" panose="020B0604030504040204" pitchFamily="34" charset="0"/>
              </a:rPr>
              <a:t>HIV/AIDS</a:t>
            </a:r>
            <a:r>
              <a:rPr lang="pt-BR" b="0" i="0" dirty="0">
                <a:effectLst/>
                <a:latin typeface="Tahoma" panose="020B0604030504040204" pitchFamily="34" charset="0"/>
              </a:rPr>
              <a:t> 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podem enfraquecer o sistema imunológico. Isso pode facilitar a captura da gripe e também aumentar o risco de desenvolver complicações.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sz="2900" b="0" i="0" dirty="0">
                <a:solidFill>
                  <a:srgbClr val="000000"/>
                </a:solidFill>
                <a:effectLst/>
                <a:latin typeface="Montserrat"/>
              </a:rPr>
              <a:t>Doenças crônicas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Condições crônicas, como </a:t>
            </a:r>
            <a:r>
              <a:rPr lang="pt-BR" dirty="0">
                <a:latin typeface="Tahoma" panose="020B0604030504040204" pitchFamily="34" charset="0"/>
              </a:rPr>
              <a:t>asma</a:t>
            </a:r>
            <a:r>
              <a:rPr lang="pt-BR" b="0" i="0" dirty="0">
                <a:effectLst/>
                <a:latin typeface="Tahoma" panose="020B0604030504040204" pitchFamily="34" charset="0"/>
              </a:rPr>
              <a:t>, </a:t>
            </a:r>
            <a:r>
              <a:rPr lang="pt-BR" dirty="0">
                <a:latin typeface="Tahoma" panose="020B0604030504040204" pitchFamily="34" charset="0"/>
              </a:rPr>
              <a:t>diabetes 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ou problemas cardíacos, podem aumentar o risco de complicações da gripe.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sz="2900" b="0" i="0" dirty="0">
                <a:solidFill>
                  <a:srgbClr val="000000"/>
                </a:solidFill>
                <a:effectLst/>
                <a:latin typeface="Montserrat"/>
              </a:rPr>
              <a:t>Gravidez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As mulheres grávidas são mais propensas a desenvolver complicações da gripe, particularmente no segundo e terceiro trimestres.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Até duas semanas após o parto as mulheres têm maior probabilidade de desenvolver complicações relacionadas à influenza.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sz="2900" b="0" i="0" dirty="0">
                <a:solidFill>
                  <a:srgbClr val="000000"/>
                </a:solidFill>
                <a:effectLst/>
                <a:latin typeface="Montserrat"/>
              </a:rPr>
              <a:t>Obesidade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Pessoas com um </a:t>
            </a:r>
            <a:r>
              <a:rPr lang="pt-BR" dirty="0">
                <a:latin typeface="Tahoma" panose="020B0604030504040204" pitchFamily="34" charset="0"/>
              </a:rPr>
              <a:t>IMC</a:t>
            </a:r>
            <a:r>
              <a:rPr lang="pt-BR" dirty="0">
                <a:solidFill>
                  <a:srgbClr val="009CFF"/>
                </a:solidFill>
                <a:latin typeface="Tahoma" panose="020B0604030504040204" pitchFamily="34" charset="0"/>
              </a:rPr>
              <a:t> 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de 40 ou mais têm risco aumentado de complicações da gripe.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Os demais fatores de risco seguem a mesma linha daqueles enumerados para outros tipos de grupo: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Permanecer em locais fechados e com um aglomerado de pessoas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Levar as mãos à boca ou ao nariz sem lavá-las antes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Permanecer em contato próximo com uma pessoa doente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2556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CC52A3-1686-4352-84EA-23033C9DE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Sintomas da gripe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0118528-6901-457E-859D-B8F99942C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838" y="1881554"/>
            <a:ext cx="10682653" cy="4391230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Inicialmente, a gripe pode parecer um </a:t>
            </a:r>
            <a:r>
              <a:rPr lang="pt-BR" b="0" i="0" u="none" strike="noStrike" dirty="0">
                <a:solidFill>
                  <a:srgbClr val="009CFF"/>
                </a:solidFill>
                <a:effectLst/>
                <a:latin typeface="Tahoma" panose="020B0604030504040204" pitchFamily="34" charset="0"/>
                <a:hlinkClick r:id="rId2"/>
              </a:rPr>
              <a:t>resfriado 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comum com nariz escorrendo, espirros e dor de garganta. Mas os resfriados geralmente se desenvolvem lentamente, enquanto a gripe tende a surgir subitamente. Embora um resfriado possa ser um incômodo, você geralmente se sente muito pior com a gripe.</a:t>
            </a:r>
          </a:p>
          <a:p>
            <a:pPr algn="just"/>
            <a:endParaRPr lang="pt-BR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pt-BR" sz="2800" b="0" i="0" dirty="0">
                <a:solidFill>
                  <a:srgbClr val="000000"/>
                </a:solidFill>
                <a:effectLst/>
                <a:latin typeface="Montserrat"/>
              </a:rPr>
              <a:t>Sintomas comuns da gripe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9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Febre acima de 38ºC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9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Músculos doloridos, especialmente nas costas, braços e pernas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900" dirty="0">
                <a:latin typeface="Tahoma" panose="020B0604030504040204" pitchFamily="34" charset="0"/>
              </a:rPr>
              <a:t>Calafrios</a:t>
            </a:r>
            <a:r>
              <a:rPr lang="pt-BR" sz="1900" b="0" i="0" dirty="0">
                <a:effectLst/>
                <a:latin typeface="Tahoma" panose="020B0604030504040204" pitchFamily="34" charset="0"/>
              </a:rPr>
              <a:t> e </a:t>
            </a:r>
            <a:r>
              <a:rPr lang="pt-BR" sz="1900" dirty="0">
                <a:latin typeface="Tahoma" panose="020B0604030504040204" pitchFamily="34" charset="0"/>
              </a:rPr>
              <a:t>sudorese</a:t>
            </a:r>
            <a:endParaRPr lang="pt-BR" sz="1900" b="0" i="0" dirty="0">
              <a:effectLst/>
              <a:latin typeface="Tahoma" panose="020B060403050404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900" dirty="0">
                <a:latin typeface="Tahoma" panose="020B0604030504040204" pitchFamily="34" charset="0"/>
              </a:rPr>
              <a:t>Dor de cabeça</a:t>
            </a:r>
            <a:endParaRPr lang="pt-BR" sz="1900" b="0" i="0" dirty="0">
              <a:effectLst/>
              <a:latin typeface="Tahoma" panose="020B060403050404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900" dirty="0">
                <a:latin typeface="Tahoma" panose="020B0604030504040204" pitchFamily="34" charset="0"/>
              </a:rPr>
              <a:t>Tosse</a:t>
            </a:r>
            <a:r>
              <a:rPr lang="pt-BR" sz="1900" b="0" i="0" dirty="0">
                <a:effectLst/>
                <a:latin typeface="Tahoma" panose="020B0604030504040204" pitchFamily="34" charset="0"/>
              </a:rPr>
              <a:t> seca e persistente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900" dirty="0">
                <a:latin typeface="Tahoma" panose="020B0604030504040204" pitchFamily="34" charset="0"/>
              </a:rPr>
              <a:t>Fadiga</a:t>
            </a:r>
            <a:r>
              <a:rPr lang="pt-BR" sz="1900" b="0" i="0" dirty="0">
                <a:effectLst/>
                <a:latin typeface="Tahoma" panose="020B0604030504040204" pitchFamily="34" charset="0"/>
              </a:rPr>
              <a:t> e fraqueza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900" dirty="0">
                <a:latin typeface="Tahoma" panose="020B0604030504040204" pitchFamily="34" charset="0"/>
              </a:rPr>
              <a:t>Congestão nasal</a:t>
            </a:r>
            <a:endParaRPr lang="pt-BR" sz="1900" b="0" i="0" dirty="0">
              <a:effectLst/>
              <a:latin typeface="Tahoma" panose="020B060403050404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900" dirty="0">
                <a:latin typeface="Tahoma" panose="020B0604030504040204" pitchFamily="34" charset="0"/>
              </a:rPr>
              <a:t>Dor de garganta</a:t>
            </a:r>
            <a:endParaRPr lang="pt-BR" sz="1900" b="0" i="0" dirty="0">
              <a:effectLst/>
              <a:latin typeface="Tahoma" panose="020B060403050404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71907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559E9C-2149-4ECF-B9F1-F75A9CF77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Diagnóstico da gripe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3197CB9-27AC-43B3-9467-71EF59A76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 diagnóstico é feito por um médico (clínico geral), baseado nos sinais clínicos do paciente e com uma amostra da secreção da nasofaringe, que deve ser colhida preferencialmente nas primeiras 72 horas após o início dos sintomas.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Esses testes podem fornecer resultados em 30 minutos ou menos. No entanto, os resultados variam muito e nem sempre são precisos. Seu médico pode diagnosticar você com influenza com base nos sintomas, apesar de ter um resultado negativo.</a:t>
            </a:r>
          </a:p>
          <a:p>
            <a:pPr algn="just"/>
            <a:r>
              <a:rPr lang="pt-BR" dirty="0">
                <a:solidFill>
                  <a:srgbClr val="000000"/>
                </a:solidFill>
                <a:latin typeface="Tahoma" panose="020B0604030504040204" pitchFamily="34" charset="0"/>
              </a:rPr>
              <a:t>Procure por um médico: clínico geral, infectologista ou pneumologista.</a:t>
            </a:r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6621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EB7B53-1697-4AB2-8235-732FFBDF1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Tratamento da gripe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31EDF0-D6B3-42CB-B73B-673B2A909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Ainda não existem medicamentos que tenham demonstrado bons resultados no combate aos vírus da gripe e do resfriado. Por isso, </a:t>
            </a:r>
            <a:r>
              <a:rPr lang="pt-BR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 tratamento é direcionado ao alívio dos sintomas 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da gripe. Os principais medicamentos sintomáticos utilizados são os analgésicos e antitérmicos, que aliviam a dor e a febre.</a:t>
            </a:r>
          </a:p>
        </p:txBody>
      </p:sp>
    </p:spTree>
    <p:extLst>
      <p:ext uri="{BB962C8B-B14F-4D97-AF65-F5344CB8AC3E}">
        <p14:creationId xmlns:p14="http://schemas.microsoft.com/office/powerpoint/2010/main" val="1076807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5404E9-8567-49F0-8228-274F8EAE5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RESFRIADO COMUM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4B6CBF0-93FC-4F64-A1BF-5AE271F34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O resfriado comum é situação bastante comum causada pelo </a:t>
            </a:r>
            <a:r>
              <a:rPr lang="pt-BR" b="0" i="0" dirty="0" err="1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Rhinovírus</a:t>
            </a: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 e que leva ao aparecimento de sintomas que podem ser bastante desconfortáveis.</a:t>
            </a:r>
          </a:p>
          <a:p>
            <a:pPr algn="just"/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O vírus do resfriado pode se espalhar por meio de gotículas que são liberadas no ar quando uma pessoa doente espirra, tosse ou assoa o nariz, e por isso o resfriado é uma doença contagiosa. Por isso, para evitar o resfriado é importante lavar as mãos e evitar o contato próximo com pessoas que estejam resfriadas.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332117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6BB475-25C4-4640-816E-041787C14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Complicações da gripe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48268D2-AE0F-4C5C-AB6C-E47562144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Em pessoa jovem e saudável, a gripe geralmente não é grave. Embora a gripe tenda a causar muito incômodo, ela geralmente desaparece em uma semana ou duas sem efeitos duradouros. Mas crianças e adultos de alto risco podem desenvolver complicações como: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dirty="0">
                <a:latin typeface="Tahoma" panose="020B0604030504040204" pitchFamily="34" charset="0"/>
              </a:rPr>
              <a:t>Pneumonia</a:t>
            </a:r>
            <a:endParaRPr lang="pt-BR" b="0" i="0" dirty="0">
              <a:effectLst/>
              <a:latin typeface="Tahoma" panose="020B0604030504040204" pitchFamily="34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pt-BR" dirty="0">
                <a:latin typeface="Tahoma" panose="020B0604030504040204" pitchFamily="34" charset="0"/>
              </a:rPr>
              <a:t>Bronquite</a:t>
            </a:r>
            <a:endParaRPr lang="pt-BR" b="0" i="0" dirty="0">
              <a:effectLst/>
              <a:latin typeface="Tahoma" panose="020B0604030504040204" pitchFamily="34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pt-BR" b="0" i="0" dirty="0">
                <a:effectLst/>
                <a:latin typeface="Tahoma" panose="020B0604030504040204" pitchFamily="34" charset="0"/>
              </a:rPr>
              <a:t>Crises de </a:t>
            </a:r>
            <a:r>
              <a:rPr lang="pt-BR" dirty="0">
                <a:latin typeface="Tahoma" panose="020B0604030504040204" pitchFamily="34" charset="0"/>
              </a:rPr>
              <a:t>asma</a:t>
            </a:r>
            <a:endParaRPr lang="pt-BR" b="0" i="0" dirty="0">
              <a:effectLst/>
              <a:latin typeface="Tahoma" panose="020B0604030504040204" pitchFamily="34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Problemas cardíacos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Infecções de ouvido</a:t>
            </a:r>
          </a:p>
          <a:p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23109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4F8C6C-0FE4-46F4-B4F0-CCDE42129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Vacina da gripe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ECACBD-6555-4935-8AF3-EC8866C93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124" y="2286000"/>
            <a:ext cx="10638692" cy="40233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 </a:t>
            </a:r>
            <a:r>
              <a:rPr lang="pt-BR" dirty="0">
                <a:latin typeface="Tahoma" panose="020B0604030504040204" pitchFamily="34" charset="0"/>
              </a:rPr>
              <a:t>vacina da gripe</a:t>
            </a:r>
            <a:r>
              <a:rPr lang="pt-BR" b="0" i="0" dirty="0">
                <a:effectLst/>
                <a:latin typeface="Tahoma" panose="020B0604030504040204" pitchFamily="34" charset="0"/>
              </a:rPr>
              <a:t> 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é a melhor maneira de evitar a gripe e suas complicações.</a:t>
            </a:r>
            <a:r>
              <a:rPr lang="pt-BR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Todos os anos, é necessário receber uma nova dose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 já que a sua composição é alterada de acordo com o tipo de vírus mais provável de se disseminar.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 vacina previne aproximadamente 70-90% dos casos de gripe, mas não protege contra outras infecções respiratórias, como o resfriado.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 efeito preventivo da vacina da gripe é observado cerca de duas semanas após a sua administração. Por isso, a aplicação da vacina deve ser feita antes do inverno, época em que ocorrem os maiores índices de infecção. Como o vírus utilizado na vacina foi inativado em laboratório, não é possível que a vacinação provoque gripe.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As reações adversas à vacina da gripe que podem ocorrer costumam ser leves, como: dor no local da injeção, febre e mal-estar, que duram um ou dois dias.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Há evidências de que quem recebe a vacina todos os anos desenvolve maior resistência à doença, por isso, todas as pessoas que tiveram acesso à vacina devem recebê-la anualmente. Para o resfriado, ainda não há vacina disponível.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354655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F5EBC4-E0F3-4E7D-BE49-7A2E1FB96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pneumonia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EA904B-44A1-4256-AEA8-BB0583DB1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292" y="2022231"/>
            <a:ext cx="11333285" cy="4287129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Pneumonia é uma infecção que se instala nos pulmões, podendo acometer a região dos alvéolos pulmonares. Alguns sintomas da doença são: </a:t>
            </a:r>
            <a:r>
              <a:rPr lang="pt-BR" dirty="0">
                <a:latin typeface="Tahoma" panose="020B0604030504040204" pitchFamily="34" charset="0"/>
              </a:rPr>
              <a:t>febre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alta (acima de 37,8° C), </a:t>
            </a:r>
            <a:r>
              <a:rPr lang="pt-BR" dirty="0">
                <a:latin typeface="Tahoma" panose="020B0604030504040204" pitchFamily="34" charset="0"/>
              </a:rPr>
              <a:t>tosse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seca ou com </a:t>
            </a:r>
            <a:r>
              <a:rPr lang="pt-BR" dirty="0">
                <a:latin typeface="Tahoma" panose="020B0604030504040204" pitchFamily="34" charset="0"/>
              </a:rPr>
              <a:t>catarro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de cor amarelada ou esverdeada, </a:t>
            </a:r>
            <a:r>
              <a:rPr lang="pt-BR" dirty="0">
                <a:latin typeface="Tahoma" panose="020B0604030504040204" pitchFamily="34" charset="0"/>
              </a:rPr>
              <a:t>falta de ar</a:t>
            </a:r>
            <a:r>
              <a:rPr lang="pt-BR" b="0" i="0" dirty="0">
                <a:effectLst/>
                <a:latin typeface="Tahoma" panose="020B0604030504040204" pitchFamily="34" charset="0"/>
              </a:rPr>
              <a:t> 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e dificuldade de respirar. As pneumonias são provocadas pela penetração de um agente infeccioso ou irritante (bactérias, vírus, fungos e por reações alérgicas) no espaço alveolar, onde ocorre a troca gasosa. Esse local deve estar sempre muito limpo, livre de substâncias que possam impedir o contato do ar com o sangue. Diferentes do vírus da </a:t>
            </a:r>
            <a:r>
              <a:rPr lang="pt-BR" dirty="0">
                <a:latin typeface="Tahoma" panose="020B0604030504040204" pitchFamily="34" charset="0"/>
              </a:rPr>
              <a:t>gripe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 que é uma doença altamente infectante, os agentes infecciosos da </a:t>
            </a:r>
            <a:r>
              <a:rPr lang="pt-BR" dirty="0">
                <a:latin typeface="Tahoma" panose="020B0604030504040204" pitchFamily="34" charset="0"/>
              </a:rPr>
              <a:t>pneumonia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não costumam ser transmitidos facilmente.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87513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695A73-D2CF-429E-BE6E-27CC1ED93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Tipos de pneumonia: </a:t>
            </a:r>
            <a:r>
              <a:rPr lang="pt-BR" b="0" i="0" dirty="0">
                <a:solidFill>
                  <a:srgbClr val="000000"/>
                </a:solidFill>
                <a:effectLst/>
              </a:rPr>
              <a:t>Pneumonia viral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2B88C2C-2DEB-45CF-AF8B-69AD80C48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5867" y="2321169"/>
            <a:ext cx="10291572" cy="4023360"/>
          </a:xfrm>
        </p:spPr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Pneumonia viral é uma infecção que se instala nos pulmões causada por um vírus. 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Pode acometer a região dos alvéolos pulmonares onde desembocam as ramificações terminais dos brônquios e, às vezes, os interstícios (espaço entre um alvéolo e outro).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Basicamente, pneumonias virais são provocadas pela penetração de um vírus no espaço alveolar, onde ocorre a troca gasosa. Esse local deve estar sempre muito limpo, livre de substâncias que possam impedir o contato do ar com o sangue.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74133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D4B37B-EB96-472C-8DF4-5293BB01C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Tipos de pneumonia: </a:t>
            </a:r>
            <a:r>
              <a:rPr lang="pt-BR" b="0" i="0" dirty="0">
                <a:solidFill>
                  <a:srgbClr val="000000"/>
                </a:solidFill>
                <a:effectLst/>
              </a:rPr>
              <a:t>Pneumonia bacteriana</a:t>
            </a:r>
            <a:br>
              <a:rPr lang="pt-BR" b="0" i="0" dirty="0">
                <a:solidFill>
                  <a:srgbClr val="000000"/>
                </a:solidFill>
                <a:effectLst/>
                <a:latin typeface="Montserrat"/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77A512E-0700-482B-B7F8-BBB2606A4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 </a:t>
            </a:r>
            <a:r>
              <a:rPr lang="pt-BR" dirty="0">
                <a:latin typeface="Tahoma" panose="020B0604030504040204" pitchFamily="34" charset="0"/>
              </a:rPr>
              <a:t>pneumonia bacteriana</a:t>
            </a:r>
            <a:r>
              <a:rPr lang="pt-BR" b="0" i="0" dirty="0">
                <a:effectLst/>
                <a:latin typeface="Tahoma" panose="020B0604030504040204" pitchFamily="34" charset="0"/>
              </a:rPr>
              <a:t> 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é a mais comum, adquirida na comunidade (por isso também chamada de comunitária), pela população geral.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Algumas bactérias estão presentes em nosso nariz, boca, garganta, pele e sistema digestivo, podendo causar a pneumonia quando nossa imunidade cai.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41367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FD32A9-529F-4E36-8194-7477A5FFB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pneumonia: pneumonia química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DAFA59F-2118-4E38-9FB4-DE47EFFCF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Diferente das pneumonias mais conhecidas, a pneumonia química, chamada de pneumonite química, não é causada por vírus ou bactérias, mas sim pela inalação de substâncias agressivas ao pulmão, como a fumaça, agrotóxicos ou outros produtos químicos.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Quando aspiradas, essas substâncias vão para os pulmões e inflamam a via aérea os alvéolos - estruturas que fazem o transporte do oxigênio para o sangue. Essa inflamação pulmonar facilita o aparecimento de bactérias, podendo evoluir para uma pneumonia bacteriana.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29691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B0220C-5B85-4BD6-BE3B-12D5B8F2E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pneumonia: pneumonia por fungos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D245EF-AFB8-4E65-9651-7EEE0664F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 pneumonia causada por fungos é o tipo mais raro e também o mais agressivo.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É comum ver esse tipo de pneumonia em pessoas com doenças crônicas e imunodeprimidas, como pacientes soropositivos ou paciente oncológicos.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61702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4E80EB-52DD-463A-A48C-CF36C606C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causas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8CD9CA-DC85-4F62-9F28-9ACB49AE0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Muitos germes podem causar pneumonia, as mais comuns são bactérias e vírus presentes no ar que respiramos.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 corpo geralmente evita que esses germes infectem seus pulmões, porém às vezes esses germes podem dominar seu sistema imunológico, mesmo que sua saúde seja geralmente boa.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 pneumonia é classificada de acordo com os tipos de germes que a causam e onde você obteve a infecção.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37092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C7097A-66A1-44CC-BC80-743D55CE4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Pneumonia adquirida na comunidade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637AED-7026-445E-8D10-F3C4CF262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2" y="2084832"/>
            <a:ext cx="11421206" cy="422452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 pneumonia adquirida na comunidade é o tipo mais comum de pneumonia. Ela ocorre fora dos hospitais ou outros estabelecimentos de saúde. Pode ser causada por: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Bactérias: 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 causa mais comum de pneumonia bacteriana é pela bactéria </a:t>
            </a:r>
            <a:r>
              <a:rPr lang="pt-BR" b="0" i="1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streptococcus</a:t>
            </a:r>
            <a:r>
              <a:rPr lang="pt-BR" b="0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pt-BR" b="0" i="1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pneumoniae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. Este tipo de pneumonia pode ocorrer por conta própria ou depois de ter </a:t>
            </a:r>
            <a:r>
              <a:rPr lang="pt-BR" b="0" i="0" u="none" strike="noStrike" dirty="0">
                <a:solidFill>
                  <a:srgbClr val="009CFF"/>
                </a:solidFill>
                <a:effectLst/>
                <a:latin typeface="Tahoma" panose="020B0604030504040204" pitchFamily="34" charset="0"/>
                <a:hlinkClick r:id="rId2"/>
              </a:rPr>
              <a:t>resfriado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ou </a:t>
            </a:r>
            <a:r>
              <a:rPr lang="pt-BR" b="0" i="0" u="none" strike="noStrike" dirty="0">
                <a:solidFill>
                  <a:srgbClr val="009CFF"/>
                </a:solidFill>
                <a:effectLst/>
                <a:latin typeface="Tahoma" panose="020B0604030504040204" pitchFamily="34" charset="0"/>
                <a:hlinkClick r:id="rId3"/>
              </a:rPr>
              <a:t>gripe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. Pode afetar uma parte do pulmão, sendo assim chamada pneumonia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lobar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Organismos semelhantes a bactérias: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A </a:t>
            </a:r>
            <a:r>
              <a:rPr lang="pt-BR" b="0" i="1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Mycoplasma</a:t>
            </a:r>
            <a:r>
              <a:rPr lang="pt-BR" b="0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pt-BR" b="0" i="1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pneumoniae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 por exemplo, também pode causar pneumonia. Geralmente produz sintomas mais leves do que outros tipos. A pneumonia ambulante é um nome informal dado a este tipo de pneumonia, que tipicamente não é suficientemente grave para requerer descanso em cama e hospitalização.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Fungos: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Este tipo de pneumonia é mais comum em pessoas com problemas de saúde crônicos ou sistema imunológico enfraquecido, e em pessoas que inalaram grandes doses dos organismos. Os fungos que o causam podem ser encontrados em excrementos de solo ou pássaros e variam dependendo da localização geográfica.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Vírus: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Alguns dos vírus que causam resfriados e gripe podem causar pneumonia. Os vírus são a causa mais comum de pneumonia em crianças menores de 5 anos. A pneumonia viral geralmente é leve. Mas, em alguns casos, pode tornar-se muito grave.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30780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949ED0-072F-4478-A4FC-179FCB80C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Pneumonia hospitalar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82B8FA0-37D1-4D55-908B-70982E01F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Algumas pessoas pegam pneumonia durante uma internação hospitalar para outra doença.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 pneumonia adquirida no hospital pode ser séria porque as bactérias que a causam podem ser mais resistentes aos antibióticos e porque as pessoas que a conseguem já estão doentes.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As pessoas que estão em máquinas de respiração (VM), muitas vezes usadas em unidades de terapia intensiva, estão em maior risco de contrair este tipo de pneumonia.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1575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3ACFDE-9E29-4F28-9C70-9DF1573BC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RESFRIADO COMUM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AC63A4E-73AA-476F-9404-7744F1C41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339" y="1802423"/>
            <a:ext cx="11289322" cy="4621237"/>
          </a:xfrm>
        </p:spPr>
        <p:txBody>
          <a:bodyPr>
            <a:normAutofit fontScale="92500" lnSpcReduction="20000"/>
          </a:bodyPr>
          <a:lstStyle/>
          <a:p>
            <a:pPr algn="just" fontAlgn="t"/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Os sintomas do resfriado costumam aparecer após 1 a 3 dias depois do contato com o vírus, o que acontece principalmente devido a inalação de gotículas suspensas no ar contendo o vírus, sendo mais frequente em épocas mais frias do ano, já que durante esse período é comum que as pessoas permaneçam por mais tempo em um ambiente fechado e com pouca circulação de ar, o que favorece a transmissão do resfriado.</a:t>
            </a:r>
          </a:p>
          <a:p>
            <a:pPr algn="l" fontAlgn="t"/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Os principais sintomas do resfriado comum são: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Desconforto no nariz ou na garganta;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Espirros e coriza com secreção aquosa e transparente;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Sensação de mal-estar geral;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Dor muscular;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Catarro com uma coloração amarelo-esverdeada;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Dor de cabeça;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Tosse frequente.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64741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85D14E-7293-4844-9F23-C28E09D11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Pneumonia por aspiração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2D599B-4101-4436-8C91-789A94344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 pneumonia de aspiração ocorre quando você inala comida, bebida, vômito ou saliva nos pulmões.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 aspiração é mais provável se algo perturbe seu reflexo normal de mordaça, como uma lesão cerebral ou problema de deglutição, ou uso excessivo de álcool ou drogas.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93426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6A2C49-C9F8-4324-8223-44ECE3CD6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Fatores de risco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C562F42-0E26-4BD0-8A86-352F127C5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Os principais fatores de risco da pneumonia são: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Fumo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: provoca reação inflamatória que facilita a penetração de agentes infecciosos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Álcool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: interfere no sistema imunológico e na capacidade de defesa do aparelho respiratório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Ar-condicionado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: deixa o ar muito seco, facilitando a infecção por vírus e bactérias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Resfriados mal cuidados</a:t>
            </a:r>
            <a:endParaRPr lang="pt-BR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Mudanças bruscas de temperatura</a:t>
            </a:r>
            <a:endParaRPr lang="pt-BR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Baixa imunidade</a:t>
            </a:r>
            <a:endParaRPr lang="pt-BR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867532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930179-0D13-41EF-B219-CB1BFD972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Sintomas da pneumonia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6AB6025-806C-4123-AA9D-FA0E6A70D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dirty="0">
                <a:latin typeface="Tahoma" panose="020B0604030504040204" pitchFamily="34" charset="0"/>
              </a:rPr>
              <a:t>Febre alta (&gt;38ºC)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dirty="0">
                <a:latin typeface="Tahoma" panose="020B0604030504040204" pitchFamily="34" charset="0"/>
              </a:rPr>
              <a:t>Tosse seca </a:t>
            </a:r>
            <a:r>
              <a:rPr lang="pt-BR" b="0" i="0" dirty="0">
                <a:effectLst/>
                <a:latin typeface="Tahoma" panose="020B0604030504040204" pitchFamily="34" charset="0"/>
              </a:rPr>
              <a:t>ou com catarro de cor amarelada ou esverdeada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dirty="0">
                <a:latin typeface="Tahoma" panose="020B0604030504040204" pitchFamily="34" charset="0"/>
              </a:rPr>
              <a:t>Falta de ar</a:t>
            </a:r>
            <a:r>
              <a:rPr lang="pt-BR" b="0" i="0" dirty="0">
                <a:effectLst/>
                <a:latin typeface="Tahoma" panose="020B0604030504040204" pitchFamily="34" charset="0"/>
              </a:rPr>
              <a:t> e dificuldade de respirar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dirty="0">
                <a:latin typeface="Tahoma" panose="020B0604030504040204" pitchFamily="34" charset="0"/>
              </a:rPr>
              <a:t>Dor no peito</a:t>
            </a:r>
            <a:r>
              <a:rPr lang="pt-BR" b="0" i="0" dirty="0">
                <a:effectLst/>
                <a:latin typeface="Tahoma" panose="020B0604030504040204" pitchFamily="34" charset="0"/>
              </a:rPr>
              <a:t> ou tórax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Mal-estar generalizado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Prostração (fraqueza)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Suores intensos, principalmente a noite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dirty="0">
                <a:latin typeface="Tahoma" panose="020B0604030504040204" pitchFamily="34" charset="0"/>
              </a:rPr>
              <a:t>Náuseas e vômito</a:t>
            </a:r>
            <a:endParaRPr lang="pt-BR" b="0" i="0" dirty="0">
              <a:effectLst/>
              <a:latin typeface="Tahoma" panose="020B060403050404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52273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ACBA9C-FAA6-49BE-BB69-1A372EDAE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Sintomas de pneumonia em crianças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6A92F8-0D6B-4E65-B59B-FAD21CA50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Wingdings" panose="05000000000000000000" pitchFamily="2" charset="2"/>
              <a:buChar char="Ø"/>
            </a:pPr>
            <a:r>
              <a:rPr lang="pt-BR" b="0" i="0" dirty="0">
                <a:effectLst/>
                <a:latin typeface="Tahoma" panose="020B0604030504040204" pitchFamily="34" charset="0"/>
              </a:rPr>
              <a:t>Respiração acelerada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b="0" i="0" dirty="0">
                <a:effectLst/>
                <a:latin typeface="Tahoma" panose="020B0604030504040204" pitchFamily="34" charset="0"/>
              </a:rPr>
              <a:t>Respiração ruidosa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b="0" i="0" dirty="0">
                <a:effectLst/>
                <a:latin typeface="Tahoma" panose="020B0604030504040204" pitchFamily="34" charset="0"/>
              </a:rPr>
              <a:t>Perda de apetite e recusa alimentar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dirty="0">
                <a:latin typeface="Tahoma" panose="020B0604030504040204" pitchFamily="34" charset="0"/>
              </a:rPr>
              <a:t>Dor abdominal</a:t>
            </a:r>
            <a:endParaRPr lang="pt-BR" b="0" i="0" dirty="0">
              <a:effectLst/>
              <a:latin typeface="Tahoma" panose="020B060403050404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88732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7F1258-08B1-40CB-8E86-9ECBFD18A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Sintomas de pneumonia em idosos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FDD82C9-C064-4948-8BB6-E538579AD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Em idosos, é comum o desenvolvimento de sintomas comportamentais como: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Confusão mental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Perda de memória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Desorientação em relação a tempo e espaço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 tosse nesta população costuma também ser mais seca.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Por tudo isso, a pneumonia pode demorar a ser diagnosticada nesta população.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252993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89CC44-5ACC-4284-85CF-32A7551DA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Exames de identificação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3AE8CA5-B73E-46F8-92A8-377C2E78F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Exames laboratoriais;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De imagem: </a:t>
            </a:r>
            <a:r>
              <a:rPr lang="pt-BR" dirty="0" err="1"/>
              <a:t>Rx</a:t>
            </a:r>
            <a:r>
              <a:rPr lang="pt-BR" dirty="0"/>
              <a:t> de Tórax e Tomografia;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Escarro (análise do tipo de agente causador);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Cultura de fluido pleural (toracocentese);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Oximetria/gasometria.</a:t>
            </a:r>
          </a:p>
        </p:txBody>
      </p:sp>
    </p:spTree>
    <p:extLst>
      <p:ext uri="{BB962C8B-B14F-4D97-AF65-F5344CB8AC3E}">
        <p14:creationId xmlns:p14="http://schemas.microsoft.com/office/powerpoint/2010/main" val="33562462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CAFCA9-91B8-43EF-A201-4322E6BBD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Tratamento da pneumonia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C67D1B-70BF-4948-872C-9FFE4EBC7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581718" cy="4023360"/>
          </a:xfrm>
        </p:spPr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 tratamento da pneumonia requer o uso de antibióticos, e a melhora costuma ocorrer em três ou quatro dias.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 internação hospitalar para pneumonia pode fazer-se necessária quando a pessoa é idosa, tem febre alta ou apresenta alterações clínicas decorrentes da própria pneumonia.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Algumas das alterações são: comprometimento da função dos rins e da pressão arterial, dificuldade respiratória caracterizada pela baixa oxigenação do sangue porque o alvéolo está cheio de secreção e não funciona para a troca de gases.</a:t>
            </a:r>
          </a:p>
          <a:p>
            <a:pPr algn="just"/>
            <a:r>
              <a:rPr lang="pt-BR" dirty="0">
                <a:solidFill>
                  <a:srgbClr val="000000"/>
                </a:solidFill>
                <a:latin typeface="Tahoma" panose="020B0604030504040204" pitchFamily="34" charset="0"/>
              </a:rPr>
              <a:t>O uso de oxigênio de suporte pode ser necessário conforme os níveis de comprometimento e a intubação é a medida nos casos graves.</a:t>
            </a:r>
            <a:endParaRPr lang="pt-BR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346393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9894A9-86D8-425E-9593-76F73D960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Cuidados de enfermagem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8638002-C230-4415-A728-CC86986B3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2084832"/>
            <a:ext cx="11298115" cy="46599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Auxiliar e estimular o paciente a tossir, mantendo a umidificação das vias aéreas;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Observar o paciente a identificar náuseas, </a:t>
            </a:r>
            <a:r>
              <a:rPr lang="pt-BR" dirty="0" err="1"/>
              <a:t>êmese</a:t>
            </a:r>
            <a:r>
              <a:rPr lang="pt-BR" dirty="0"/>
              <a:t>, </a:t>
            </a:r>
            <a:r>
              <a:rPr lang="pt-BR" dirty="0" err="1"/>
              <a:t>diarréia</a:t>
            </a:r>
            <a:r>
              <a:rPr lang="pt-BR" dirty="0"/>
              <a:t>, erupções e reações nos tecidos moles;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Fornecer oxigênio COM, para </a:t>
            </a:r>
            <a:r>
              <a:rPr lang="pt-BR" dirty="0" err="1"/>
              <a:t>dispnéia</a:t>
            </a:r>
            <a:r>
              <a:rPr lang="pt-BR" dirty="0"/>
              <a:t>, hipoxemia, distúrbios circulatórios ou alterações neurológicas;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Monitorar a resposta do paciente a terapia;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Estimular a movimentação passiva e a manter tórax elevado;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Orientar quanto a longos períodos de repouso;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Monitorar eliminação de secreções quanto à quantidade de coloração/aspecto;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Monitorar SSVV, principalmente da parte respiratória e anotar FR e Padrão respiratório, além dos sons respiratórios e sinais/sintomas de angústia respiratória.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96484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B35107-F06D-4513-882A-6C27172E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bronquite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855081-166C-424E-A4D7-8E5AF9F19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259623"/>
            <a:ext cx="11157438" cy="4049737"/>
          </a:xfrm>
        </p:spPr>
        <p:txBody>
          <a:bodyPr/>
          <a:lstStyle/>
          <a:p>
            <a:pPr algn="just"/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Bronquite é uma inflamação dos </a:t>
            </a:r>
            <a:r>
              <a:rPr lang="pt-BR" dirty="0">
                <a:latin typeface="PT Serif"/>
              </a:rPr>
              <a:t>brônquios</a:t>
            </a:r>
            <a:r>
              <a:rPr lang="pt-BR" dirty="0">
                <a:solidFill>
                  <a:srgbClr val="0D0D0D"/>
                </a:solidFill>
                <a:latin typeface="PT Serif"/>
              </a:rPr>
              <a:t>,</a:t>
            </a: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 canais que conduzem o ar inalado até os alvéolos pulmonares. Ela se instala quando os minúsculos cílios que revestem o interior dos brônquios param de eliminar o muco presente nas vias respiratórias. Esse acúmulo de secreção faz com que eles fiquem permanentemente inflamados e contraídos, provocando, principalmente, </a:t>
            </a:r>
            <a:r>
              <a:rPr lang="pt-BR" dirty="0">
                <a:latin typeface="PT Serif"/>
              </a:rPr>
              <a:t>tosse.</a:t>
            </a:r>
            <a:endParaRPr lang="pt-BR" i="0" dirty="0">
              <a:effectLst/>
              <a:latin typeface="PT Serif"/>
            </a:endParaRPr>
          </a:p>
          <a:p>
            <a:pPr algn="just"/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A bronquite pode ser aguda ou crônica. A diferença consiste na duração e agravamento das crises, que são mais curtas (uma ou duas semanas) na bronquite aguda, enquanto, na crônica, não desaparecem, pioram pela manhã e se manifestam por três meses ou mais durante pelo menos dois anos consecutivos.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37784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BA37C6-974F-4046-A555-5D5F7A1FF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Causas da bronquite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5C31489-A477-4473-A54B-06D9C1FA6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46385"/>
            <a:ext cx="10511380" cy="4462975"/>
          </a:xfrm>
        </p:spPr>
        <p:txBody>
          <a:bodyPr/>
          <a:lstStyle/>
          <a:p>
            <a:pPr algn="just"/>
            <a:r>
              <a:rPr lang="pt-BR" b="0" i="0" dirty="0">
                <a:effectLst/>
                <a:latin typeface="PT Serif"/>
              </a:rPr>
              <a:t>A bronquite aguda é causada geralmente por vírus, embora, em alguns casos, possa ser resultado de uma infecção bacteriana. As crises também podem ser desencadeadas pelo contato com poluentes ambientais e químicos (poeira, inseticidas, tintas, ácaros etc.). O </a:t>
            </a:r>
            <a:r>
              <a:rPr lang="pt-BR" dirty="0">
                <a:latin typeface="PT Serif"/>
              </a:rPr>
              <a:t>cigarro</a:t>
            </a:r>
            <a:r>
              <a:rPr lang="pt-BR" b="0" i="0" dirty="0">
                <a:effectLst/>
                <a:latin typeface="PT Serif"/>
              </a:rPr>
              <a:t> é o principal responsável pelo agravamento da doença.</a:t>
            </a:r>
          </a:p>
          <a:p>
            <a:pPr algn="just"/>
            <a:r>
              <a:rPr lang="pt-BR" b="0" i="0" dirty="0">
                <a:effectLst/>
                <a:latin typeface="PT Serif"/>
              </a:rPr>
              <a:t>A bronquite crônica, por sua vez, aumenta o risco de outras infecções respiratórias, particularmente o da </a:t>
            </a:r>
            <a:r>
              <a:rPr lang="pt-BR" dirty="0">
                <a:latin typeface="PT Serif"/>
              </a:rPr>
              <a:t>pneumonia</a:t>
            </a:r>
            <a:r>
              <a:rPr lang="pt-BR" b="0" i="0" dirty="0">
                <a:effectLst/>
                <a:latin typeface="PT Serif"/>
              </a:rPr>
              <a:t>. A doença pode instalar-se como extensão da bronquite aguda, mas a principal causa da doença é a fumaça do cigarro. Por ser uma enfermidade rara entre os não fumantes, é conhecida também por “tosse dos fumantes”.</a:t>
            </a:r>
          </a:p>
          <a:p>
            <a:endParaRPr lang="pt-BR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6AF4B342-891A-40F9-A69D-19716E7EC8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164" y="5046784"/>
            <a:ext cx="1658815" cy="1658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48D425A-0B2A-497A-A14D-78CF2465A7E2}"/>
              </a:ext>
            </a:extLst>
          </p:cNvPr>
          <p:cNvSpPr txBox="1"/>
          <p:nvPr/>
        </p:nvSpPr>
        <p:spPr>
          <a:xfrm>
            <a:off x="7829550" y="5583435"/>
            <a:ext cx="2914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  <a:latin typeface="Arial Rounded MT Bold" panose="020F0704030504030204" pitchFamily="34" charset="0"/>
              </a:rPr>
              <a:t>FOGÃO A LENHA!!!!!</a:t>
            </a:r>
          </a:p>
        </p:txBody>
      </p:sp>
    </p:spTree>
    <p:extLst>
      <p:ext uri="{BB962C8B-B14F-4D97-AF65-F5344CB8AC3E}">
        <p14:creationId xmlns:p14="http://schemas.microsoft.com/office/powerpoint/2010/main" val="3801957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E3ABCD-DC54-400F-9FF9-8FB76B2C7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RESFRIADO COMUM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F6BDE66-9727-45F7-B9B4-F852ED8C2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746" y="2084832"/>
            <a:ext cx="11368454" cy="4023360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Na maioria dos casos, os sintomas do resfriado comum duram cerca de 7 a 8 dias sem ser necessário qualquer tipo de tratamento específico. A principal diferença entre a gripe e o resfriado é a intensidade dos sintomas, que na gripe são mais intensos e inclui a febre, que é alta e pode durar alguns dias. Em caso de resfriado os sintomas são mais sutis e fáceis de tratar.</a:t>
            </a:r>
          </a:p>
          <a:p>
            <a:pPr algn="just" fontAlgn="t"/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O tratamento para o resfriado comum tem como objetivo aliviar os sintomas e o desconforto e, para isso, é indicado aumentar as defesas do organismo, pois assim é possível que o sistema imune combata o vírus de forma eficaz. Dessa forma, para fortalecer a imunidade e tratar o resfriado é indicado aumentar o consumo de alimentos ricos em vitamina C, como laranja, abacaxi, morando e acerola, e aumenta a quantidade de água consumida durante o dia.</a:t>
            </a:r>
          </a:p>
          <a:p>
            <a:pPr algn="just" fontAlgn="t"/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Além disso, pode ser recomendado também o uso de medicamentos que ajudam a aliviar os sintomas, como o Paracetamol e o Ibuprofeno, por exemplo.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296019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16754D-D541-4F65-885C-CD79EE494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SINTOMAS DA BRONQUITE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EC1BC5-33A1-4606-B8ED-5EF686D26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Tanto na forma aguda quanto na crônica, a tosse é o principal sintoma da bronquite. Na bronquite aguda, ela pode ser seca ou produtiva. Na crônica, é sempre produtiva e a expectoração clara no início, pode tornar-se amarelada e espessa com a evolução da enfermidade. Outros sintomas incluem: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Falta de ar;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Chiado ao respirar;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>
                <a:latin typeface="PT Serif"/>
              </a:rPr>
              <a:t>Febre</a:t>
            </a:r>
            <a:r>
              <a:rPr lang="pt-BR" dirty="0">
                <a:solidFill>
                  <a:srgbClr val="0D0D0D"/>
                </a:solidFill>
                <a:latin typeface="PT Serif"/>
              </a:rPr>
              <a:t> </a:t>
            </a: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e calafrios(menos frequentes).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80572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FD9261-8CC5-472C-A60F-9D2FFBC5E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DIAGNÓSTICO DE BRONQUITE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5EC9429-572B-4DE5-8068-AA79B66A3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O diagnóstico leva em conta os sinais e sintomas, o histórico do paciente e o exame clínico. Em algumas situações, a prova de função pulmonar, ou espirometria, ajuda a estabelecer o diagnóstico diferencial.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850849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54D46F-A4B4-403B-96E1-D83A72C7C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TRATAMENTO DA BRONQUITE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A392229-F227-4B75-8963-EAE8B99FC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292" y="2286000"/>
            <a:ext cx="10823331" cy="4023360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A bronquite aguda é uma doença autolimitada, que dura no máximo 10, 15 dias. Não existe tratamento específico para combater os episódios provocados por vírus. Boa hidratação, uso de vaporizadores, de analgésicos, de descongestionantes e evitar a exposição aos fatores de risco são recursos úteis para aliviar os sintomas e prevenir as crises.</a:t>
            </a:r>
          </a:p>
          <a:p>
            <a:pPr algn="just"/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A medida mais importante no tratamento da bronquite crônica é parar de fumar. Também é importante não permanecer em ambientes em que haja pessoas fumando. Medicamentos </a:t>
            </a:r>
            <a:r>
              <a:rPr lang="pt-BR" b="0" i="0" dirty="0" err="1">
                <a:solidFill>
                  <a:srgbClr val="0D0D0D"/>
                </a:solidFill>
                <a:effectLst/>
                <a:latin typeface="PT Serif"/>
              </a:rPr>
              <a:t>broncodilatadores</a:t>
            </a: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, antibióticos, </a:t>
            </a:r>
            <a:r>
              <a:rPr lang="pt-BR" b="0" i="0" dirty="0" err="1">
                <a:solidFill>
                  <a:srgbClr val="0D0D0D"/>
                </a:solidFill>
                <a:effectLst/>
                <a:latin typeface="PT Serif"/>
              </a:rPr>
              <a:t>mucolíticos</a:t>
            </a: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 e anti-inflamatórios só devem ser utilizados sob orientação médica depois de uma avaliação criteriosa.</a:t>
            </a:r>
          </a:p>
          <a:p>
            <a:pPr algn="just"/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Portadores da bronquite crônica devem ser vacinados contra a gripe e contra a pneumonia.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428315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A7CBDE-43A6-44A9-A78A-241171027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COMO EVITAR A BRONQUITE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265A1A9-3641-4CD8-8776-A3CC61A1D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670" y="2084832"/>
            <a:ext cx="11007968" cy="4224528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dirty="0">
                <a:solidFill>
                  <a:srgbClr val="0D0D0D"/>
                </a:solidFill>
                <a:latin typeface="PT Serif"/>
              </a:rPr>
              <a:t>T</a:t>
            </a: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ente parar de fumar. Se não conseguir, tente fumar menos e evite locais onde haja pessoas fumando;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Beba bastante água, pois ela ajuda a diluir as secreções brônquicas e facilita a expectoração;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Respire profundamente o vapor do banho também para fluidificar o muco;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Lave as mãos com frequência;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Utilize máscara ou outro equipamento protetor, se você está sujeito à inalação de elementos irritantes;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Evite contato com pessoas resfriadas, gripadas ou com outras doenças transmissíveis por via respiratória;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Não iniba a tosse produtiva;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Evite permanecer muito tempo em ambientes com ar condicionado ou em locais com ar seco demais.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3090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140000-DFDB-46A6-8217-66AC8CB1B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bronquíolite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A81818-DF84-4359-A1F8-50B55D291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Bronquiolite é a infecção dos bronquíolos dos bebês causada por vírus. Adultos e crianças maiores contraem </a:t>
            </a:r>
            <a:r>
              <a:rPr lang="pt-BR" dirty="0">
                <a:latin typeface="PT Serif"/>
              </a:rPr>
              <a:t>bronquite</a:t>
            </a: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; os bebês, bronquiolite. Pelo fato de seu aparelho respiratório não estar totalmente desenvolvido, bebês prematuros e menores de um ano correm risco maior de contrair a doença.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038726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C2EF88-E2D1-47C1-A55B-A5BAED7AD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Sintomas e recomendações da bronquiolite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A6D0F91-9516-4CEA-8E6C-573041A7F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632" y="2084832"/>
            <a:ext cx="10517240" cy="4483022"/>
          </a:xfrm>
        </p:spPr>
        <p:txBody>
          <a:bodyPr numCol="2">
            <a:normAutofit/>
          </a:bodyPr>
          <a:lstStyle/>
          <a:p>
            <a:pPr marL="0" indent="0" algn="l">
              <a:buNone/>
            </a:pPr>
            <a:r>
              <a:rPr lang="pt-BR" sz="2000" dirty="0">
                <a:solidFill>
                  <a:srgbClr val="0D0D0D"/>
                </a:solidFill>
              </a:rPr>
              <a:t>SINTOMAS</a:t>
            </a:r>
            <a:endParaRPr lang="pt-BR" sz="2000" b="0" i="0" dirty="0">
              <a:solidFill>
                <a:srgbClr val="0D0D0D"/>
              </a:solidFill>
              <a:effectLst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pt-BR" sz="2000" b="0" i="0" dirty="0">
                <a:solidFill>
                  <a:srgbClr val="0D0D0D"/>
                </a:solidFill>
                <a:effectLst/>
              </a:rPr>
              <a:t>Respiração rápida com exalações forçadas e longas;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sz="2000" dirty="0"/>
              <a:t>Febre</a:t>
            </a:r>
            <a:r>
              <a:rPr lang="pt-BR" sz="2000" dirty="0">
                <a:solidFill>
                  <a:srgbClr val="0D0D0D"/>
                </a:solidFill>
              </a:rPr>
              <a:t> </a:t>
            </a:r>
            <a:r>
              <a:rPr lang="pt-BR" sz="2000" b="0" i="0" dirty="0">
                <a:solidFill>
                  <a:srgbClr val="0D0D0D"/>
                </a:solidFill>
                <a:effectLst/>
              </a:rPr>
              <a:t>frequente;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sz="2000" b="0" i="0" dirty="0">
                <a:solidFill>
                  <a:srgbClr val="0D0D0D"/>
                </a:solidFill>
                <a:effectLst/>
              </a:rPr>
              <a:t>Chiado no peito;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sz="2000" b="0" i="0" dirty="0">
                <a:solidFill>
                  <a:srgbClr val="0D0D0D"/>
                </a:solidFill>
                <a:effectLst/>
              </a:rPr>
              <a:t>Tosse.</a:t>
            </a:r>
          </a:p>
          <a:p>
            <a:endParaRPr lang="pt-BR" sz="2000" dirty="0"/>
          </a:p>
          <a:p>
            <a:endParaRPr lang="pt-BR" sz="2000" dirty="0"/>
          </a:p>
          <a:p>
            <a:endParaRPr lang="pt-BR" sz="2000" dirty="0"/>
          </a:p>
          <a:p>
            <a:endParaRPr lang="pt-BR" sz="2000" dirty="0"/>
          </a:p>
          <a:p>
            <a:r>
              <a:rPr lang="pt-BR" sz="2000" dirty="0"/>
              <a:t>RECOMENDAÇÕES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sz="2000" b="0" i="0" dirty="0">
                <a:solidFill>
                  <a:srgbClr val="0D0D0D"/>
                </a:solidFill>
                <a:effectLst/>
              </a:rPr>
              <a:t>Evite, ao máximo, a presença de fumantes perto da criança;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sz="2000" b="0" i="0" dirty="0">
                <a:solidFill>
                  <a:srgbClr val="0D0D0D"/>
                </a:solidFill>
                <a:effectLst/>
              </a:rPr>
              <a:t>Faça com que o bebê repouse e tome bastante líquido;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sz="2000" b="0" i="0" dirty="0">
                <a:solidFill>
                  <a:srgbClr val="0D0D0D"/>
                </a:solidFill>
                <a:effectLst/>
              </a:rPr>
              <a:t>Vaporizações podem aliviar os sintomas;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sz="2000" b="0" i="0" dirty="0">
                <a:solidFill>
                  <a:srgbClr val="0D0D0D"/>
                </a:solidFill>
                <a:effectLst/>
              </a:rPr>
              <a:t>É indispensável o acompanhamento médico num caso de bronquiolite;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sz="2000" b="0" i="0" dirty="0">
                <a:solidFill>
                  <a:srgbClr val="0D0D0D"/>
                </a:solidFill>
                <a:effectLst/>
              </a:rPr>
              <a:t>Importante: cerca de metade dos bebês que contraem bronquiolite desenvolvem </a:t>
            </a:r>
            <a:r>
              <a:rPr lang="pt-BR" sz="2000" dirty="0"/>
              <a:t>asma</a:t>
            </a:r>
            <a:r>
              <a:rPr lang="pt-BR" sz="2000" b="0" i="0" dirty="0">
                <a:solidFill>
                  <a:srgbClr val="0D0D0D"/>
                </a:solidFill>
                <a:effectLst/>
              </a:rPr>
              <a:t> na infância.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209871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FB4977-49D9-4479-B52A-E0786CFBA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asma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BF13906-9C12-4924-87DC-FA2FDA5CB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Asma é o estreitamento dos </a:t>
            </a:r>
            <a:r>
              <a:rPr lang="pt-BR" dirty="0">
                <a:latin typeface="PT Serif"/>
              </a:rPr>
              <a:t>brônquios</a:t>
            </a: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 (canais que levam ar aos pulmões) que dificulta a passagem do ar provocando contrações ou broncoespasmos. As crises comprometem a respiração, tornando-a difícil.</a:t>
            </a:r>
          </a:p>
          <a:p>
            <a:pPr algn="just"/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Quando os bronquíolos inflamam, segregam mais muco o que aumenta o problema respiratório. Na asma, expirar é mais difícil do que inspirar, uma vez que o ar viciado permanece nos </a:t>
            </a:r>
            <a:r>
              <a:rPr lang="pt-BR" dirty="0">
                <a:latin typeface="PT Serif"/>
              </a:rPr>
              <a:t>pulmões</a:t>
            </a: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 provocando sensação de sufoco.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885922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1BB282-E2D8-45D6-9006-D63633C68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sintomas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13ADFFC-119E-4111-B1DD-E13A15F40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Os sintomas mais frequentes são: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Falta de ar;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Tosse seca;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Chiado;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Opressão no peito.</a:t>
            </a:r>
          </a:p>
          <a:p>
            <a:pPr algn="l"/>
            <a:r>
              <a:rPr lang="pt-BR" dirty="0">
                <a:latin typeface="PT Serif"/>
              </a:rPr>
              <a:t>Gripes e resfriados </a:t>
            </a: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costumam agravá-los.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921268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BA0F31-1E38-4974-98A5-3334AED57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Recomendações aos asmáticos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FC56CF1-A98F-406C-9EF6-B74000F2C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892" y="1995854"/>
            <a:ext cx="10629900" cy="4276930"/>
          </a:xfrm>
        </p:spPr>
        <p:txBody>
          <a:bodyPr numCol="2">
            <a:normAutofit fontScale="70000" lnSpcReduction="20000"/>
          </a:bodyPr>
          <a:lstStyle/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Não fume. Numa família de asmáticos ninguém deve fumar. Evite o contato com fumaça e com fumantes;</a:t>
            </a:r>
          </a:p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Todos os membros de uma família de asmáticos precisam ser orientados a respeito das características da doença e das crises. A informação correta ajuda a reduzir os mitos que cercam a doença e os doentes;</a:t>
            </a:r>
          </a:p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Identifique os sintomas iniciais das crises e tome as medidas necessárias para que não se tornem graves;</a:t>
            </a:r>
          </a:p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Submeta-se a testes de pele para identificar possíveis alergias a alguma substância específica;</a:t>
            </a:r>
          </a:p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Evite apanhar resfriados e gripes;</a:t>
            </a:r>
          </a:p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Fumaças, gases, cheiros de tinta, de produtos de limpeza ou de higiene pessoal e perfumes podem ser prejudiciais aos asmáticos;</a:t>
            </a:r>
          </a:p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Evite mudanças abruptas de temperatura;</a:t>
            </a:r>
          </a:p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Exercite-se moderadamente todos os dias. Não cometa excessos. A asma não deve limitar a vida ou a atividade física de ninguém. Caminhar, nadar e pedalar são atividades muito saudáveis;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4510145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51BE3E-A5D1-4A21-B642-834806446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Recomendações aos asmáticos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611D464-E425-48C4-B52C-BA3033C3E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5999"/>
            <a:ext cx="10564134" cy="4193931"/>
          </a:xfrm>
        </p:spPr>
        <p:txBody>
          <a:bodyPr numCol="2"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D0D0D"/>
                </a:solidFill>
                <a:effectLst/>
                <a:latin typeface="PT Serif"/>
              </a:rPr>
              <a:t>Tome muito líquido. Recomenda-se ingerir de cinco a oito copos por dia. Isso ajuda a diluir a secreção brônquica e facilita a expectoração;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D0D0D"/>
                </a:solidFill>
                <a:effectLst/>
                <a:latin typeface="PT Serif"/>
              </a:rPr>
              <a:t>Pratique exercícios respiratórios. Ioga pode ser uma boa sugestão;* Não tome medicamentos indutores do sono, que usualmente tornam a respiração mais lenta;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D0D0D"/>
                </a:solidFill>
                <a:effectLst/>
                <a:latin typeface="PT Serif"/>
              </a:rPr>
              <a:t>Se café, chá ou outro produto qualquer mantêm você desperto, não os tome no fim da tarde ou à noite;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D0D0D"/>
                </a:solidFill>
                <a:effectLst/>
                <a:latin typeface="PT Serif"/>
              </a:rPr>
              <a:t>Se tosse ou outros sintomas não o deixam dormir, eleve a cabeceira da cama com calços ou utilize travesseiros extras;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pt-BR" sz="1600" dirty="0">
              <a:solidFill>
                <a:srgbClr val="0D0D0D"/>
              </a:solidFill>
              <a:latin typeface="PT Serif"/>
            </a:endParaRPr>
          </a:p>
          <a:p>
            <a:pPr marL="0" indent="0" algn="l">
              <a:buNone/>
            </a:pPr>
            <a:endParaRPr lang="pt-BR" sz="1600" b="0" i="0" dirty="0">
              <a:solidFill>
                <a:srgbClr val="0D0D0D"/>
              </a:solidFill>
              <a:effectLst/>
              <a:latin typeface="PT Serif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D0D0D"/>
                </a:solidFill>
                <a:effectLst/>
                <a:latin typeface="PT Serif"/>
              </a:rPr>
              <a:t>Use </a:t>
            </a:r>
            <a:r>
              <a:rPr lang="pt-BR" sz="1600" b="0" i="0" dirty="0" err="1">
                <a:solidFill>
                  <a:srgbClr val="0D0D0D"/>
                </a:solidFill>
                <a:effectLst/>
                <a:latin typeface="PT Serif"/>
              </a:rPr>
              <a:t>broncodiltadores</a:t>
            </a:r>
            <a:r>
              <a:rPr lang="pt-BR" sz="1600" b="0" i="0" dirty="0">
                <a:solidFill>
                  <a:srgbClr val="0D0D0D"/>
                </a:solidFill>
                <a:effectLst/>
                <a:latin typeface="PT Serif"/>
              </a:rPr>
              <a:t> ou outros medicamentos prescritos por seu médico. Evite a chamada medicação caseira. Inaladores orais podem ser muito eficientes;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D0D0D"/>
                </a:solidFill>
                <a:effectLst/>
                <a:latin typeface="PT Serif"/>
              </a:rPr>
              <a:t>Combata a azia, que predispõe as pessoas a crises de asma;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D0D0D"/>
                </a:solidFill>
                <a:effectLst/>
                <a:latin typeface="PT Serif"/>
              </a:rPr>
              <a:t>Evite o pânico nos momentos de crise.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3246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46F32D-53A4-4035-BB7C-9EC7D83FD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GRIPE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894D665-D7B0-4505-91AB-079028834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555341" cy="4023360"/>
          </a:xfrm>
        </p:spPr>
        <p:txBody>
          <a:bodyPr>
            <a:normAutofit fontScale="92500"/>
          </a:bodyPr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 </a:t>
            </a:r>
            <a:r>
              <a:rPr lang="pt-BR" dirty="0">
                <a:latin typeface="Tahoma" panose="020B0604030504040204" pitchFamily="34" charset="0"/>
              </a:rPr>
              <a:t>gripe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é uma infecção respiratória que pode levar à </a:t>
            </a:r>
            <a:r>
              <a:rPr lang="pt-BR" dirty="0">
                <a:latin typeface="Tahoma" panose="020B0604030504040204" pitchFamily="34" charset="0"/>
              </a:rPr>
              <a:t>pneumonia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e, portanto, a óbito se não tratada. Também chamada de influenza e muitas vezes confundida com </a:t>
            </a:r>
            <a:r>
              <a:rPr lang="pt-BR" dirty="0">
                <a:latin typeface="Tahoma" panose="020B0604030504040204" pitchFamily="34" charset="0"/>
              </a:rPr>
              <a:t>resfriado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 os principais sintomas da gripe são febre alta (acima de 38ºC), dor muscular, dor de garganta, dor de cabeça e tosse seca.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 </a:t>
            </a:r>
            <a:r>
              <a:rPr lang="pt-BR" dirty="0">
                <a:latin typeface="Tahoma" panose="020B0604030504040204" pitchFamily="34" charset="0"/>
              </a:rPr>
              <a:t>febre</a:t>
            </a:r>
            <a:r>
              <a:rPr lang="pt-BR" dirty="0">
                <a:solidFill>
                  <a:srgbClr val="009CFF"/>
                </a:solidFill>
                <a:latin typeface="Tahoma" panose="020B0604030504040204" pitchFamily="34" charset="0"/>
              </a:rPr>
              <a:t> 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é o sintoma mais importante da gripe e dura em torno de 3 dias. Os sintomas respiratórios, como tosse, tornam-se mais evidentes com a progressão da gripe e mantêm-se, em geral, por três a quatro dias após o desaparecimento da febre.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É uma doença muito comum em todo o mundo, sendo possível uma pessoa adquirir influenza várias vezes ao longo de sua vida.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 gripe também é frequentemente confundida com outras viroses respiratórias e, por isso, o seu diagnóstico de certeza só é feito mediante exame laboratorial específico.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606883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435CBC-5741-4C89-9F36-7D10C014D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tratamento</a:t>
            </a:r>
          </a:p>
        </p:txBody>
      </p:sp>
      <p:pic>
        <p:nvPicPr>
          <p:cNvPr id="3074" name="Picture 2" descr="Homem usando uma bombinha, forma de apresentação comum de medicamentos para asma.">
            <a:extLst>
              <a:ext uri="{FF2B5EF4-FFF2-40B4-BE49-F238E27FC236}">
                <a16:creationId xmlns:a16="http://schemas.microsoft.com/office/drawing/2014/main" id="{417BAA77-3DF0-4226-89E5-C4DF0C08730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780" y="2435470"/>
            <a:ext cx="6051976" cy="340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83527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C26B70-01A7-44E2-A27D-15ADDCB8C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rinite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5AD02E-E701-47DC-AB4F-9C23B4A0F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A rinite é a inflamação da mucosa nasal que gera sintomas como o escorrimento nasal frequente e pode haver espirros e tosse. Normalmente acontece como resultado de alergia à poeira, ácaro ou </a:t>
            </a:r>
            <a:r>
              <a:rPr lang="pt-BR" b="0" i="0" dirty="0" err="1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pêlo</a:t>
            </a: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, mas pode acontecer como consequência do uso de descongestionantes nasais.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945888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5B2BB9-A0C9-4D9C-A68D-F74F30055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Sintomas da rinite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270020-1DA2-4CF3-A02C-E043154CE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669" y="2180492"/>
            <a:ext cx="11087099" cy="4128868"/>
          </a:xfrm>
        </p:spPr>
        <p:txBody>
          <a:bodyPr numCol="2">
            <a:normAutofit fontScale="92500"/>
          </a:bodyPr>
          <a:lstStyle/>
          <a:p>
            <a:pPr algn="l" fontAlgn="t"/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Os sintomas de rinite podem ser diferentes de um indivíduo para o outro, mas o sintoma mais comum é o nariz escorrendo, mas a pessoa também pode apresentar: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Olhos avermelhados e lacrimejantes;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Espirros;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Tosse seca persistente;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Sensação de ardência nos olhos, nariz e boca;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Vômito em caso de tosse excessiva;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Olheiras;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Dor de garganta;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Dor de cabeça;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Olhos inchados;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Diminuição da audição e do olfato.</a:t>
            </a:r>
          </a:p>
          <a:p>
            <a:pPr algn="l" fontAlgn="t"/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A rinite pode favorecer o surgimento de outras doenças, como, por exemplo, otite e conjuntivite pelo acúmulo de secreções nas vias aéreas.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585439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19D26B-1ABB-49E0-863A-D12B8EFF3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Causas da rinite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029A27-3FC1-4101-9182-672667FFF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A rinite pode ser causada por alergia à poeira, ácaros, descamação da pele dos animais, pólen das árvores ou das flores, poluição ou fumaça. Além disso, pode acontecer como consequência de uma infecção viral ou bacteriana nas vias aéreas.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189146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85063E-179B-4CE7-A4AB-6641A0E60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rinite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675202-333B-4747-81A5-393B2F23C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404040"/>
                </a:solidFill>
                <a:effectLst/>
                <a:latin typeface="Rubik"/>
              </a:rPr>
              <a:t>Rinite alérgica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404040"/>
                </a:solidFill>
                <a:effectLst/>
                <a:latin typeface="Rubik"/>
              </a:rPr>
              <a:t>Rinite vasomotora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404040"/>
                </a:solidFill>
                <a:effectLst/>
                <a:latin typeface="Rubik"/>
              </a:rPr>
              <a:t>Rinite medicamentosa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331539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13C28D-0C04-4F46-BE89-FCC8394F4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Rinite alérgica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140A6E-A94D-4935-A55F-8DF2AD7A5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A rinite alérgica é a forma mais comum de rinite e seu principal sintoma é o nariz escorrendo. A secreção é pouca e é transparente, mas constante ou frequente e seu tratamento consiste em manter o indivíduo afastado daquilo que ele tem alergia e, em alguns casos, o médico pode indicar a ingestão de um remédio antialérgico, como a LORATADINA. No entanto, o indivíduo não deverá utilizar este remédio de forma exagerada para evitar seus efeitos colaterais e evitar o comprometimento do fígado a longo prazo e, por isso, é muito importante que se descubra a causa da alergia para que ela seja eliminada e o indivíduo não apresente mais os sintomas da rinite.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227407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1DC794-D1E7-412F-82E9-12571F033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RINITE VASOMOTORA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59B9EDD-4444-4D54-A255-1DF26D8EA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A rinite vasomotora é a inflamação da mucosa nasal causada por alterações no próprio nariz do indivíduo, não sendo causada por alergia. Nela, o indivíduo apresenta o nariz sempre escorrendo, mas os exames de alergia são sempre negativos. Neste caso, o excesso de secreção nasal é causada pela dilatação excessivas dos vasos sanguíneos e linfáticos presentes na parte interna do nariz e, por vezes, o seu melhor tratamento é a cirurgia.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255444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F7DD15-A37A-4B6C-A6F0-503199807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RINITE MEDICAMENTOSA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947063D-6E38-40F1-8A10-E530DE28D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Acontece quando a pessoa se </a:t>
            </a:r>
            <a:r>
              <a:rPr lang="pt-BR" b="0" i="0" dirty="0" err="1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auto-medica</a:t>
            </a: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, ou seja, decide utilizar medicamentos sem a devida orientação médica. É o caso do descongestionante nasal, que é utilizado por muitas pessoas mas que pode provocar irritação na mucosa nasal quando é utilizado com frequência.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6408160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D859B5-D7D9-4791-946D-F9BD60B4F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DIAGNÓSTICO DA RINITE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EBED99-71CF-4076-8438-F4E9AADB0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2286000"/>
            <a:ext cx="11016762" cy="4023360"/>
          </a:xfrm>
        </p:spPr>
        <p:txBody>
          <a:bodyPr/>
          <a:lstStyle/>
          <a:p>
            <a:pPr algn="just" fontAlgn="t"/>
            <a:r>
              <a:rPr lang="pt-BR" dirty="0">
                <a:solidFill>
                  <a:srgbClr val="404040"/>
                </a:solidFill>
                <a:latin typeface="Helvetica" panose="020B0604020202020204" pitchFamily="34" charset="0"/>
              </a:rPr>
              <a:t>O </a:t>
            </a: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médico poderá pedir um exame de sangue para verificar se a quantidade de IgE está alta e um teste de alergia para poder identificar a que o indivíduo têm alergia.</a:t>
            </a:r>
          </a:p>
          <a:p>
            <a:pPr algn="just" fontAlgn="t"/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Este diagnóstico pode ser feito a partir dos 5 anos de idade, pois antes desta faixa etária os resultados poderão estar incorretos e, por isso, se há suspeita de que a criança sofra de rinite alérgica o que se deve fazer é tentar identificar a que ela tem alergia e, por isso, recomenda-se que os pais mantenham a casa muito bem limpa, livre da poeira, usem sabão em pó e amaciante hipoalergênicos e as roupas de cama e as próprias roupas da criança deverão ser de algodão. No quarto deve-se evitar os bichinhos de pelúcia, tapetes e cortinas.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93134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45FE4B-1860-430C-8838-5C31501A8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TRATAMENTO DA RINITE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2FFB728-5A5E-42CC-BF63-1DE05B8AF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592" y="2286000"/>
            <a:ext cx="10981593" cy="4023360"/>
          </a:xfrm>
        </p:spPr>
        <p:txBody>
          <a:bodyPr/>
          <a:lstStyle/>
          <a:p>
            <a:pPr algn="just" fontAlgn="t"/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O tratamento para rinite vai depender do que originou a doença. Se ela é causada por uma alergia, o que se pode fazer é afastar o indivíduo daquilo que lhe dá alergia, manter o nariz sempre muito limpo recorrendo a lavagens nasais, e nos dias mais críticos usar um remédio para alergia. </a:t>
            </a:r>
          </a:p>
          <a:p>
            <a:pPr algn="just" fontAlgn="t"/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Outra forma de tratamento para rinite é a vacina contra a alergia que a pessoa possui, que é chamado de imunoterapia dessensibilizante, mas isso só é recomendado quando os medicamentos não têm efeito. Normalmente, o médico indica o uso de alguns remédios, como corticoides e anti-histamínicos, como </a:t>
            </a:r>
            <a:r>
              <a:rPr lang="pt-BR" b="0" i="0" dirty="0" err="1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fenergan</a:t>
            </a: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, </a:t>
            </a:r>
            <a:r>
              <a:rPr lang="pt-BR" b="0" i="0" dirty="0" err="1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sinutab</a:t>
            </a: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, </a:t>
            </a:r>
            <a:r>
              <a:rPr lang="pt-BR" b="0" i="0" dirty="0" err="1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claritin</a:t>
            </a: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 e </a:t>
            </a:r>
            <a:r>
              <a:rPr lang="pt-BR" b="0" i="0" dirty="0" err="1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adnax</a:t>
            </a: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. Há também alguns remédios caseiros que podem ser utilizados para tratar a rinite. 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5325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73C3E7-C53F-4B88-845B-ADC1CE28D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Gripe é contagiosa?  </a:t>
            </a:r>
            <a:r>
              <a:rPr lang="pt-BR" b="1" i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sim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7F03D56-B58E-4522-BE92-F34F712BA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 gripe é uma doença aguda, contagiosa e de início abrupto, que ataca as vias respiratórias. O clima mais frio é favorável ao vírus, isso porque ele sobrevive melhor e encontra mais facilidade de transmissão, já que os locais tendem a ser fechados e com maior aglomeração.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8749566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DF8461-7B75-4809-90A6-B1C49EAE1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sinusite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64BC778-04F6-49A1-ADD3-CAB5AE8E5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Sinusite é a inflamação das mucosas dos seios da face, região do crânio formada por cavidades ósseas ao redor do nariz, maçãs do rosto e olhos.</a:t>
            </a:r>
          </a:p>
          <a:p>
            <a:pPr algn="just"/>
            <a:endParaRPr lang="pt-BR" dirty="0"/>
          </a:p>
        </p:txBody>
      </p:sp>
      <p:pic>
        <p:nvPicPr>
          <p:cNvPr id="4100" name="Picture 4" descr="Ilustração de cabeça com seios nasais.">
            <a:extLst>
              <a:ext uri="{FF2B5EF4-FFF2-40B4-BE49-F238E27FC236}">
                <a16:creationId xmlns:a16="http://schemas.microsoft.com/office/drawing/2014/main" id="{1CE706F2-B89D-4C5F-AD94-F40A3BAF7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992" y="3014296"/>
            <a:ext cx="3843704" cy="3843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924922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0E5DD6-FBDB-4AE0-B3F8-D110CD1CB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sinusite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AFAA24A-CD52-4D9E-B280-D57762880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O fluxo da secreção dos seios da face é permanente e imperceptível. Alterações anatômicas, que impedem a drenagem da secreção, e processos infecciosos ou alérgicos como</a:t>
            </a:r>
            <a:r>
              <a:rPr lang="pt-BR" i="0" dirty="0">
                <a:effectLst/>
                <a:latin typeface="PT Serif"/>
              </a:rPr>
              <a:t> </a:t>
            </a:r>
            <a:r>
              <a:rPr lang="pt-BR" dirty="0">
                <a:latin typeface="PT Serif"/>
              </a:rPr>
              <a:t>gripes </a:t>
            </a:r>
            <a:r>
              <a:rPr lang="pt-BR" i="0" dirty="0">
                <a:effectLst/>
                <a:latin typeface="PT Serif"/>
              </a:rPr>
              <a:t>e </a:t>
            </a:r>
            <a:r>
              <a:rPr lang="pt-BR" dirty="0">
                <a:latin typeface="PT Serif"/>
              </a:rPr>
              <a:t>resfriados</a:t>
            </a: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, que provocam inflamação das mucosas e facilitam a instalação de germes oportunistas, são fatores que predispõem à doença.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4525672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CEDAAA-5BA4-493B-BBE7-7625B7502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797" y="602800"/>
            <a:ext cx="11144426" cy="1499616"/>
          </a:xfrm>
        </p:spPr>
        <p:txBody>
          <a:bodyPr/>
          <a:lstStyle/>
          <a:p>
            <a:r>
              <a:rPr lang="pt-BR" dirty="0"/>
              <a:t>  Sinusite aguda                 sinusite crônica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C23AF9D-9014-494C-A315-AF0A9C29D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654" y="2285999"/>
            <a:ext cx="11324492" cy="4422531"/>
          </a:xfrm>
        </p:spPr>
        <p:txBody>
          <a:bodyPr numCol="2">
            <a:normAutofit fontScale="92500"/>
          </a:bodyPr>
          <a:lstStyle/>
          <a:p>
            <a:pPr algn="just"/>
            <a:r>
              <a:rPr lang="pt-BR" i="0" dirty="0">
                <a:effectLst/>
                <a:latin typeface="PT Serif"/>
              </a:rPr>
              <a:t>Costuma ocorrer </a:t>
            </a:r>
            <a:r>
              <a:rPr lang="pt-BR" dirty="0">
                <a:latin typeface="PT Serif"/>
              </a:rPr>
              <a:t>dor de cabeça</a:t>
            </a:r>
            <a:r>
              <a:rPr lang="pt-BR" i="0" dirty="0">
                <a:effectLst/>
                <a:latin typeface="PT Serif"/>
              </a:rPr>
              <a:t> na área do seio da face mais comprometido (seio frontal, maxilar, etmoidal e esfenoidal). A dor pode ser forte, em pontada, pulsátil ou sensação de pressão ou peso na cabeça. Na grande maioria dos casos, surge </a:t>
            </a:r>
            <a:r>
              <a:rPr lang="pt-BR" dirty="0">
                <a:latin typeface="PT Serif"/>
              </a:rPr>
              <a:t>obstrução nasal</a:t>
            </a:r>
            <a:r>
              <a:rPr lang="pt-BR" i="0" dirty="0">
                <a:effectLst/>
                <a:latin typeface="PT Serif"/>
              </a:rPr>
              <a:t> com presença de secreção amarela ou esverdeada, sanguinolenta, que dificulta a respiração. </a:t>
            </a:r>
            <a:r>
              <a:rPr lang="pt-BR" dirty="0">
                <a:latin typeface="PT Serif"/>
              </a:rPr>
              <a:t>Febre</a:t>
            </a:r>
            <a:r>
              <a:rPr lang="pt-BR" i="0" dirty="0">
                <a:effectLst/>
                <a:latin typeface="PT Serif"/>
              </a:rPr>
              <a:t>, cansaço, coriza, </a:t>
            </a:r>
            <a:r>
              <a:rPr lang="pt-BR" dirty="0">
                <a:latin typeface="PT Serif"/>
              </a:rPr>
              <a:t>tosse</a:t>
            </a:r>
            <a:r>
              <a:rPr lang="pt-BR" i="0" dirty="0">
                <a:effectLst/>
                <a:latin typeface="PT Serif"/>
              </a:rPr>
              <a:t>, dores musculares e perda de apetite costumam estar presentes.</a:t>
            </a:r>
          </a:p>
          <a:p>
            <a:pPr algn="just"/>
            <a:endParaRPr lang="pt-BR" b="0" i="0" dirty="0">
              <a:solidFill>
                <a:srgbClr val="0D0D0D"/>
              </a:solidFill>
              <a:effectLst/>
              <a:latin typeface="PT Serif"/>
            </a:endParaRPr>
          </a:p>
          <a:p>
            <a:pPr algn="just"/>
            <a:endParaRPr lang="pt-BR" b="0" i="0" dirty="0">
              <a:solidFill>
                <a:srgbClr val="0D0D0D"/>
              </a:solidFill>
              <a:effectLst/>
              <a:latin typeface="PT Serif"/>
            </a:endParaRPr>
          </a:p>
          <a:p>
            <a:pPr algn="just"/>
            <a:endParaRPr lang="pt-BR" dirty="0">
              <a:solidFill>
                <a:srgbClr val="0D0D0D"/>
              </a:solidFill>
              <a:latin typeface="PT Serif"/>
            </a:endParaRPr>
          </a:p>
          <a:p>
            <a:pPr algn="just"/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Os sintomas são os mesmos, porém variam muito de intensidade. A dor nos seios da face e a febre podem estar ausentes. A tosse costuma ser o sintoma preponderante. É geralmente noturna e aumenta de intensidade quando a pessoa se deita porque a secreção escorre pela parte posterior das fossas nasais e irrita as vias aéreas disparando o mecanismo de tosse.</a:t>
            </a:r>
          </a:p>
          <a:p>
            <a:pPr algn="just"/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Acessos de tosse são particularmente frequentes também pela manhã, ao levantar, e diminuem de intensidade, chegando mesmo a desaparecer no decorrer do dia.</a:t>
            </a:r>
          </a:p>
          <a:p>
            <a:pPr algn="just"/>
            <a:endParaRPr lang="pt-BR" b="0" i="0" dirty="0">
              <a:solidFill>
                <a:srgbClr val="0D0D0D"/>
              </a:solidFill>
              <a:effectLst/>
              <a:latin typeface="PT Serif"/>
            </a:endParaRP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848796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220C97-2D36-498D-9403-8C259FC1E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Recomendações para tratamento de sinusite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B9AFE95-606A-4807-B82D-79A9053BF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2" y="2286000"/>
            <a:ext cx="11394830" cy="4023360"/>
          </a:xfrm>
        </p:spPr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O mais importante é diluir a secreção para que seja eliminada mais facilmente;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Na vigência de gripes, resfriados processos alérgicos que facilitem o aparecimento da doença, beba bastante líquido (pelo menos 2 litros de água por dia) e goteje de 2 a 3 gotas de solução salina nas narinas, muitas vezes por dia.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Inalações com solução salina, soro fisiológico ou vapor de água quente ajudam a eliminar as secreções;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Inclinar a cabeça para trás pode facilitar a saída da secreção dos seios nasais;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Evite o ar condicionado. Além de ressecar as mucosas e dificultar a drenagem de secreção, pode disseminar agentes infecciosos (especialmente fungos) que contaminam os seios da face;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>
                <a:solidFill>
                  <a:srgbClr val="0D0D0D"/>
                </a:solidFill>
                <a:latin typeface="PT Serif"/>
              </a:rPr>
              <a:t>Nem toda sinusite necessita de tratamento com ATB porém dependendo dos sinais e sintomas há a necessidade da utilização.</a:t>
            </a:r>
            <a:endParaRPr lang="pt-BR" b="0" i="0" dirty="0">
              <a:solidFill>
                <a:srgbClr val="0D0D0D"/>
              </a:solidFill>
              <a:effectLst/>
              <a:latin typeface="PT Serif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639109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C67AEC-980B-44AD-AC4D-E19A1811D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faringite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AEC67B-4253-476E-A336-D7B0ED57C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i="0" dirty="0">
                <a:effectLst/>
                <a:latin typeface="PT Serif"/>
              </a:rPr>
              <a:t>A faringite é uma inflamação que acomete a </a:t>
            </a:r>
            <a:r>
              <a:rPr lang="pt-BR" dirty="0">
                <a:latin typeface="PT Serif"/>
              </a:rPr>
              <a:t>faringe</a:t>
            </a:r>
            <a:r>
              <a:rPr lang="pt-BR" i="0" dirty="0">
                <a:effectLst/>
                <a:latin typeface="PT Serif"/>
              </a:rPr>
              <a:t>, parte superior da garganta que liga o nariz e a boca ao </a:t>
            </a:r>
            <a:r>
              <a:rPr lang="pt-BR" dirty="0">
                <a:latin typeface="PT Serif"/>
              </a:rPr>
              <a:t>esôfago</a:t>
            </a:r>
            <a:r>
              <a:rPr lang="pt-BR" i="0" dirty="0">
                <a:effectLst/>
                <a:latin typeface="PT Serif"/>
              </a:rPr>
              <a:t> e à </a:t>
            </a:r>
            <a:r>
              <a:rPr lang="pt-BR" dirty="0">
                <a:latin typeface="PT Serif"/>
              </a:rPr>
              <a:t>laringe</a:t>
            </a:r>
            <a:r>
              <a:rPr lang="pt-BR" i="0" dirty="0">
                <a:effectLst/>
                <a:latin typeface="PT Serif"/>
              </a:rPr>
              <a:t>. Ela pode ser causada por bactérias ou vírus (a maioria dos casos). Os vírus mais frequentes são: adenovírus, rinovírus, vírus da </a:t>
            </a:r>
            <a:r>
              <a:rPr lang="pt-BR" i="0" dirty="0" err="1">
                <a:effectLst/>
                <a:latin typeface="PT Serif"/>
              </a:rPr>
              <a:t>parainfluenza</a:t>
            </a:r>
            <a:r>
              <a:rPr lang="pt-BR" i="0" dirty="0">
                <a:effectLst/>
                <a:latin typeface="PT Serif"/>
              </a:rPr>
              <a:t>, </a:t>
            </a:r>
            <a:r>
              <a:rPr lang="pt-BR" i="1" dirty="0" err="1">
                <a:effectLst/>
                <a:latin typeface="PT Serif"/>
              </a:rPr>
              <a:t>Coxsackie</a:t>
            </a:r>
            <a:r>
              <a:rPr lang="pt-BR" i="0" dirty="0">
                <a:effectLst/>
                <a:latin typeface="PT Serif"/>
              </a:rPr>
              <a:t> (o mesmo da </a:t>
            </a:r>
            <a:r>
              <a:rPr lang="pt-BR" dirty="0">
                <a:latin typeface="PT Serif"/>
              </a:rPr>
              <a:t>doença mão-pé-boca</a:t>
            </a:r>
            <a:r>
              <a:rPr lang="pt-BR" i="0" dirty="0">
                <a:effectLst/>
                <a:latin typeface="PT Serif"/>
              </a:rPr>
              <a:t>), </a:t>
            </a:r>
            <a:r>
              <a:rPr lang="pt-BR" i="1" dirty="0">
                <a:effectLst/>
                <a:latin typeface="PT Serif"/>
              </a:rPr>
              <a:t>Herpes simplex</a:t>
            </a:r>
            <a:r>
              <a:rPr lang="pt-BR" i="0" dirty="0">
                <a:effectLst/>
                <a:latin typeface="PT Serif"/>
              </a:rPr>
              <a:t> (HSV, que provoca </a:t>
            </a:r>
            <a:r>
              <a:rPr lang="pt-BR" dirty="0">
                <a:latin typeface="PT Serif"/>
              </a:rPr>
              <a:t>herpes simples</a:t>
            </a:r>
            <a:r>
              <a:rPr lang="pt-BR" i="0" dirty="0">
                <a:effectLst/>
                <a:latin typeface="PT Serif"/>
              </a:rPr>
              <a:t> e </a:t>
            </a:r>
            <a:r>
              <a:rPr lang="pt-BR" dirty="0">
                <a:latin typeface="PT Serif"/>
              </a:rPr>
              <a:t>herpes genital</a:t>
            </a:r>
            <a:r>
              <a:rPr lang="pt-BR" i="0" dirty="0">
                <a:effectLst/>
                <a:latin typeface="PT Serif"/>
              </a:rPr>
              <a:t>), Epstein-</a:t>
            </a:r>
            <a:r>
              <a:rPr lang="pt-BR" i="0" dirty="0" err="1">
                <a:effectLst/>
                <a:latin typeface="PT Serif"/>
              </a:rPr>
              <a:t>Barr</a:t>
            </a:r>
            <a:r>
              <a:rPr lang="pt-BR" i="0" dirty="0">
                <a:effectLst/>
                <a:latin typeface="PT Serif"/>
              </a:rPr>
              <a:t> (VEB, que causa a </a:t>
            </a:r>
            <a:r>
              <a:rPr lang="pt-BR" dirty="0">
                <a:latin typeface="PT Serif"/>
              </a:rPr>
              <a:t>mononucleose</a:t>
            </a:r>
            <a:r>
              <a:rPr lang="pt-BR" i="0" dirty="0">
                <a:effectLst/>
                <a:latin typeface="PT Serif"/>
              </a:rPr>
              <a:t>), </a:t>
            </a:r>
            <a:r>
              <a:rPr lang="pt-BR" dirty="0">
                <a:latin typeface="PT Serif"/>
              </a:rPr>
              <a:t>citomegalovírus</a:t>
            </a:r>
            <a:r>
              <a:rPr lang="pt-BR" i="0" dirty="0">
                <a:effectLst/>
                <a:latin typeface="PT Serif"/>
              </a:rPr>
              <a:t> e HIV (causador da </a:t>
            </a:r>
            <a:r>
              <a:rPr lang="pt-BR" dirty="0">
                <a:latin typeface="PT Serif"/>
              </a:rPr>
              <a:t>aids</a:t>
            </a:r>
            <a:r>
              <a:rPr lang="pt-BR" i="0" dirty="0">
                <a:effectLst/>
                <a:latin typeface="PT Serif"/>
              </a:rPr>
              <a:t>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8854953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FBCDC2-86BE-4299-A948-2F14329B4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faringite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BD704C-65B7-4512-9CBD-8F328BAFB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i="0" dirty="0">
                <a:effectLst/>
                <a:latin typeface="PT Serif"/>
              </a:rPr>
              <a:t>A principal causa bacteriana são os estreptococos do grupo A, responsáveis por cerca de 10% dos casos em adultos. Essa bactéria requer atenção especial em razão do risco de sequelas pós-estreptocócicas, como </a:t>
            </a:r>
            <a:r>
              <a:rPr lang="pt-BR" dirty="0">
                <a:latin typeface="PT Serif"/>
              </a:rPr>
              <a:t>febre reumática</a:t>
            </a:r>
            <a:r>
              <a:rPr lang="pt-BR" i="0" dirty="0">
                <a:effectLst/>
                <a:latin typeface="PT Serif"/>
              </a:rPr>
              <a:t>. Em muitos casos, é comum a inflamação atingir também as </a:t>
            </a:r>
            <a:r>
              <a:rPr lang="pt-BR" dirty="0">
                <a:latin typeface="PT Serif"/>
              </a:rPr>
              <a:t>amídalas</a:t>
            </a:r>
            <a:r>
              <a:rPr lang="pt-BR" i="0" dirty="0">
                <a:effectLst/>
                <a:latin typeface="PT Serif"/>
              </a:rPr>
              <a:t> (estruturas arredondadas que ficam nas laterais da garganta) culminando em uma </a:t>
            </a:r>
            <a:r>
              <a:rPr lang="pt-BR" i="0" dirty="0" err="1">
                <a:effectLst/>
                <a:latin typeface="PT Serif"/>
              </a:rPr>
              <a:t>faringoamidalite</a:t>
            </a:r>
            <a:r>
              <a:rPr lang="pt-BR" i="0" dirty="0">
                <a:effectLst/>
                <a:latin typeface="PT Serif"/>
              </a:rPr>
              <a:t>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66416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C8F00C-53B3-4DA6-B4F8-EB647FD32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Sintomas                      </a:t>
            </a:r>
            <a:r>
              <a:rPr lang="pt-BR" dirty="0" err="1"/>
              <a:t>sintomas</a:t>
            </a:r>
            <a:br>
              <a:rPr lang="pt-BR" dirty="0"/>
            </a:br>
            <a:r>
              <a:rPr lang="pt-BR" dirty="0"/>
              <a:t>faringite viral            faringite bacteriana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6AB976-CC0E-41CE-9255-0F77336FD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10000"/>
          </a:bodyPr>
          <a:lstStyle/>
          <a:p>
            <a:pPr algn="l">
              <a:buFont typeface="Wingdings" panose="05000000000000000000" pitchFamily="2" charset="2"/>
              <a:buChar char="Ø"/>
            </a:pPr>
            <a:r>
              <a:rPr lang="pt-BR" i="0" dirty="0">
                <a:effectLst/>
                <a:latin typeface="PT Serif"/>
              </a:rPr>
              <a:t>Dor de garganta;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i="0" dirty="0">
                <a:effectLst/>
                <a:latin typeface="PT Serif"/>
              </a:rPr>
              <a:t>Dificuldade para engolir alimentos sólidos;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i="0" dirty="0">
                <a:effectLst/>
                <a:latin typeface="PT Serif"/>
              </a:rPr>
              <a:t>Coriza;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dirty="0">
                <a:latin typeface="PT Serif"/>
              </a:rPr>
              <a:t>Tosse</a:t>
            </a:r>
            <a:r>
              <a:rPr lang="pt-BR" i="0" dirty="0">
                <a:effectLst/>
                <a:latin typeface="PT Serif"/>
              </a:rPr>
              <a:t>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dirty="0">
                <a:latin typeface="PT Serif"/>
              </a:rPr>
              <a:t>Febre </a:t>
            </a:r>
            <a:r>
              <a:rPr lang="pt-BR" i="0" dirty="0">
                <a:effectLst/>
                <a:latin typeface="PT Serif"/>
              </a:rPr>
              <a:t>baixa, de até 38,5℃.</a:t>
            </a:r>
          </a:p>
          <a:p>
            <a:pPr algn="l">
              <a:buFont typeface="Wingdings" panose="05000000000000000000" pitchFamily="2" charset="2"/>
              <a:buChar char="Ø"/>
            </a:pPr>
            <a:endParaRPr lang="pt-BR" i="0" dirty="0">
              <a:effectLst/>
              <a:latin typeface="PT Serif"/>
            </a:endParaRPr>
          </a:p>
          <a:p>
            <a:pPr algn="l">
              <a:buFont typeface="Wingdings" panose="05000000000000000000" pitchFamily="2" charset="2"/>
              <a:buChar char="Ø"/>
            </a:pPr>
            <a:endParaRPr lang="pt-BR" i="0" dirty="0">
              <a:effectLst/>
              <a:latin typeface="PT Serif"/>
            </a:endParaRPr>
          </a:p>
          <a:p>
            <a:pPr marL="0" indent="0" algn="l">
              <a:buNone/>
            </a:pPr>
            <a:endParaRPr lang="pt-BR" dirty="0">
              <a:latin typeface="PT Serif"/>
            </a:endParaRPr>
          </a:p>
          <a:p>
            <a:pPr algn="l">
              <a:buFont typeface="Wingdings" panose="05000000000000000000" pitchFamily="2" charset="2"/>
              <a:buChar char="Ø"/>
            </a:pPr>
            <a:endParaRPr lang="pt-BR" i="0" dirty="0">
              <a:effectLst/>
              <a:latin typeface="PT Serif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pt-BR" i="0" dirty="0">
                <a:effectLst/>
                <a:latin typeface="PT Serif"/>
              </a:rPr>
              <a:t>Dor de garganta;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i="0" dirty="0">
                <a:effectLst/>
                <a:latin typeface="PT Serif"/>
              </a:rPr>
              <a:t>Dificuldade para engolir alimentos sólidos;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i="0" dirty="0">
                <a:effectLst/>
                <a:latin typeface="PT Serif"/>
              </a:rPr>
              <a:t>Aumento dos linfonodos, gânglios localizados no pescoço e atrás das orelhas;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i="0" dirty="0">
                <a:effectLst/>
                <a:latin typeface="PT Serif"/>
              </a:rPr>
              <a:t>Dores no corpo;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i="0" dirty="0">
                <a:effectLst/>
                <a:latin typeface="PT Serif"/>
              </a:rPr>
              <a:t>Pode haver formação de secreção purulenta nas amídalas;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i="0" dirty="0">
                <a:effectLst/>
                <a:latin typeface="PT Serif"/>
              </a:rPr>
              <a:t>Febre alta que começa subitamente e pode chegar a 39℃.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42325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CADC01-DADA-4654-B982-F7E4CAC66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Diagnóstico de faringite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E43167F-BFC4-47D8-81E4-D84E6E24A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O diagnóstico é basicamente clínico. O médico irá observar a região da garganta e perceber se está irritada, com edema (inchaço) ou secreção. O pescoço é examinado para verificar se há linfonodos aumentados (quando eles estão muito inchados, acima de 2 centímetros, o médico pode suspeitar de infecção bacteriana). </a:t>
            </a:r>
          </a:p>
          <a:p>
            <a:pPr algn="just"/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Se o médico ficar em dúvida se a faringite é viral ou bacteriana, ele também pode pedir um exame rápido para confirmação. Com o auxílio de um instrumento fino, semelhante a um cotonete, ele irá retirar amostras da secreção da garganta para enviá-las a um laboratório especializado. Os resultados saem em alguns minutos e indicam se há a presença de estreptococos.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1234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4E9692-2F94-412E-B7D6-C870F78AB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Tratamento da faringite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F5C2C75-8B6D-492C-A469-5DBC6BCF6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292" y="1943100"/>
            <a:ext cx="10867293" cy="4366260"/>
          </a:xfrm>
        </p:spPr>
        <p:txBody>
          <a:bodyPr>
            <a:normAutofit/>
          </a:bodyPr>
          <a:lstStyle/>
          <a:p>
            <a:pPr algn="just"/>
            <a:r>
              <a:rPr lang="pt-BR" i="0" dirty="0">
                <a:effectLst/>
                <a:latin typeface="PT Serif"/>
              </a:rPr>
              <a:t>Em caso de </a:t>
            </a:r>
            <a:r>
              <a:rPr lang="pt-BR" dirty="0">
                <a:latin typeface="PT Serif"/>
              </a:rPr>
              <a:t>refluxo gastroesofágico</a:t>
            </a:r>
            <a:r>
              <a:rPr lang="pt-BR" i="0" dirty="0">
                <a:effectLst/>
                <a:latin typeface="PT Serif"/>
              </a:rPr>
              <a:t> (causa bastante comum de dor de garganta não infecciosa), por exemplo, o paciente deve tratar também o </a:t>
            </a:r>
            <a:r>
              <a:rPr lang="pt-BR" dirty="0">
                <a:latin typeface="PT Serif"/>
              </a:rPr>
              <a:t>estômago</a:t>
            </a:r>
            <a:r>
              <a:rPr lang="pt-BR" i="0" dirty="0">
                <a:effectLst/>
                <a:latin typeface="PT Serif"/>
              </a:rPr>
              <a:t> e adotar medidas para tratar a origem do problema.</a:t>
            </a:r>
          </a:p>
          <a:p>
            <a:pPr algn="just"/>
            <a:r>
              <a:rPr lang="pt-BR" i="0" dirty="0">
                <a:effectLst/>
                <a:latin typeface="PT Serif"/>
              </a:rPr>
              <a:t>Se o médico constatar que se trata de faringite viral, o tratamento é baseado no uso de analgésicos e anti-inflamatórios para aliviar os sintomas. Hidratação também é fundamental. E lembre-se: não é necessário o uso de antibióticos, pois vírus não respondem a esse tipo de medicamento.</a:t>
            </a:r>
          </a:p>
          <a:p>
            <a:pPr algn="just"/>
            <a:r>
              <a:rPr lang="pt-BR" i="0" dirty="0">
                <a:effectLst/>
                <a:latin typeface="PT Serif"/>
              </a:rPr>
              <a:t>Nas </a:t>
            </a:r>
            <a:r>
              <a:rPr lang="pt-BR" dirty="0">
                <a:latin typeface="PT Serif"/>
              </a:rPr>
              <a:t>faringites bacterianas,</a:t>
            </a:r>
            <a:r>
              <a:rPr lang="pt-BR" i="0" dirty="0">
                <a:effectLst/>
                <a:latin typeface="PT Serif"/>
              </a:rPr>
              <a:t> o tratamento é feito com antibióticos como penicilina, eritromicina e amoxicilina. Os medicamentos são administrados por via oral ou injeção. Os sintomas geralmente melhoram 48 horas depois do início do tratamento ou antes quando o medicamento é injetável.</a:t>
            </a:r>
          </a:p>
          <a:p>
            <a:pPr algn="just"/>
            <a:r>
              <a:rPr lang="pt-BR" i="0" dirty="0">
                <a:effectLst/>
                <a:latin typeface="PT Serif"/>
              </a:rPr>
              <a:t>O incômodo na garganta pode ser aliviado com pastilhas e própolis.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006689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66E396-F2AC-41B7-AA8B-1A9181B0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laringite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4FA925-063D-4D56-B6E3-F5AA83E9A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i="0" dirty="0">
                <a:effectLst/>
                <a:latin typeface="PT Serif"/>
              </a:rPr>
              <a:t>A laringite é a inflamação da </a:t>
            </a:r>
            <a:r>
              <a:rPr lang="pt-BR" dirty="0">
                <a:latin typeface="PT Serif"/>
              </a:rPr>
              <a:t>laringe</a:t>
            </a:r>
            <a:r>
              <a:rPr lang="pt-BR" i="0" dirty="0">
                <a:effectLst/>
                <a:latin typeface="PT Serif"/>
              </a:rPr>
              <a:t> (região das vias aéreas onde ficam localizadas as cordas vocais), que conecta a </a:t>
            </a:r>
            <a:r>
              <a:rPr lang="pt-BR" dirty="0">
                <a:latin typeface="PT Serif"/>
              </a:rPr>
              <a:t>faringe</a:t>
            </a:r>
            <a:r>
              <a:rPr lang="pt-BR" i="0" dirty="0">
                <a:effectLst/>
                <a:latin typeface="PT Serif"/>
              </a:rPr>
              <a:t> à </a:t>
            </a:r>
            <a:r>
              <a:rPr lang="pt-BR" dirty="0">
                <a:latin typeface="PT Serif"/>
              </a:rPr>
              <a:t>traqueia</a:t>
            </a:r>
            <a:r>
              <a:rPr lang="pt-BR" i="0" dirty="0">
                <a:effectLst/>
                <a:latin typeface="PT Serif"/>
              </a:rPr>
              <a:t> e faz parte do sistema respiratório.</a:t>
            </a:r>
          </a:p>
          <a:p>
            <a:pPr algn="just"/>
            <a:r>
              <a:rPr lang="pt-BR" i="0" dirty="0">
                <a:effectLst/>
                <a:latin typeface="PT Serif"/>
              </a:rPr>
              <a:t>A inflamação dessa região pode ser causada por vírus (mais prevalente), bactérias, inalação de agentes alérgicos ou esforço excessivo da voz. O principal sintoma é a popular </a:t>
            </a:r>
            <a:r>
              <a:rPr lang="pt-BR" dirty="0">
                <a:latin typeface="PT Serif"/>
              </a:rPr>
              <a:t>dor de garganta</a:t>
            </a:r>
            <a:r>
              <a:rPr lang="pt-BR" i="0" dirty="0">
                <a:effectLst/>
                <a:latin typeface="PT Serif"/>
              </a:rPr>
              <a:t>, mas vale lembrar que a dor também pode ser decorrente de outras inflamações, como </a:t>
            </a:r>
            <a:r>
              <a:rPr lang="pt-BR" dirty="0">
                <a:latin typeface="PT Serif"/>
              </a:rPr>
              <a:t>faringite</a:t>
            </a:r>
            <a:r>
              <a:rPr lang="pt-BR" i="0" dirty="0">
                <a:effectLst/>
                <a:latin typeface="PT Serif"/>
              </a:rPr>
              <a:t> ou </a:t>
            </a:r>
            <a:r>
              <a:rPr lang="pt-BR" dirty="0">
                <a:latin typeface="PT Serif"/>
              </a:rPr>
              <a:t>amidalite.</a:t>
            </a:r>
            <a:endParaRPr lang="pt-BR" i="0" dirty="0">
              <a:effectLst/>
              <a:latin typeface="PT Serif"/>
            </a:endParaRP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0150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D6BADA-070F-42B8-ABB9-53DE8538F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gripe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3BE2293-93C0-4A93-A97A-D8A193328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Os vírus da gripe, basicamente, possui os tipos influenza A, influenza B e influenza C. Todos são altamente transmissíveis.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Os tipos A e B são responsáveis por epidemias sazonais em várias regiões do mundo, com circulação predominantemente no inverno, já o tipo C é causador de infecções mais brandas.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Todos os tipos podem sofrer mutações, sendo que o tipo A é mais mutável que o B e este mais mutável que o tipo C. Os tipos A e B causam maior mortalidade que o tipo C.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 tipo A é classificado em subtipos, como o H1N1 e o H3N2, que circulam atualmente em humanos. Já o tipo B é dividido em duas linhagens: Victoria e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Yamagata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. Mesmo com suas particularidades genéticas, todos podem provocar os mesmos sintomas.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202595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C2F96-7602-4E4B-9F55-49BD57765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laringite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74ABA0C-80CE-4805-B5F0-49A08011E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i="0" dirty="0">
                <a:effectLst/>
                <a:latin typeface="PT Serif"/>
              </a:rPr>
              <a:t>Existem alguns fatores que aumentam os riscos de ter a doença. </a:t>
            </a:r>
            <a:r>
              <a:rPr lang="pt-BR" dirty="0">
                <a:latin typeface="PT Serif"/>
              </a:rPr>
              <a:t>Pessoas que utilizam a voz fazendo esforço além do habitual</a:t>
            </a:r>
            <a:r>
              <a:rPr lang="pt-BR" i="0" dirty="0">
                <a:effectLst/>
                <a:latin typeface="PT Serif"/>
              </a:rPr>
              <a:t>, expostas a fumaça, que têm </a:t>
            </a:r>
            <a:r>
              <a:rPr lang="pt-BR" dirty="0">
                <a:latin typeface="PT Serif"/>
              </a:rPr>
              <a:t>refluxo gastroesofágico</a:t>
            </a:r>
            <a:r>
              <a:rPr lang="pt-BR" i="0" dirty="0">
                <a:effectLst/>
                <a:latin typeface="PT Serif"/>
              </a:rPr>
              <a:t> fumantes ou que fazem uso excessivo de álcool estão mais propensas a terem a inflamação.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33935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B3EBC9-BC88-4792-81DE-D1453FBB5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Sintomas da laringite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4CF0629-9E6E-4FD3-BA38-4AA0A50C2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buFont typeface="Wingdings" panose="05000000000000000000" pitchFamily="2" charset="2"/>
              <a:buChar char="Ø"/>
            </a:pPr>
            <a:r>
              <a:rPr lang="pt-BR" i="0" dirty="0">
                <a:effectLst/>
                <a:latin typeface="PT Serif"/>
              </a:rPr>
              <a:t>Pigarro;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i="0" dirty="0">
                <a:effectLst/>
                <a:latin typeface="PT Serif"/>
              </a:rPr>
              <a:t>Dor de garganta;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dirty="0">
                <a:latin typeface="PT Serif"/>
              </a:rPr>
              <a:t>Febre</a:t>
            </a:r>
            <a:r>
              <a:rPr lang="pt-BR" i="0" dirty="0">
                <a:effectLst/>
                <a:latin typeface="PT Serif"/>
              </a:rPr>
              <a:t>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dirty="0">
                <a:latin typeface="PT Serif"/>
              </a:rPr>
              <a:t>Dor de cabeça</a:t>
            </a:r>
            <a:r>
              <a:rPr lang="pt-BR" i="0" dirty="0">
                <a:effectLst/>
                <a:latin typeface="PT Serif"/>
              </a:rPr>
              <a:t>, de garganta ou muscular;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i="0" dirty="0">
                <a:effectLst/>
                <a:latin typeface="PT Serif"/>
              </a:rPr>
              <a:t>Rouquidão ou perda da voz;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i="0" dirty="0">
                <a:effectLst/>
                <a:latin typeface="PT Serif"/>
              </a:rPr>
              <a:t>Sensação de garganta áspera;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i="0" dirty="0">
                <a:effectLst/>
                <a:latin typeface="PT Serif"/>
              </a:rPr>
              <a:t>Dificuldade para respirar;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i="0" dirty="0">
                <a:effectLst/>
                <a:latin typeface="PT Serif"/>
              </a:rPr>
              <a:t>Dor ao engolir;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dirty="0">
                <a:latin typeface="PT Serif"/>
              </a:rPr>
              <a:t>Tosse</a:t>
            </a:r>
            <a:r>
              <a:rPr lang="pt-BR" i="0" dirty="0">
                <a:effectLst/>
                <a:latin typeface="PT Serif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80479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0ED675-71ED-4649-9E14-3F4088385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Diagnóstico de laringite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9E02162-38C5-45A4-B8DA-99ADBE3C2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877" y="2286000"/>
            <a:ext cx="10823331" cy="4023360"/>
          </a:xfrm>
        </p:spPr>
        <p:txBody>
          <a:bodyPr/>
          <a:lstStyle/>
          <a:p>
            <a:pPr algn="just"/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Em geral, o médico analisa os sintomas baseado na história clínica do paciente. É comum o especialista examinar o fundo da garganta com um abaixador de língua e espelho ou tubo de visualização fino e flexível que permite observar se há vermelhidão no revestimento da laringe.</a:t>
            </a:r>
          </a:p>
          <a:p>
            <a:pPr algn="just"/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Quando os sintomas persistem por mais de três semanas, podem ser solicitados exames de laringoscopia e </a:t>
            </a:r>
            <a:r>
              <a:rPr lang="pt-BR" b="0" i="0" dirty="0" err="1">
                <a:solidFill>
                  <a:srgbClr val="0D0D0D"/>
                </a:solidFill>
                <a:effectLst/>
                <a:latin typeface="PT Serif"/>
              </a:rPr>
              <a:t>videolaringoscopia</a:t>
            </a: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 para visualizar mais detalhadamente a região. Se houver suspeita de infecção bacteriana (devido à presença de pus, por exemplo), o especialista pode solicitar exames mais específicos para indicar o tratamento correto.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507988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B2B43B-B0B4-444A-BC8B-32931927D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Tratamento da laringite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76347C-B8F1-4555-8452-5E2F3845C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Em geral, a laringite viral é uma doença autolimitada, com duração menor que três semanas. Analgésicos e anti-inflamatórios podem ser indicados para controlar sintomas e aliviar a dor. Quando a infecção é bacteriana, o tratamento envolve antibióticos.</a:t>
            </a:r>
          </a:p>
          <a:p>
            <a:pPr algn="just"/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Em todos os casos é recomendado que o paciente beba bastante água para manter a região hidratada, além de poupar a voz. </a:t>
            </a:r>
          </a:p>
          <a:p>
            <a:pPr algn="just"/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Caso a infecção esteja relacionada a agentes alérgicos ou refluxo, o indicado é tratar a causa de origem com um gastroenterologista 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717408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C44E5D-1450-42DF-AD1C-E2DB07D3E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Recomendações para evitar laringite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06E3227-50DD-4A6F-A3CA-1796F1351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Beba bastante água;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Não fume;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Descanse a voz; forçar as cordas vocais para falar mais alto pode prejudicar a laringe;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Evite contato com agentes alérgicos comuns como pó, pólen e mofo;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0" i="0" dirty="0">
                <a:solidFill>
                  <a:srgbClr val="0D0D0D"/>
                </a:solidFill>
                <a:effectLst/>
                <a:latin typeface="PT Serif"/>
              </a:rPr>
              <a:t>Caso tenha refluxo, mantenha o tratamento para evitar o surgimento de laringite e outros problemas de garganta.</a:t>
            </a:r>
          </a:p>
        </p:txBody>
      </p:sp>
    </p:spTree>
    <p:extLst>
      <p:ext uri="{BB962C8B-B14F-4D97-AF65-F5344CB8AC3E}">
        <p14:creationId xmlns:p14="http://schemas.microsoft.com/office/powerpoint/2010/main" val="3003938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AC4572-DFD4-42BC-8F13-ED8FE6B3D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gripe: influenza 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8D4E985-2ACF-4F27-A41E-E662EAAE4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925515"/>
            <a:ext cx="9720073" cy="4383845"/>
          </a:xfrm>
        </p:spPr>
        <p:txBody>
          <a:bodyPr numCol="2">
            <a:normAutofit fontScale="92500" lnSpcReduction="10000"/>
          </a:bodyPr>
          <a:lstStyle/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 vírus da gripe do tipo influenza A é comumente encontrado em humanos, porcos, cavalos, mamíferos marinhos e aves.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Ainda, a gripe do tipo A pode ser classificada em subtipos, de acordo com a combinação de proteínas. Somente dois subtipos são capazes de afetar os humanos.</a:t>
            </a:r>
          </a:p>
          <a:p>
            <a:pPr algn="l"/>
            <a:r>
              <a:rPr lang="pt-BR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Subtipos da influenza A que afetam humanos:</a:t>
            </a:r>
            <a:endParaRPr lang="pt-BR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Gripe H1N1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Gripe H3N2</a:t>
            </a:r>
          </a:p>
          <a:p>
            <a:pPr algn="l"/>
            <a:r>
              <a:rPr lang="pt-BR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Subtipos da influenza A que afetam outros animais:</a:t>
            </a:r>
            <a:endParaRPr lang="pt-BR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H5N1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H7N9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H10N8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H3N2v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H1N2v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H7N9</a:t>
            </a:r>
          </a:p>
          <a:p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40480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1BA65E-6709-4270-9979-A7C3357EB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gripe: influenza b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ED2201-436E-48DD-BD39-233969417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 influenza B é um tipo de gripe que contamina somente seres humanos e, raramente, animais marinhos. Não são classificados em subtipos, mas sim em linhagens, denominadas linhagens </a:t>
            </a:r>
            <a:r>
              <a:rPr lang="pt-BR" b="0" i="1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Yamagata</a:t>
            </a:r>
            <a:r>
              <a:rPr lang="pt-BR" b="0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e </a:t>
            </a:r>
            <a:r>
              <a:rPr lang="pt-BR" b="0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Victoria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560600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192</TotalTime>
  <Words>6491</Words>
  <Application>Microsoft Office PowerPoint</Application>
  <PresentationFormat>Widescreen</PresentationFormat>
  <Paragraphs>371</Paragraphs>
  <Slides>74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74</vt:i4>
      </vt:variant>
    </vt:vector>
  </HeadingPairs>
  <TitlesOfParts>
    <vt:vector size="86" baseType="lpstr">
      <vt:lpstr>Arial</vt:lpstr>
      <vt:lpstr>Arial Rounded MT Bold</vt:lpstr>
      <vt:lpstr>Helvetica</vt:lpstr>
      <vt:lpstr>Montserrat</vt:lpstr>
      <vt:lpstr>PT Serif</vt:lpstr>
      <vt:lpstr>Rubik</vt:lpstr>
      <vt:lpstr>Tahoma</vt:lpstr>
      <vt:lpstr>Tw Cen MT</vt:lpstr>
      <vt:lpstr>Tw Cen MT Condensed</vt:lpstr>
      <vt:lpstr>Wingdings</vt:lpstr>
      <vt:lpstr>Wingdings 3</vt:lpstr>
      <vt:lpstr>Integral</vt:lpstr>
      <vt:lpstr>PATOLOGIAS RESPIRATÓRIAS</vt:lpstr>
      <vt:lpstr>RESFRIADO COMUM</vt:lpstr>
      <vt:lpstr>RESFRIADO COMUM</vt:lpstr>
      <vt:lpstr>RESFRIADO COMUM</vt:lpstr>
      <vt:lpstr>GRIPE</vt:lpstr>
      <vt:lpstr>Gripe é contagiosa?  sim</vt:lpstr>
      <vt:lpstr>Tipos de gripe</vt:lpstr>
      <vt:lpstr>Tipos de gripe: influenza a</vt:lpstr>
      <vt:lpstr>Tipos de gripe: influenza b</vt:lpstr>
      <vt:lpstr>Tipos de gripe: influenza c</vt:lpstr>
      <vt:lpstr>causas</vt:lpstr>
      <vt:lpstr>Diferença entre gripe e resfriado </vt:lpstr>
      <vt:lpstr>Diferença entre gripe e COVID-19 </vt:lpstr>
      <vt:lpstr>Apresentação do PowerPoint</vt:lpstr>
      <vt:lpstr>Transmissão da gripe</vt:lpstr>
      <vt:lpstr>Fatores de risco</vt:lpstr>
      <vt:lpstr>Sintomas da gripe</vt:lpstr>
      <vt:lpstr>Diagnóstico da gripe</vt:lpstr>
      <vt:lpstr>Tratamento da gripe</vt:lpstr>
      <vt:lpstr>Complicações da gripe</vt:lpstr>
      <vt:lpstr>Vacina da gripe</vt:lpstr>
      <vt:lpstr>pneumonia</vt:lpstr>
      <vt:lpstr>Tipos de pneumonia: Pneumonia viral</vt:lpstr>
      <vt:lpstr>Tipos de pneumonia: Pneumonia bacteriana </vt:lpstr>
      <vt:lpstr>Tipos de pneumonia: pneumonia química</vt:lpstr>
      <vt:lpstr>Tipos de pneumonia: pneumonia por fungos</vt:lpstr>
      <vt:lpstr>causas</vt:lpstr>
      <vt:lpstr>Pneumonia adquirida na comunidade</vt:lpstr>
      <vt:lpstr>Pneumonia hospitalar</vt:lpstr>
      <vt:lpstr>Pneumonia por aspiração</vt:lpstr>
      <vt:lpstr>Fatores de risco</vt:lpstr>
      <vt:lpstr>Sintomas da pneumonia</vt:lpstr>
      <vt:lpstr>Sintomas de pneumonia em crianças</vt:lpstr>
      <vt:lpstr>Sintomas de pneumonia em idosos</vt:lpstr>
      <vt:lpstr>Exames de identificação</vt:lpstr>
      <vt:lpstr>Tratamento da pneumonia</vt:lpstr>
      <vt:lpstr>Cuidados de enfermagem</vt:lpstr>
      <vt:lpstr>bronquite</vt:lpstr>
      <vt:lpstr>Causas da bronquite</vt:lpstr>
      <vt:lpstr>SINTOMAS DA BRONQUITE</vt:lpstr>
      <vt:lpstr>DIAGNÓSTICO DE BRONQUITE</vt:lpstr>
      <vt:lpstr>TRATAMENTO DA BRONQUITE</vt:lpstr>
      <vt:lpstr>COMO EVITAR A BRONQUITE</vt:lpstr>
      <vt:lpstr>bronquíolite</vt:lpstr>
      <vt:lpstr>Sintomas e recomendações da bronquiolite</vt:lpstr>
      <vt:lpstr>asma</vt:lpstr>
      <vt:lpstr>sintomas</vt:lpstr>
      <vt:lpstr>Recomendações aos asmáticos</vt:lpstr>
      <vt:lpstr>Recomendações aos asmáticos</vt:lpstr>
      <vt:lpstr>tratamento</vt:lpstr>
      <vt:lpstr>rinite</vt:lpstr>
      <vt:lpstr>Sintomas da rinite</vt:lpstr>
      <vt:lpstr>Causas da rinite</vt:lpstr>
      <vt:lpstr>Tipos de rinite</vt:lpstr>
      <vt:lpstr>Rinite alérgica</vt:lpstr>
      <vt:lpstr>RINITE VASOMOTORA</vt:lpstr>
      <vt:lpstr>RINITE MEDICAMENTOSA</vt:lpstr>
      <vt:lpstr>DIAGNÓSTICO DA RINITE</vt:lpstr>
      <vt:lpstr>TRATAMENTO DA RINITE</vt:lpstr>
      <vt:lpstr>sinusite</vt:lpstr>
      <vt:lpstr>sinusite</vt:lpstr>
      <vt:lpstr>  Sinusite aguda                 sinusite crônica</vt:lpstr>
      <vt:lpstr>Recomendações para tratamento de sinusite</vt:lpstr>
      <vt:lpstr>faringite</vt:lpstr>
      <vt:lpstr>faringite</vt:lpstr>
      <vt:lpstr>Sintomas                      sintomas faringite viral            faringite bacteriana</vt:lpstr>
      <vt:lpstr>Diagnóstico de faringite</vt:lpstr>
      <vt:lpstr>Tratamento da faringite</vt:lpstr>
      <vt:lpstr>laringite</vt:lpstr>
      <vt:lpstr>laringite</vt:lpstr>
      <vt:lpstr>Sintomas da laringite</vt:lpstr>
      <vt:lpstr>Diagnóstico de laringite</vt:lpstr>
      <vt:lpstr>Tratamento da laringite</vt:lpstr>
      <vt:lpstr>Recomendações para evitar laringite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PATOLOGIAS RESPIRATÓRIAS E AS INTERVENÇÕES DE ENFERMAGEM</dc:title>
  <dc:creator>Proprietário</dc:creator>
  <cp:lastModifiedBy>Proprietário</cp:lastModifiedBy>
  <cp:revision>19</cp:revision>
  <dcterms:created xsi:type="dcterms:W3CDTF">2021-03-08T17:59:29Z</dcterms:created>
  <dcterms:modified xsi:type="dcterms:W3CDTF">2021-03-08T21:12:06Z</dcterms:modified>
</cp:coreProperties>
</file>