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84" r:id="rId35"/>
    <p:sldId id="290" r:id="rId36"/>
    <p:sldId id="291" r:id="rId37"/>
    <p:sldId id="292" r:id="rId38"/>
    <p:sldId id="293" r:id="rId39"/>
    <p:sldId id="294" r:id="rId40"/>
    <p:sldId id="295" r:id="rId41"/>
    <p:sldId id="297" r:id="rId42"/>
    <p:sldId id="296" r:id="rId43"/>
    <p:sldId id="298" r:id="rId44"/>
    <p:sldId id="299" r:id="rId45"/>
    <p:sldId id="300" r:id="rId46"/>
    <p:sldId id="301" r:id="rId47"/>
    <p:sldId id="302" r:id="rId48"/>
    <p:sldId id="304" r:id="rId49"/>
    <p:sldId id="305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88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00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09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59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86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17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75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058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6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380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19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9AC31A-16E0-4C5E-BB8C-44E9DB9A0E04}" type="datetimeFigureOut">
              <a:rPr lang="pt-BR" smtClean="0"/>
              <a:t>09/03/2021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A516420-6CD6-4B05-BE0C-F4DFD412D699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02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havida.com.br/saude/tudo-sobre/33102-raio-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havida.com.br/saude/temas/febre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havida.com.br/saude/tudo-sobre/33102-raio-x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udedica.com.br/os-10-oleos-essenciais-para-infeccao-sinusal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66C1BF-E938-4BEB-97C1-394EEFD358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PATOLOGIAS RESPIRATÓRIAS</a:t>
            </a:r>
            <a:br>
              <a:rPr lang="pt-BR" dirty="0"/>
            </a:br>
            <a:r>
              <a:rPr lang="pt-BR" dirty="0"/>
              <a:t>parte 02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DF3620-B2FB-4BC7-9311-7A99D1B88A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ENFERMEIRA DANIELA ALBERTI GONÇALVES</a:t>
            </a:r>
          </a:p>
        </p:txBody>
      </p:sp>
    </p:spTree>
    <p:extLst>
      <p:ext uri="{BB962C8B-B14F-4D97-AF65-F5344CB8AC3E}">
        <p14:creationId xmlns:p14="http://schemas.microsoft.com/office/powerpoint/2010/main" val="1150883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DCEBC9-4707-458C-9BBF-9E2FE972B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 da </a:t>
            </a:r>
            <a:r>
              <a:rPr lang="pt-BR" dirty="0" err="1"/>
              <a:t>dpoc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F19831-CD48-483E-85E3-EA176452A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Tabagismo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Exposição excessiva a agentes nocivos: fumaça, químicos.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Estreitamento das ramificações pulmonares devido a perda de elasticidade.</a:t>
            </a:r>
          </a:p>
        </p:txBody>
      </p:sp>
    </p:spTree>
    <p:extLst>
      <p:ext uri="{BB962C8B-B14F-4D97-AF65-F5344CB8AC3E}">
        <p14:creationId xmlns:p14="http://schemas.microsoft.com/office/powerpoint/2010/main" val="3531503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D2A2F-6832-4772-85DC-C06DC6307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F3D22F2-C319-44B5-8497-2FF27B8EA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38" y="1987062"/>
            <a:ext cx="10102363" cy="4322298"/>
          </a:xfrm>
        </p:spPr>
        <p:txBody>
          <a:bodyPr>
            <a:normAutofit fontScale="85000" lnSpcReduction="20000"/>
          </a:bodyPr>
          <a:lstStyle/>
          <a:p>
            <a:r>
              <a:rPr lang="pt-BR" sz="2300" b="0" i="0" dirty="0">
                <a:solidFill>
                  <a:srgbClr val="000000"/>
                </a:solidFill>
                <a:effectLst/>
              </a:rPr>
              <a:t>Os primeiros sintomas são: </a:t>
            </a:r>
            <a:r>
              <a:rPr lang="pt-BR" sz="2300" dirty="0"/>
              <a:t>tosse</a:t>
            </a:r>
            <a:r>
              <a:rPr lang="pt-BR" sz="2300" b="0" i="0" dirty="0">
                <a:solidFill>
                  <a:srgbClr val="000000"/>
                </a:solidFill>
                <a:effectLst/>
              </a:rPr>
              <a:t>, catarro e pigarro.</a:t>
            </a:r>
          </a:p>
          <a:p>
            <a:pPr algn="l"/>
            <a:r>
              <a:rPr lang="pt-BR" sz="2300" b="0" i="0" dirty="0">
                <a:solidFill>
                  <a:srgbClr val="000000"/>
                </a:solidFill>
                <a:effectLst/>
              </a:rPr>
              <a:t>Outros sintomas de DPOC incluem: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300" b="0" i="0" dirty="0">
                <a:solidFill>
                  <a:srgbClr val="000000"/>
                </a:solidFill>
                <a:effectLst/>
              </a:rPr>
              <a:t>Falta de ar, especialmente durante as atividades físicas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300" b="0" i="0" dirty="0">
                <a:solidFill>
                  <a:srgbClr val="000000"/>
                </a:solidFill>
                <a:effectLst/>
              </a:rPr>
              <a:t>Chiado no peito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300" b="0" i="0" dirty="0">
                <a:solidFill>
                  <a:srgbClr val="000000"/>
                </a:solidFill>
                <a:effectLst/>
              </a:rPr>
              <a:t>Aperto no peito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300" b="0" i="0" dirty="0">
                <a:solidFill>
                  <a:srgbClr val="000000"/>
                </a:solidFill>
                <a:effectLst/>
              </a:rPr>
              <a:t>Ter que limpar a garganta logo no início da manhã, devido ao excesso de muco nos pulmões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300" b="0" i="0" dirty="0">
                <a:solidFill>
                  <a:srgbClr val="000000"/>
                </a:solidFill>
                <a:effectLst/>
              </a:rPr>
              <a:t>Tosse crônica que produz expectoração. O muco pode ser claro, branco, amarelo ou esverdeado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300" b="0" i="0" dirty="0">
                <a:solidFill>
                  <a:srgbClr val="000000"/>
                </a:solidFill>
                <a:effectLst/>
              </a:rPr>
              <a:t>Lábios ou unhas azulados (</a:t>
            </a:r>
            <a:r>
              <a:rPr lang="pt-BR" sz="2300" dirty="0"/>
              <a:t>cianose</a:t>
            </a:r>
            <a:r>
              <a:rPr lang="pt-BR" sz="2300" b="0" i="0" dirty="0">
                <a:solidFill>
                  <a:srgbClr val="000000"/>
                </a:solidFill>
                <a:effectLst/>
              </a:rPr>
              <a:t>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300" b="0" i="0" dirty="0">
                <a:solidFill>
                  <a:srgbClr val="000000"/>
                </a:solidFill>
                <a:effectLst/>
              </a:rPr>
              <a:t>Infecções respiratórias frequentes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300" b="0" i="0" dirty="0">
                <a:solidFill>
                  <a:srgbClr val="000000"/>
                </a:solidFill>
                <a:effectLst/>
              </a:rPr>
              <a:t>Falta de energia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sz="2300" b="0" i="0" dirty="0">
                <a:solidFill>
                  <a:srgbClr val="000000"/>
                </a:solidFill>
                <a:effectLst/>
              </a:rPr>
              <a:t>Perda de peso não intencional (em fases mais avançadas).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743B118-AA3B-472A-9513-8BDCEA91FB75}"/>
              </a:ext>
            </a:extLst>
          </p:cNvPr>
          <p:cNvSpPr/>
          <p:nvPr/>
        </p:nvSpPr>
        <p:spPr>
          <a:xfrm>
            <a:off x="5884164" y="4773169"/>
            <a:ext cx="6000681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Níveis mais</a:t>
            </a:r>
          </a:p>
          <a:p>
            <a:pPr algn="ctr"/>
            <a:r>
              <a:rPr lang="pt-BR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Baixos de saturação</a:t>
            </a:r>
          </a:p>
          <a:p>
            <a:pPr algn="ctr"/>
            <a:r>
              <a:rPr lang="pt-BR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89-90%</a:t>
            </a:r>
          </a:p>
        </p:txBody>
      </p:sp>
    </p:spTree>
    <p:extLst>
      <p:ext uri="{BB962C8B-B14F-4D97-AF65-F5344CB8AC3E}">
        <p14:creationId xmlns:p14="http://schemas.microsoft.com/office/powerpoint/2010/main" val="108414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1FE74-D79F-42CD-B347-64F035647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Ainda quanto aos sintomas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0F4E0D3-05DB-49F4-86F9-BBBA6E91A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Pessoas com DPOC também são propensas a experimentar episódios chamados de </a:t>
            </a:r>
            <a:r>
              <a:rPr lang="pt-BR" b="0" i="0" dirty="0">
                <a:solidFill>
                  <a:srgbClr val="92D050"/>
                </a:solidFill>
                <a:effectLst/>
                <a:latin typeface="Tahoma" panose="020B0604030504040204" pitchFamily="34" charset="0"/>
              </a:rPr>
              <a:t>exacerbações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durante o qual os sintomas se tornam piores e persistem por dias. No período da manhã, por exemplo, o paciente com DPOC tem grande dificuldade, precisando de mais tempo que outras pessoas para começar o seu dia. Ações como trocar uma roupa, escovar dentes e andar de um cômodo para o outro viram um desafio diário.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4069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A283F-F34D-4D42-92AB-80DC73F00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B7A979-29D1-4BBB-9D57-739A6E26D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latin typeface="Montserrat"/>
              </a:rPr>
              <a:t>Avaliação Clínica</a:t>
            </a:r>
            <a:endParaRPr lang="pt-BR" b="0" i="0" dirty="0">
              <a:solidFill>
                <a:srgbClr val="000000"/>
              </a:solidFill>
              <a:effectLst/>
              <a:latin typeface="Montserra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Montserrat"/>
              </a:rPr>
              <a:t>Espirometria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Montserrat"/>
              </a:rPr>
              <a:t>Gasometria arterial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Montserrat"/>
              </a:rPr>
              <a:t>Exames de imagem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5428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EE71CF-D7D4-4237-95E8-1A91DC50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E8F4E7-4F25-46F9-B652-F8AC2AF01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 err="1"/>
              <a:t>Broncodilatadores</a:t>
            </a: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 err="1"/>
              <a:t>Corticóides</a:t>
            </a: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Parar de Fumar</a:t>
            </a:r>
          </a:p>
        </p:txBody>
      </p:sp>
    </p:spTree>
    <p:extLst>
      <p:ext uri="{BB962C8B-B14F-4D97-AF65-F5344CB8AC3E}">
        <p14:creationId xmlns:p14="http://schemas.microsoft.com/office/powerpoint/2010/main" val="1937552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36B57-079F-4CAB-B62A-4A380ED0E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Enfisema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C052E7-1DD5-4653-A45B-6496799D7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 enfisema pulmonar é uma doença respiratória na qual os pulmões perdem a elasticidade devido à exposição constante a poluente ou tabaco, principalmente, o que leva à destruição dos alvéolos, que são estruturas responsáveis pela troca de oxigênio. Esse processo de perda da elasticidade pulmonar ocorre gradualmente e, por isso, na maioria dos casos os sintomas demorar a ser notados.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587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EDB965-894C-4115-9828-1596898CB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omo identificar o enfisema pulmonar, prevenção e tratamento">
            <a:extLst>
              <a:ext uri="{FF2B5EF4-FFF2-40B4-BE49-F238E27FC236}">
                <a16:creationId xmlns:a16="http://schemas.microsoft.com/office/drawing/2014/main" id="{129C2C7A-4017-4735-B908-2B5272B0968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514" y="844061"/>
            <a:ext cx="7465798" cy="498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611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A13E1-CA0A-4E3A-A72B-ECAB6F5D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EBBD23-A1E7-4133-B8EF-8080F69FC0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76046"/>
            <a:ext cx="10326741" cy="4533314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Sensação de falta de ar;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Chiado no peito;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Tosse persistente;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Dor ou sensação de aperto no peito;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Dedos das mãos e pés azulados;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Cansaço;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Aumento da produção de muco;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Inchaço do tórax e, consequentemente, do peito;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Maior susceptibilidade à infecções pulmonares.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51A92DA-2B5A-4818-8B97-C17D7E991093}"/>
              </a:ext>
            </a:extLst>
          </p:cNvPr>
          <p:cNvSpPr/>
          <p:nvPr/>
        </p:nvSpPr>
        <p:spPr>
          <a:xfrm>
            <a:off x="6563422" y="1546223"/>
            <a:ext cx="429976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Normalmente os sintomas</a:t>
            </a:r>
          </a:p>
          <a:p>
            <a:pPr algn="ctr"/>
            <a:r>
              <a:rPr lang="pt-B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Surgem após os 50 anos</a:t>
            </a:r>
          </a:p>
        </p:txBody>
      </p:sp>
    </p:spTree>
    <p:extLst>
      <p:ext uri="{BB962C8B-B14F-4D97-AF65-F5344CB8AC3E}">
        <p14:creationId xmlns:p14="http://schemas.microsoft.com/office/powerpoint/2010/main" val="767116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4A3E8-893D-4313-AC24-73CF3263E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Embolia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41E2A86-E312-45CB-9130-422B39539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Embolia pulmonar é um bloqueio de uma ou mais artérias dos pulmões causada por gordura, ar, coágulo de sangue ou células cancerosas.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6700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65540-B445-4102-9F16-76E5D1267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Embolia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2DB3FA-059B-4F42-9C29-2B8C2CB8B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Uma </a:t>
            </a:r>
            <a:r>
              <a:rPr lang="pt-BR" dirty="0">
                <a:latin typeface="Tahoma" panose="020B0604030504040204" pitchFamily="34" charset="0"/>
              </a:rPr>
              <a:t>embolia pulmonar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é mais frequentemente causada pela presença um coágulo de sangue em uma artéria, que bloqueia a passagem de sangue. Esse coágulo é geralmente proveniente de veias perna (principalmente da região da coxa) ou da pélvis (área dos quadris). Esse tipo de coágulo é chamado também de trombose venosa profunda (TVP). O TVP se solta e se desloca para os pulmões.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493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C10AE-7952-4EC0-B549-6D083FF52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traqueobronquite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3906EF-C9D3-4370-9072-E17E9BE2F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 traqueobronquite é uma inflamação na traqueia e nos brônquios que gera sintomas como tosse, rouquidão e dificuldade para respirar devido ao excesso de muco, que faz com que os brônquios fiquem mais estreitos, dificultando o funcionamento do sistema respiratório.</a:t>
            </a:r>
          </a:p>
          <a:p>
            <a:pPr algn="just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Geralmente, a traqueobronquite surge após uma infecção nas vias respiratórias, como gripe, rinite ou sinusite, por exemplo, mas também pode ser causada por uma reação alérgica a pelo de animais ou fumaça de cigarro, por exemplo, sendo, nestes casos, semelhante à asma.</a:t>
            </a:r>
          </a:p>
          <a:p>
            <a:pPr algn="l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 traqueobronquite tem cura e, normalmente, o tratamento é feito durante 15 dias com remédios </a:t>
            </a:r>
            <a:r>
              <a:rPr lang="pt-BR" b="0" i="0" dirty="0" err="1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broncodilatadores</a:t>
            </a: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 e antibióticos, caso se trate de uma infecção bacteriana.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320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06A60-1B6C-412B-BD5B-BAC0F7E5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Fatores de risco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CC7BA5-4A61-446C-935C-0B3B5FEC7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76046"/>
            <a:ext cx="10678434" cy="4800600"/>
          </a:xfrm>
        </p:spPr>
        <p:txBody>
          <a:bodyPr numCol="2">
            <a:normAutofit fontScale="85000" lnSpcReduction="20000"/>
          </a:bodyPr>
          <a:lstStyle/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Histórico familiar de trombose venosa profunda ou de embolia pulmonar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Problemas cardíacos, como pressão alta, hipertensão e outras condições cardiovasculares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Alguns tipos de </a:t>
            </a:r>
            <a:r>
              <a:rPr lang="pt-BR" dirty="0">
                <a:latin typeface="Tahoma" panose="020B0604030504040204" pitchFamily="34" charset="0"/>
              </a:rPr>
              <a:t>câncer</a:t>
            </a:r>
            <a:r>
              <a:rPr lang="pt-BR" b="0" i="0" dirty="0">
                <a:effectLst/>
                <a:latin typeface="Tahoma" panose="020B0604030504040204" pitchFamily="34" charset="0"/>
              </a:rPr>
              <a:t>, especialmente pâncreas, ovários e no pulmão, além de algumas metástases. Mulheres com histórico de </a:t>
            </a:r>
            <a:r>
              <a:rPr lang="pt-BR" dirty="0">
                <a:latin typeface="Tahoma" panose="020B0604030504040204" pitchFamily="34" charset="0"/>
              </a:rPr>
              <a:t>câncer de mama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também podem desenvolver o problema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Ficar muito tempo de repouso e deitado pode levar a uma embolia pulmonar também, como após uma cirurgia, um ataque cardíaco, uma fratura na perna ou qualquer outra doença grave que necessitasse de internação hospitalar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pt-BR" b="0" i="0" dirty="0">
              <a:effectLst/>
              <a:latin typeface="Tahoma" panose="020B0604030504040204" pitchFamily="34" charset="0"/>
            </a:endParaRP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Ficar muito tempo sentado também é um fator de risco, especialmente durante jornadas de trabalho e viagens de avião ou automóvel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Fumo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Obesidade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Suplementos de estrogênio, comum em pílulas anticoncepcionais e na terapia de reposição hormonal</a:t>
            </a:r>
          </a:p>
          <a:p>
            <a:pPr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Gravidez.</a:t>
            </a:r>
          </a:p>
          <a:p>
            <a:pPr>
              <a:lnSpc>
                <a:spcPct val="12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1861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7EEFC-8B6B-464F-A32B-7DC1B9F1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embolia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B6931C-C24F-4FB6-8B73-3BE9A3EF5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Dor sob o esterno ou em um lado deste, que pode: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Ser aguda ou penetrante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Ser descrita como uma sensação de queimação, dor, entorpecimento ou peso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Piorar quando o indivíduo respira fundo, tosse, come ou se curva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Fazer com que o paciente se curve ou segure o próprio peito em reação à dor.</a:t>
            </a:r>
          </a:p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7375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424A3-4B39-4FD2-B8D3-F6CF382C6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embolia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4A0820-4FDF-47D4-9719-D8ABD02AE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123" y="2154115"/>
            <a:ext cx="11201399" cy="4193931"/>
          </a:xfrm>
        </p:spPr>
        <p:txBody>
          <a:bodyPr numCol="2"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Tosse repentina, expectorar sangue ou escarro sangrento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Respiração rápida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Frequência cardíaca alta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Deficiência respiratória iniciada repentinamente.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Ansiedade</a:t>
            </a:r>
            <a:endParaRPr lang="pt-BR" b="0" i="0" dirty="0"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Coloração azulada da pele (cianose)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Pele fria e úmida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Dor na perna, vermelhidão e inchaço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Tontura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ou desmaio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Baixa pressão sanguínea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Sudorese</a:t>
            </a:r>
            <a:endParaRPr lang="pt-BR" b="0" i="0" dirty="0">
              <a:effectLst/>
              <a:latin typeface="Tahoma" panose="020B060403050404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Respiração ofegante.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221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973762-52A3-4520-AE5C-317353032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166634-C128-40CA-B296-F815C9B24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Exames de sangue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Exames de imagem, como </a:t>
            </a:r>
            <a:r>
              <a:rPr lang="pt-BR" b="0" i="0" u="none" strike="noStrike" dirty="0">
                <a:solidFill>
                  <a:srgbClr val="009CFF"/>
                </a:solidFill>
                <a:effectLst/>
                <a:latin typeface="Tahoma" panose="020B0604030504040204" pitchFamily="34" charset="0"/>
                <a:hlinkClick r:id="rId2"/>
              </a:rPr>
              <a:t>raio X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da região do tórax, ultrassons, tomografia computadorizada e exame de ressonância magnética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Varredura de ventilação/perfusão pulmonar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Angiografia pulmonar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Ecocardiograma.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0821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3B55E-AB3B-4E81-A6AF-149E86EC3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C9B933-CFE6-4A0D-8961-A5D25B417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tratamento pode ser feito via medicamentos, como anticoagulantes e trombolíticos, usados para dissolver coágulos sanguíneos.</a:t>
            </a:r>
          </a:p>
          <a:p>
            <a:pPr algn="just"/>
            <a:r>
              <a:rPr lang="pt-BR" dirty="0">
                <a:solidFill>
                  <a:srgbClr val="000000"/>
                </a:solidFill>
                <a:latin typeface="Tahoma" panose="020B0604030504040204" pitchFamily="34" charset="0"/>
              </a:rPr>
              <a:t>Em casos mais  graves pode haver a necessidade de procedimento cirúrgico para remoção do coágulo.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9352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9A7FC-C7AB-4021-B015-EA84C7BF1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i="0" dirty="0">
                <a:solidFill>
                  <a:srgbClr val="282828"/>
                </a:solidFill>
                <a:effectLst/>
              </a:rPr>
              <a:t>Síndrome da angústia respiratória aguda (SARA)</a:t>
            </a:r>
            <a:br>
              <a:rPr lang="pt-BR" i="0" dirty="0">
                <a:solidFill>
                  <a:srgbClr val="282828"/>
                </a:solidFill>
                <a:effectLst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2023E4-C1BF-4BE8-A525-855B5DB4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i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síndrome da angústia respiratória aguda é um tipo de 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insuficiência respiratória (pulmonar)</a:t>
            </a:r>
            <a:r>
              <a:rPr lang="pt-BR" i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resultante de diversas doenças que causam acúmulo de líquidos nos pulmões e redução do oxigênio no sangue a níveis excessivamente baixos.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síndrome da angústia respiratória aguda (SARA) é uma emergência médica. Ela pode acontecer em pessoas que já tiveram doença pulmonar ou em pessoas com pulmões anteriormente saudáveis.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SARA é dividida em três categorias: leve, moderada e grave. A categoria é determinada comparando-se o nível de oxigênio no sangue com a quantidade de oxigênio que precisa ser administrada nesse nível.</a:t>
            </a:r>
          </a:p>
          <a:p>
            <a:pPr algn="just"/>
            <a:br>
              <a:rPr lang="pt-BR" b="1" dirty="0">
                <a:solidFill>
                  <a:srgbClr val="9C242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9367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A7EEAF-4F12-4442-AC85-E7FE6F58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F33278-6850-497F-A86A-58545DD16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effectLst/>
                <a:latin typeface="Open Sans"/>
              </a:rPr>
              <a:t>Qualquer doença ou quadro clínico que lesione os pulmões pode causar SARA. Mais da metade dos indivíduos com SARA a desenvolve como consequência de uma infecção grave, generalizada (</a:t>
            </a:r>
            <a:r>
              <a:rPr lang="pt-BR" dirty="0">
                <a:latin typeface="Open Sans"/>
              </a:rPr>
              <a:t>sepse</a:t>
            </a:r>
            <a:r>
              <a:rPr lang="pt-BR" b="0" i="0" dirty="0">
                <a:effectLst/>
                <a:latin typeface="Open Sans"/>
              </a:rPr>
              <a:t>) ou </a:t>
            </a:r>
            <a:r>
              <a:rPr lang="pt-BR" dirty="0">
                <a:latin typeface="Open Sans"/>
              </a:rPr>
              <a:t>pneumonia</a:t>
            </a:r>
            <a:r>
              <a:rPr lang="pt-BR" b="0" i="0" dirty="0">
                <a:solidFill>
                  <a:srgbClr val="000000"/>
                </a:solidFill>
                <a:effectLst/>
                <a:latin typeface="Open Sans"/>
              </a:rPr>
              <a:t>. </a:t>
            </a:r>
          </a:p>
          <a:p>
            <a:pPr algn="just"/>
            <a:endParaRPr lang="pt-BR" dirty="0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EFBA47A6-992D-45ED-AE06-56700876F7C3}"/>
              </a:ext>
            </a:extLst>
          </p:cNvPr>
          <p:cNvSpPr/>
          <p:nvPr/>
        </p:nvSpPr>
        <p:spPr>
          <a:xfrm>
            <a:off x="4009292" y="4158762"/>
            <a:ext cx="4334608" cy="1723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653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0D8FA6-EA84-4140-8175-5360B4193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231" y="290146"/>
            <a:ext cx="10691446" cy="6295292"/>
          </a:xfrm>
        </p:spPr>
        <p:txBody>
          <a:bodyPr numCol="2"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Aspiração (inalação) de alimentos para o interior do pulmão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Open Sans"/>
              </a:rPr>
              <a:t>Queimaduras</a:t>
            </a:r>
            <a:endParaRPr lang="pt-BR" i="0" dirty="0">
              <a:effectLst/>
              <a:latin typeface="Open San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Certas complicações gestacionais (como </a:t>
            </a:r>
            <a:r>
              <a:rPr lang="pt-BR" dirty="0">
                <a:latin typeface="Open Sans"/>
              </a:rPr>
              <a:t>embolia do líquido amniótico</a:t>
            </a:r>
            <a:r>
              <a:rPr lang="pt-BR" i="0" dirty="0">
                <a:effectLst/>
                <a:latin typeface="Open Sans"/>
              </a:rPr>
              <a:t>, </a:t>
            </a:r>
            <a:r>
              <a:rPr lang="pt-BR" dirty="0">
                <a:latin typeface="Open Sans"/>
              </a:rPr>
              <a:t>pré-eclâmpsia</a:t>
            </a:r>
            <a:r>
              <a:rPr lang="pt-BR" i="0" dirty="0">
                <a:effectLst/>
                <a:latin typeface="Open Sans"/>
              </a:rPr>
              <a:t>, infecção de tecidos no útero antes, durante ou após um aborto [</a:t>
            </a:r>
            <a:r>
              <a:rPr lang="pt-BR" dirty="0">
                <a:latin typeface="Open Sans"/>
              </a:rPr>
              <a:t>abortamento séptico</a:t>
            </a:r>
            <a:r>
              <a:rPr lang="pt-BR" i="0" dirty="0">
                <a:effectLst/>
                <a:latin typeface="Open Sans"/>
              </a:rPr>
              <a:t>] e outros)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Lesão do tórax (</a:t>
            </a:r>
            <a:r>
              <a:rPr lang="pt-BR" dirty="0">
                <a:latin typeface="Open Sans"/>
              </a:rPr>
              <a:t>contusão pulmonar</a:t>
            </a:r>
            <a:r>
              <a:rPr lang="pt-BR" i="0" dirty="0">
                <a:effectLst/>
                <a:latin typeface="Open Sans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Open Sans"/>
              </a:rPr>
              <a:t>Cirurgia de derivação das artérias coronárias</a:t>
            </a:r>
            <a:endParaRPr lang="pt-BR" i="0" dirty="0">
              <a:effectLst/>
              <a:latin typeface="Open San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Open Sans"/>
              </a:rPr>
              <a:t>Afogamento</a:t>
            </a:r>
            <a:endParaRPr lang="pt-BR" i="0" dirty="0">
              <a:effectLst/>
              <a:latin typeface="Open San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Inflamação do pâncreas (</a:t>
            </a:r>
            <a:r>
              <a:rPr lang="pt-BR" dirty="0">
                <a:latin typeface="Open Sans"/>
              </a:rPr>
              <a:t>pancreatite</a:t>
            </a:r>
            <a:r>
              <a:rPr lang="pt-BR" i="0" dirty="0">
                <a:effectLst/>
                <a:latin typeface="Open Sans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Inalação de grandes quantidades de fumaça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Inalação de outros gases tóxicos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Lesão pulmonar devido à inalação de altas concentrações de oxigênio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Lesões graves ou potencialmente fatais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Superdosagem de certas drogas ou medicamentos, como heroína, metadona, </a:t>
            </a:r>
            <a:r>
              <a:rPr lang="pt-BR" i="0" dirty="0" err="1">
                <a:effectLst/>
                <a:latin typeface="Open Sans"/>
              </a:rPr>
              <a:t>propoxifeno</a:t>
            </a:r>
            <a:r>
              <a:rPr lang="pt-BR" i="0" dirty="0">
                <a:effectLst/>
                <a:latin typeface="Open Sans"/>
              </a:rPr>
              <a:t> ou aspirina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Open Sans"/>
              </a:rPr>
              <a:t>Pneumonia</a:t>
            </a:r>
            <a:r>
              <a:rPr lang="pt-BR" i="0" dirty="0">
                <a:effectLst/>
                <a:latin typeface="Open Sans"/>
              </a:rPr>
              <a:t> (incluindo pela </a:t>
            </a:r>
            <a:r>
              <a:rPr lang="pt-BR" dirty="0">
                <a:latin typeface="Open Sans"/>
              </a:rPr>
              <a:t>COVID-19</a:t>
            </a:r>
            <a:r>
              <a:rPr lang="pt-BR" i="0" dirty="0">
                <a:effectLst/>
                <a:latin typeface="Open Sans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Pressão arterial baixa prolongada ou grave (</a:t>
            </a:r>
            <a:r>
              <a:rPr lang="pt-BR" dirty="0">
                <a:latin typeface="Open Sans"/>
              </a:rPr>
              <a:t>choque</a:t>
            </a:r>
            <a:r>
              <a:rPr lang="pt-BR" i="0" dirty="0">
                <a:effectLst/>
                <a:latin typeface="Open Sans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Open Sans"/>
              </a:rPr>
              <a:t>Embolia pulmonar</a:t>
            </a:r>
            <a:endParaRPr lang="pt-BR" i="0" dirty="0">
              <a:effectLst/>
              <a:latin typeface="Open San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Infecção grave e generalizada (</a:t>
            </a:r>
            <a:r>
              <a:rPr lang="pt-BR" dirty="0">
                <a:latin typeface="Open Sans"/>
              </a:rPr>
              <a:t>sepse</a:t>
            </a:r>
            <a:r>
              <a:rPr lang="pt-BR" i="0" dirty="0">
                <a:effectLst/>
                <a:latin typeface="Open Sans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Open Sans"/>
              </a:rPr>
              <a:t>Acidente vascular cerebral</a:t>
            </a:r>
            <a:r>
              <a:rPr lang="pt-BR" i="0" dirty="0">
                <a:effectLst/>
                <a:latin typeface="Open Sans"/>
              </a:rPr>
              <a:t> ou </a:t>
            </a:r>
            <a:r>
              <a:rPr lang="pt-BR" dirty="0">
                <a:latin typeface="Open Sans"/>
              </a:rPr>
              <a:t>convulsão</a:t>
            </a:r>
            <a:endParaRPr lang="pt-BR" i="0" dirty="0">
              <a:effectLst/>
              <a:latin typeface="Open Sans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i="0" dirty="0">
                <a:effectLst/>
                <a:latin typeface="Open Sans"/>
              </a:rPr>
              <a:t>Transfusões de mais de 15 unidades de sangue em um curto período de tempo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621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456FD-1CB1-4031-8EDC-2B2918EE6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9A50A5-546A-4A54-BFDE-6AB79E898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effectLst/>
                <a:latin typeface="Open Sans"/>
              </a:rPr>
              <a:t>A SARA normalmente se desenvolve de 24 a 48 horas após lesão ou doença original, mas pode demorar 4 a 5 dias para ocorrer. A pessoa começa sentindo falta de ar, geralmente com uma respiração rápida e superficial.</a:t>
            </a:r>
          </a:p>
          <a:p>
            <a:pPr algn="just"/>
            <a:r>
              <a:rPr lang="pt-BR" b="0" i="0" dirty="0">
                <a:effectLst/>
                <a:latin typeface="Open Sans"/>
              </a:rPr>
              <a:t>Utilizando um estetoscópio, o médico pode ouvir sons crepitantes ou chiados nos pulmões. A pele pode ficar mosqueada ou azul (</a:t>
            </a:r>
            <a:r>
              <a:rPr lang="pt-BR" dirty="0">
                <a:latin typeface="Open Sans"/>
              </a:rPr>
              <a:t>cianose</a:t>
            </a:r>
            <a:r>
              <a:rPr lang="pt-BR" b="0" i="0" dirty="0">
                <a:effectLst/>
                <a:latin typeface="Open Sans"/>
              </a:rPr>
              <a:t>) por causa dos níveis baixos de oxigênio no sangue. Outros órgãos, como o coração e o cérebro, podem funcionar mal, resultando em uma frequência cardíaca elevada, </a:t>
            </a:r>
            <a:r>
              <a:rPr lang="pt-BR" dirty="0">
                <a:latin typeface="Open Sans"/>
              </a:rPr>
              <a:t>ritmos cardíacos anormais</a:t>
            </a:r>
            <a:r>
              <a:rPr lang="pt-BR" b="0" i="0" dirty="0">
                <a:effectLst/>
                <a:latin typeface="Open Sans"/>
              </a:rPr>
              <a:t> (arritmias), confusão e sonolência.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41200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1CFB6-1BEE-4CB8-9DE5-2ED0DDCCD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 de sara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5E47FF-9367-4204-B984-6BD67580A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Oximetria de Pulso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Gasometria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Radiografia de Tórax (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mostra o líquido nos espaços que deveriam estar preenchidos com ar).</a:t>
            </a: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10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EC556-A43A-40FF-94F8-C575347DE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traqueobronquite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E9A8AE-5B56-4EBF-A423-E7FE7A13E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Tosse seca ou com secreções;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Dificuldade para respirar;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Chiado constante ao respirar;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Febre cima de 38º C;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Dor e inflamação da garganta;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Cansaço;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Congestão nasal;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Náuseas e vômitos;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Dor no peito.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95225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A1B275-0D6A-4FA2-BFB0-6CB685365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da sara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4B9C7A-3C30-465D-8F9A-5BA910F5F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Open Sans"/>
              </a:rPr>
              <a:t>Tratamento da causa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Open Sans"/>
              </a:rPr>
              <a:t>Oxigenoterapia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Open Sans"/>
              </a:rPr>
              <a:t>Frequentemente, ventilação mecânica</a:t>
            </a:r>
          </a:p>
          <a:p>
            <a:pPr algn="just"/>
            <a:r>
              <a:rPr lang="pt-BR" b="0" i="0" dirty="0">
                <a:effectLst/>
                <a:latin typeface="Open Sans"/>
              </a:rPr>
              <a:t>Os indivíduos com SARA recebem tratamento em uma </a:t>
            </a:r>
            <a:r>
              <a:rPr lang="pt-BR" dirty="0">
                <a:latin typeface="Open Sans"/>
              </a:rPr>
              <a:t>unidade de tratamento intensivo </a:t>
            </a:r>
            <a:r>
              <a:rPr lang="pt-BR" b="0" i="0" dirty="0">
                <a:effectLst/>
                <a:latin typeface="Open Sans"/>
              </a:rPr>
              <a:t>(UTI).</a:t>
            </a:r>
          </a:p>
          <a:p>
            <a:pPr algn="just"/>
            <a:r>
              <a:rPr lang="pt-BR" b="0" i="0" dirty="0">
                <a:effectLst/>
                <a:latin typeface="Open Sans"/>
              </a:rPr>
              <a:t>O sucesso do tratamento depende normalmente do tratamento da doença subjacente (como a pneumonia, por exemplo). Também é fornecida </a:t>
            </a:r>
            <a:r>
              <a:rPr lang="pt-BR" dirty="0">
                <a:latin typeface="Open Sans"/>
              </a:rPr>
              <a:t>oxigenoterapia</a:t>
            </a:r>
            <a:r>
              <a:rPr lang="pt-BR" b="0" i="0" dirty="0">
                <a:effectLst/>
                <a:latin typeface="Open Sans"/>
              </a:rPr>
              <a:t>, o que é vital para corrigir os níveis baixos de oxigênio.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65906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AADF72-A476-4891-9E35-2B0389E13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Atelectasia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15ADCB-C220-4C8A-81CE-C0882F269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Atelectasia é um colapso total ou parcial do pulmão ou do lóbulo pulmonar, que acontece quando os alvéolos (pequenos sacos pulmonares) se esvaziam.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Esta é uma das complicações respiratórias mais comuns após cirurgias. Ela também pode surgir em decorrência a outros problemas na respiração, tais como ], inalação de objetos estranhos, tumores pulmonares, água no pulmão, asma severa e ferimentos no peito.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quantidade de tecido pulmonar envolvido na atelectasia é variável dependendo de cada causa. Da mesma forma, os sintomas da doença também variam. Atelectasia pode ser grave, uma vez que reduz a quantidade de oxigênio disponível no corpo.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01340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B6ECC6-4288-485E-A8F3-7346E463F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40ED8B-81DC-4F77-973C-D5A9DA647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0" i="0" dirty="0">
                <a:effectLst/>
                <a:latin typeface="Tahoma" panose="020B0604030504040204" pitchFamily="34" charset="0"/>
              </a:rPr>
              <a:t>A principal causa de atelectasia é a obstrução de um dos brônquios (ramificações da traqueia que conduzem diretamente aos pulmões). Mas, além desta, as vias aéreas inferiores também podem ser obstruídas causando atelectasia.</a:t>
            </a:r>
          </a:p>
          <a:p>
            <a:pPr algn="just"/>
            <a:r>
              <a:rPr lang="pt-BR" b="0" i="0" dirty="0">
                <a:effectLst/>
                <a:latin typeface="Tahoma" panose="020B0604030504040204" pitchFamily="34" charset="0"/>
              </a:rPr>
              <a:t>Essa obstrução pode ser devida ao muco, </a:t>
            </a:r>
            <a:r>
              <a:rPr lang="pt-BR" dirty="0">
                <a:latin typeface="Tahoma" panose="020B0604030504040204" pitchFamily="34" charset="0"/>
              </a:rPr>
              <a:t>tumor</a:t>
            </a:r>
            <a:r>
              <a:rPr lang="pt-BR" b="0" i="0" dirty="0">
                <a:effectLst/>
                <a:latin typeface="Tahoma" panose="020B0604030504040204" pitchFamily="34" charset="0"/>
              </a:rPr>
              <a:t>, objeto aspirado até o brônquio, coágulos de sangue, estreitamento das principais vias respiratórias devido a infecções crônicas, </a:t>
            </a:r>
            <a:r>
              <a:rPr lang="pt-BR" b="0" i="0" dirty="0" err="1">
                <a:effectLst/>
                <a:latin typeface="Tahoma" panose="020B0604030504040204" pitchFamily="34" charset="0"/>
              </a:rPr>
              <a:t>fungicas</a:t>
            </a:r>
            <a:r>
              <a:rPr lang="pt-BR" b="0" i="0" dirty="0">
                <a:effectLst/>
                <a:latin typeface="Tahoma" panose="020B0604030504040204" pitchFamily="34" charset="0"/>
              </a:rPr>
              <a:t>, </a:t>
            </a:r>
            <a:r>
              <a:rPr lang="pt-BR" dirty="0">
                <a:latin typeface="Tahoma" panose="020B0604030504040204" pitchFamily="34" charset="0"/>
              </a:rPr>
              <a:t>tuberculose</a:t>
            </a:r>
            <a:r>
              <a:rPr lang="pt-BR" b="0" i="0" dirty="0">
                <a:effectLst/>
                <a:latin typeface="Tahoma" panose="020B0604030504040204" pitchFamily="34" charset="0"/>
              </a:rPr>
              <a:t>, </a:t>
            </a:r>
            <a:r>
              <a:rPr lang="pt-BR" dirty="0">
                <a:latin typeface="Tahoma" panose="020B0604030504040204" pitchFamily="34" charset="0"/>
              </a:rPr>
              <a:t>pneumonia</a:t>
            </a:r>
            <a:r>
              <a:rPr lang="pt-BR" b="0" i="0" dirty="0">
                <a:effectLst/>
                <a:latin typeface="Tahoma" panose="020B0604030504040204" pitchFamily="34" charset="0"/>
              </a:rPr>
              <a:t>, </a:t>
            </a:r>
            <a:r>
              <a:rPr lang="pt-BR" dirty="0">
                <a:latin typeface="Tahoma" panose="020B0604030504040204" pitchFamily="34" charset="0"/>
              </a:rPr>
              <a:t>pneumotórax</a:t>
            </a:r>
            <a:r>
              <a:rPr lang="pt-BR" b="0" i="0" dirty="0">
                <a:effectLst/>
                <a:latin typeface="Tahoma" panose="020B0604030504040204" pitchFamily="34" charset="0"/>
              </a:rPr>
              <a:t>, ou por pressão externa.</a:t>
            </a:r>
          </a:p>
          <a:p>
            <a:pPr algn="just"/>
            <a:r>
              <a:rPr lang="pt-BR" b="0" i="0" dirty="0">
                <a:effectLst/>
                <a:latin typeface="Tahoma" panose="020B0604030504040204" pitchFamily="34" charset="0"/>
              </a:rPr>
              <a:t>Muitas cirurgias, principalmente a de colocação do marcapasso, podem causar atelectasia. Isso porque a anestesia altera a dinâmica de entrada e saída de ar dos pulmões, a absorção de gases e a pressão, o que combinado pode levar a algum grau de colapso nos alvéolos.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07446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9A30E-7C47-47C4-989F-FE2D279A6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Fatores de risco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1965C3-CB7D-43E7-A158-CE5D49C66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Nascimento prematuro, quando os pulmões ainda não foram completamente desenvolvidos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Qualquer condição que interfira na tosse espontânea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Doenças pulmonares como </a:t>
            </a:r>
            <a:r>
              <a:rPr lang="pt-BR" dirty="0">
                <a:latin typeface="Tahoma" panose="020B0604030504040204" pitchFamily="34" charset="0"/>
              </a:rPr>
              <a:t>bronquite</a:t>
            </a:r>
            <a:r>
              <a:rPr lang="pt-BR" b="0" i="0" dirty="0">
                <a:effectLst/>
                <a:latin typeface="Tahoma" panose="020B0604030504040204" pitchFamily="34" charset="0"/>
              </a:rPr>
              <a:t>, </a:t>
            </a:r>
            <a:r>
              <a:rPr lang="pt-BR" dirty="0">
                <a:latin typeface="Tahoma" panose="020B0604030504040204" pitchFamily="34" charset="0"/>
              </a:rPr>
              <a:t>asma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e </a:t>
            </a:r>
            <a:r>
              <a:rPr lang="pt-BR" dirty="0">
                <a:latin typeface="Tahoma" panose="020B0604030504040204" pitchFamily="34" charset="0"/>
              </a:rPr>
              <a:t>fibrose cística</a:t>
            </a:r>
            <a:endParaRPr lang="pt-BR" b="0" i="0" dirty="0">
              <a:effectLst/>
              <a:latin typeface="Tahom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Confinamento em uma cama com pouca movimentação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Cirurgias abdominais ou torácicas recentes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Uso recente de anestesia geral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Fraqueza dos músculos respiratórios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Obesidade</a:t>
            </a:r>
            <a:endParaRPr lang="pt-BR" b="0" i="0" dirty="0">
              <a:effectLst/>
              <a:latin typeface="Tahoma" panose="020B060403050404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Ter entre um e três anos de idade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Problemas para engolir, principalmente em adultos mais velhos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Respiração superficial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48087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5510B-228D-476A-B83F-6C04CA940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de atelectasia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D05EC30-4DF0-4A70-BB87-BC20B8F74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Dificuldade para respirar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Respiração rápida e superficial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u="none" strike="noStrike" dirty="0">
                <a:solidFill>
                  <a:srgbClr val="009CFF"/>
                </a:solidFill>
                <a:effectLst/>
                <a:latin typeface="Tahoma" panose="020B0604030504040204" pitchFamily="34" charset="0"/>
                <a:hlinkClick r:id="rId2"/>
              </a:rPr>
              <a:t>Febre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baixa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Tosse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0584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D0A6B-31F7-4096-8A1F-2C0A8D2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D0F468-1B29-4040-A4BC-F76262A7D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Normalmente os médicos indicam um exame de </a:t>
            </a:r>
            <a:r>
              <a:rPr lang="pt-BR" b="0" i="0" u="none" strike="noStrike" dirty="0">
                <a:solidFill>
                  <a:srgbClr val="009CFF"/>
                </a:solidFill>
                <a:effectLst/>
                <a:latin typeface="Tahoma" panose="020B0604030504040204" pitchFamily="34" charset="0"/>
                <a:hlinkClick r:id="rId2"/>
              </a:rPr>
              <a:t>raio X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do tórax do paciente para diagnosticar atelectasia. Em crianças com sintomas de infecções respiratórias, especialmente pneumonia, o exame pode mostrar a presença de um corpo estranho, que é a causa mais comum de atelectasia em crianças.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Para determinar outras causas, o médico pode pedir os seguintes exames: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Ultrassom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Oximetria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Tomografia computadorizada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Broncoscopia</a:t>
            </a:r>
          </a:p>
          <a:p>
            <a:pPr algn="just"/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03736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B6432C-2A9A-4967-AE9E-EB72AFD76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0382C7-3101-4339-B453-92EBFD9F3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Medicamentoso: </a:t>
            </a:r>
            <a:r>
              <a:rPr lang="pt-B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Broncodilatadores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AAS, </a:t>
            </a:r>
            <a:r>
              <a:rPr lang="pt-B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Mucoliticos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Exercícios respiratórios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Dependendo do caso, o médico pode indicar procedimentos mais invasivos para a remoção das obstruções, que podem ser feitas sugando o muco ou por broncoscopia</a:t>
            </a: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972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7ABC6-A249-455D-BEEB-959FDB99A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pneumotórax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5E0B55-6F44-4FE3-9722-2B8915EF1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Pneumotórax é a presença de ar na cavidade da </a:t>
            </a:r>
            <a:r>
              <a:rPr lang="pt-BR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pleura</a:t>
            </a:r>
            <a:r>
              <a:rPr lang="pt-BR" b="1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 uma membrana fina que envolve os pulmões no formato de um saco. A função da pleura é permitir e facilitar o movimento dos pulmões na inspiração e expiração.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99613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A7923-35D8-4DBA-B866-8D7BE804B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pneumotórax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DAA52A-7F10-46FF-9CFD-C9B0B0696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792734" cy="402336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b="1" i="0" dirty="0">
                <a:effectLst/>
                <a:latin typeface="Tahoma" panose="020B0604030504040204" pitchFamily="34" charset="0"/>
              </a:rPr>
              <a:t>Pneumotórax primário: </a:t>
            </a:r>
            <a:r>
              <a:rPr lang="pt-BR" b="0" i="0" dirty="0">
                <a:effectLst/>
                <a:latin typeface="Tahoma" panose="020B0604030504040204" pitchFamily="34" charset="0"/>
              </a:rPr>
              <a:t>a presença do ar na pleura é causada pela ruptura de bolhas preexistentes nos pulmões, em pacientes sem doença pulmonar prévia. Essa causa está muito associada ao </a:t>
            </a:r>
            <a:r>
              <a:rPr lang="pt-BR" dirty="0">
                <a:latin typeface="Tahoma" panose="020B0604030504040204" pitchFamily="34" charset="0"/>
              </a:rPr>
              <a:t>tabagismo</a:t>
            </a:r>
            <a:r>
              <a:rPr lang="pt-BR" b="0" i="0" dirty="0">
                <a:effectLst/>
                <a:latin typeface="Tahoma" panose="020B0604030504040204" pitchFamily="34" charset="0"/>
              </a:rPr>
              <a:t>, quanto mais cigarros mais pneumotórax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dirty="0">
                <a:effectLst/>
                <a:latin typeface="Tahoma" panose="020B0604030504040204" pitchFamily="34" charset="0"/>
              </a:rPr>
              <a:t>Pneumotórax secundário: </a:t>
            </a:r>
            <a:r>
              <a:rPr lang="pt-BR" b="0" i="0" dirty="0">
                <a:effectLst/>
                <a:latin typeface="Tahoma" panose="020B0604030504040204" pitchFamily="34" charset="0"/>
              </a:rPr>
              <a:t>ocorre como complicação de doença pulmonar conhecida, como </a:t>
            </a:r>
            <a:r>
              <a:rPr lang="pt-BR" dirty="0">
                <a:latin typeface="Tahoma" panose="020B0604030504040204" pitchFamily="34" charset="0"/>
              </a:rPr>
              <a:t>enfisema</a:t>
            </a:r>
            <a:r>
              <a:rPr lang="pt-BR" b="0" i="0" dirty="0">
                <a:effectLst/>
                <a:latin typeface="Tahoma" panose="020B0604030504040204" pitchFamily="34" charset="0"/>
              </a:rPr>
              <a:t>, </a:t>
            </a:r>
            <a:r>
              <a:rPr lang="pt-BR" dirty="0">
                <a:latin typeface="Tahoma" panose="020B0604030504040204" pitchFamily="34" charset="0"/>
              </a:rPr>
              <a:t>asma</a:t>
            </a:r>
            <a:r>
              <a:rPr lang="pt-BR" b="0" i="0" dirty="0">
                <a:effectLst/>
                <a:latin typeface="Tahoma" panose="020B0604030504040204" pitchFamily="34" charset="0"/>
              </a:rPr>
              <a:t>, sequelas de </a:t>
            </a:r>
            <a:r>
              <a:rPr lang="pt-BR" dirty="0">
                <a:latin typeface="Tahoma" panose="020B0604030504040204" pitchFamily="34" charset="0"/>
              </a:rPr>
              <a:t>tuberculose</a:t>
            </a:r>
            <a:r>
              <a:rPr lang="pt-BR" b="0" i="0" dirty="0">
                <a:effectLst/>
                <a:latin typeface="Tahoma" panose="020B0604030504040204" pitchFamily="34" charset="0"/>
              </a:rPr>
              <a:t>, rolha de secreção em paciente com doença pulmonar obstrutiva crônica. Acidentes que causem perfuração do tórax, como facas e armas de fogo também causam entrada de ar de fora para dentro, na região da pleura, e podem levar à morte por compressão do pulmão, exigindo tratamento imediato.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18935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E3551-4D85-4885-AF11-A77F5B9BA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do pneumotórax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1E9F36-17EB-408B-A7F6-6A228FFA2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Dor no peito a direita ou esquerda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Falta de ar (</a:t>
            </a:r>
            <a:r>
              <a:rPr lang="pt-BR" dirty="0">
                <a:latin typeface="Tahoma" panose="020B0604030504040204" pitchFamily="34" charset="0"/>
              </a:rPr>
              <a:t>dispneia</a:t>
            </a:r>
            <a:r>
              <a:rPr lang="pt-BR" b="0" i="0" dirty="0">
                <a:effectLst/>
                <a:latin typeface="Tahoma" panose="020B0604030504040204" pitchFamily="34" charset="0"/>
              </a:rPr>
              <a:t>) de rápida instalação.</a:t>
            </a:r>
          </a:p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350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18604B-BFA7-4996-A56C-74387ECC1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causas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CFBC57-76E2-471D-B0AA-4E05AB82B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As causas mais comuns que estão na origem da traqueobronquite aguda são a infecção por vírus ou bactérias. Além disso, esta doença também pode ser causada por uma reação alérgica, sendo, nestes casos, importante identificar o alérgeno que está na sua origem.</a:t>
            </a:r>
          </a:p>
          <a:p>
            <a:pPr algn="just" fontAlgn="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A traqueobronquite crônica é geralmente causada pelo uso de cigarro ou pela exposição prolongada a produtos tóxicos e/ou fumaça.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62417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BA0902-FABD-4193-A8EB-053900BE7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15466A-B595-4194-AC21-B8BB9E2E4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Radiografia de Tórax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 Tomografia de Tórax</a:t>
            </a:r>
          </a:p>
        </p:txBody>
      </p:sp>
      <p:pic>
        <p:nvPicPr>
          <p:cNvPr id="2050" name="Picture 2" descr="Raio x de pneumotórax - Créditos: Mikael Häggström">
            <a:extLst>
              <a:ext uri="{FF2B5EF4-FFF2-40B4-BE49-F238E27FC236}">
                <a16:creationId xmlns:a16="http://schemas.microsoft.com/office/drawing/2014/main" id="{85CDB0BC-F98C-41A9-ADFD-ADC02085F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190" y="995729"/>
            <a:ext cx="5200650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0302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35F9C-4B33-4230-977B-1E09A0BA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6794CE-D09E-4A3B-BC46-3862239AE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0212441" cy="4023360"/>
          </a:xfrm>
        </p:spPr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tratamento do pneumotórax depende de seu tamanho, gravidade, causa e quadro clínico do paciente.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Em casos leves o tratamento é de observação, uma vez que o ar presente na pleura vai sendo absorvido pelo organismo. Outra opção é a punção com seringa e agulha, que visa aspirar o ar que está na pleura, sendo utilizado em casos mais simples.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O tratamento padrão da maioria dos casos é a drenagem torácica. Trata-se de um procedimento cirúrgico em que é inserido um tubo dentro do tórax ligado a um reservatório com água, o dreno de tórax em selo d’água. O ar sai da pleura, percorre o tubo e sai borbulhando no reservatório.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9247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CB91B-F469-463F-A37D-9BC55E869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Fibrose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A62BC2-DD5E-40A8-BCE1-6B4A8DB96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Fibrose pulmonar é uma doença com fibrose e cicatriz nos pulmões. Ocorre um endurecimento e redução do tamanho dos pulmões progressivamente, diminuindo a captação de oxigênio e causando falta de ar.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92908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F2C592-7E3F-4B95-A83E-9684F5028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Sintomas da fibrose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1652FF-963B-4DA2-B9DA-85D0FB9B0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Tosse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seca persistente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Falta de 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Fadiga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Falta de apetite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0" i="0" dirty="0">
                <a:effectLst/>
                <a:latin typeface="Tahoma" panose="020B0604030504040204" pitchFamily="34" charset="0"/>
              </a:rPr>
              <a:t>Perda de peso não-intencional.</a:t>
            </a:r>
          </a:p>
          <a:p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98946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EB6936-6995-4D4F-B035-D1B4F8472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diagnóstico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E46069-2156-44A3-8643-6D209102C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Espirometria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para avaliação e acompanhamento da função pulmonar.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E</a:t>
            </a:r>
            <a:r>
              <a:rPr lang="pt-BR" b="0" i="0" dirty="0">
                <a:effectLst/>
                <a:latin typeface="Tahoma" panose="020B0604030504040204" pitchFamily="34" charset="0"/>
              </a:rPr>
              <a:t>xames de imagem dos pulmões como a </a:t>
            </a:r>
            <a:r>
              <a:rPr lang="pt-BR" dirty="0">
                <a:latin typeface="Tahoma" panose="020B0604030504040204" pitchFamily="34" charset="0"/>
              </a:rPr>
              <a:t>radiografia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e </a:t>
            </a:r>
            <a:r>
              <a:rPr lang="pt-BR" dirty="0">
                <a:latin typeface="Tahoma" panose="020B0604030504040204" pitchFamily="34" charset="0"/>
              </a:rPr>
              <a:t>tomografia computadorizada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do tórax.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38558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DEC95-EF94-41E4-90E7-7AC73BE51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da fibrose pulmonar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C980DE-348D-4965-A292-C91BD7D5F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Não há reversão do quadro, sendo relativamente controlado com </a:t>
            </a:r>
            <a:r>
              <a:rPr lang="pt-B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corticóide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(prednisona). 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Dois medicamentos novos no mercado são a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pirfenidona</a:t>
            </a:r>
            <a:r>
              <a:rPr lang="pt-BR" b="0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o </a:t>
            </a:r>
            <a:r>
              <a:rPr lang="pt-BR" b="0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nintedanibe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ambos mostrando alguma melhora a depender de cada caso. Se afastar do agente causador é parte essencial do tratamento, os pacientes devem ser orientados a não permanecer ou ter contato com os mesmos.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Outros tratamentos não medicamentosos auxiliam no controle da doença. O uso de oxigênio ajuda a melhorar a respiração e auxilia durante as crises de falta de ar. O controle nutricional é muito importante, dada a perda de massa magra, perda de músculo, causando mais fadiga.</a:t>
            </a:r>
          </a:p>
          <a:p>
            <a:pPr algn="just"/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9259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C02B75-159C-497B-8C05-30BBC2AC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prognóstico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124145F-D3C7-4F8D-B350-7DBE75BF2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Em casos mais graves, o paciente pode não responder aos tratamentos, momento em que o pneumologista pode indicar o transplante pulmonar.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Infelizmente a fibrose pulmonar é um quadro grave, avançado em que, segundo a literatura médica, o tempo de vida após diagnóstico oscila perto de cinco anos.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88671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2A77F-426B-4266-AC06-626A163D9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tonsilite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757462-CD42-4B04-902A-2A13A4863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7" y="1723292"/>
            <a:ext cx="9720073" cy="4023360"/>
          </a:xfrm>
        </p:spPr>
        <p:txBody>
          <a:bodyPr/>
          <a:lstStyle/>
          <a:p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pt-BR" i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Tonsilite é 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inflamação</a:t>
            </a:r>
            <a:r>
              <a:rPr lang="pt-BR" i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das 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amígdalas</a:t>
            </a:r>
            <a:r>
              <a:rPr lang="pt-BR" i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causadas por 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infecção</a:t>
            </a:r>
            <a:r>
              <a:rPr lang="pt-BR" i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bacteriana ou viral.</a:t>
            </a: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47406924-7ABF-473C-8E84-DA07713C0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037" y="2481454"/>
            <a:ext cx="4926623" cy="369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2A9DCB0-B907-4C63-A2E1-28A58ABAC6F7}"/>
              </a:ext>
            </a:extLst>
          </p:cNvPr>
          <p:cNvSpPr txBox="1"/>
          <p:nvPr/>
        </p:nvSpPr>
        <p:spPr>
          <a:xfrm>
            <a:off x="7156938" y="4311352"/>
            <a:ext cx="4739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i="0" dirty="0">
                <a:solidFill>
                  <a:srgbClr val="001A2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 Tonsilite pode ocorrer em qualquer idade e é uma </a:t>
            </a:r>
            <a:r>
              <a:rPr lang="pt-BR" i="0" u="sng" dirty="0">
                <a:solidFill>
                  <a:srgbClr val="04724D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infecção</a:t>
            </a:r>
            <a:r>
              <a:rPr lang="pt-BR" i="0" dirty="0">
                <a:solidFill>
                  <a:srgbClr val="001A2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comum na infância. Muitas vezes, é diagnosticado em crianças de idade pré-escolar através de meio ambiente</a:t>
            </a: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C8EE726A-49A0-4F3B-A5DD-1C33665BF541}"/>
              </a:ext>
            </a:extLst>
          </p:cNvPr>
          <p:cNvSpPr/>
          <p:nvPr/>
        </p:nvSpPr>
        <p:spPr>
          <a:xfrm rot="5400000">
            <a:off x="8379068" y="2913376"/>
            <a:ext cx="2083777" cy="7473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2373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6F547-A37B-4F54-AE86-94EED6295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Sinais e sintomas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02B8CA-05B3-412B-9DC4-11E4B0647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1A2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Dor de garganta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Amígdalas</a:t>
            </a:r>
            <a:r>
              <a:rPr lang="pt-BR" b="0" i="0" dirty="0">
                <a:solidFill>
                  <a:srgbClr val="001A2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inchadas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1A2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Dificuldade em engolir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1A2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pt-BR" b="0" i="0" dirty="0">
                <a:solidFill>
                  <a:srgbClr val="001A2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ebre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1A2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pt-BR" b="0" i="0" dirty="0">
                <a:solidFill>
                  <a:srgbClr val="001A23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lândulas inchadas no pescoço.</a:t>
            </a: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7892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BD5CDF-1B5D-448F-93D0-61F519B0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 da tonsilite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9D70BC-9AEE-4940-890D-37D6E4F56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i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tratamento da Tonsilite  irá variar consoante a causa seja bacteriana ou viral. A remoção cirúrgica das </a:t>
            </a:r>
            <a: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amígdalas</a:t>
            </a:r>
            <a:r>
              <a:rPr lang="pt-BR" i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(amigdalectomia) pode ser recomendada em alguns casos.</a:t>
            </a:r>
          </a:p>
          <a:p>
            <a:pPr algn="just"/>
            <a:br>
              <a:rPr lang="pt-B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04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40650-E69C-424E-AC07-C7C422B0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prevenção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902C34-52EC-4208-9D64-D47367B20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Como a traqueobronquite pode resultar de uma infecção, o ideal é evitar a transmissão de vírus e bactérias, sendo que a melhor forma de prevenção da traqueobronquite aguda é não ficar muito tempo em locais fechados, evitar aglomeração de pessoas e higienizar-se adequadamente, diminuindo, assim, as chances de complicações de doenças.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3578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4D88A-F95D-43FD-980F-384374D8A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A4B693-1D13-48E8-946E-53BE6B63F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404040"/>
                </a:solidFill>
                <a:effectLst/>
                <a:latin typeface="Helvetica" panose="020B0604020202020204" pitchFamily="34" charset="0"/>
              </a:rPr>
              <a:t>O tratamento para traqueobronquite é iniciado com o uso de remédios para aliviar sintomas como dor, febre e inflamação, como o paracetamol, dipirona ou ibuprofeno, e medicamentos para atenuar a tosse, que devem ser indicados tendo em conta o tipo de tosse que a pessoa possui, se é seca ou se tem expetoração. Além disso, caso a traqueobronquite esteja sendo provocada por uma infecção bacteriana, o médico também pode receitar o uso de um antibiótico.</a:t>
            </a:r>
          </a:p>
          <a:p>
            <a:pPr algn="just"/>
            <a:r>
              <a:rPr lang="pt-BR" dirty="0">
                <a:solidFill>
                  <a:srgbClr val="404040"/>
                </a:solidFill>
                <a:latin typeface="Helvetica" panose="020B0604020202020204" pitchFamily="34" charset="0"/>
              </a:rPr>
              <a:t>Em casos mais graves o paciente deve ser internado e iniciado ATB por via endovenosa e reforço com oxigênio.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9368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FB393-5792-4A7B-8C6A-27A0051E9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Dpoc</a:t>
            </a:r>
            <a:r>
              <a:rPr lang="pt-BR" dirty="0"/>
              <a:t> – doença pulmonar obstrutiva crônica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AA7E4E-3152-4010-9F5D-274B4AD96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 </a:t>
            </a:r>
            <a:r>
              <a:rPr lang="pt-BR" dirty="0">
                <a:latin typeface="Tahoma" panose="020B0604030504040204" pitchFamily="34" charset="0"/>
              </a:rPr>
              <a:t>DPOC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é uma doença pulmonar obstrutiva crônica, intimamente ligada ao </a:t>
            </a:r>
            <a:r>
              <a:rPr lang="pt-BR" dirty="0">
                <a:latin typeface="Tahoma" panose="020B0604030504040204" pitchFamily="34" charset="0"/>
              </a:rPr>
              <a:t>tabagismo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, que pode se agravar sem o tratamento adequado, comprometendo significativamente a qualidade de vida.</a:t>
            </a:r>
          </a:p>
          <a:p>
            <a:r>
              <a:rPr lang="pt-BR" dirty="0">
                <a:solidFill>
                  <a:srgbClr val="000000"/>
                </a:solidFill>
                <a:latin typeface="Tahoma" panose="020B0604030504040204" pitchFamily="34" charset="0"/>
              </a:rPr>
              <a:t>A 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doença atinge principalmente pessoas com mais de 40 anos, podendo inclusive ser identificada em pessoas mais jovens.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3852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3B852-1447-4DB9-A5ED-01831DE23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Dpoc</a:t>
            </a:r>
            <a:r>
              <a:rPr lang="pt-BR" dirty="0"/>
              <a:t> – doença pulmonar obstrutiva crônica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C9848A-377F-4CC1-A790-139334B20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616" y="2286000"/>
            <a:ext cx="11218984" cy="4023360"/>
          </a:xfrm>
        </p:spPr>
        <p:txBody>
          <a:bodyPr/>
          <a:lstStyle/>
          <a:p>
            <a:pPr algn="just"/>
            <a:r>
              <a:rPr lang="pt-BR" b="0" i="0" dirty="0">
                <a:effectLst/>
                <a:latin typeface="Tahoma" panose="020B0604030504040204" pitchFamily="34" charset="0"/>
              </a:rPr>
              <a:t>Os pacientes com DPOC grave têm </a:t>
            </a:r>
            <a:r>
              <a:rPr lang="pt-BR" dirty="0">
                <a:latin typeface="Tahoma" panose="020B0604030504040204" pitchFamily="34" charset="0"/>
              </a:rPr>
              <a:t>falta de ar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com a maioria das atividades cotidianas e são internados no hospital com muita frequência. Ente as possíveis complicações da doença, estão o desenvolvimento de arritmias, necessidade de máquina de respiração e oxigenoterapia, </a:t>
            </a:r>
            <a:r>
              <a:rPr lang="pt-BR" dirty="0">
                <a:latin typeface="Tahoma" panose="020B0604030504040204" pitchFamily="34" charset="0"/>
              </a:rPr>
              <a:t>insuficiência cardíaca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no lado direito ou cor </a:t>
            </a:r>
            <a:r>
              <a:rPr lang="pt-BR" b="0" i="0" dirty="0" err="1">
                <a:effectLst/>
                <a:latin typeface="Tahoma" panose="020B0604030504040204" pitchFamily="34" charset="0"/>
              </a:rPr>
              <a:t>pulmonale</a:t>
            </a:r>
            <a:r>
              <a:rPr lang="pt-BR" b="0" i="0" dirty="0">
                <a:effectLst/>
                <a:latin typeface="Tahoma" panose="020B0604030504040204" pitchFamily="34" charset="0"/>
              </a:rPr>
              <a:t> (inchaço do coração ou insuficiência cardíaca devido à doença pulmonar crônica), </a:t>
            </a:r>
            <a:r>
              <a:rPr lang="pt-BR" dirty="0">
                <a:latin typeface="Tahoma" panose="020B0604030504040204" pitchFamily="34" charset="0"/>
              </a:rPr>
              <a:t>pneumonia</a:t>
            </a:r>
            <a:r>
              <a:rPr lang="pt-BR" b="0" i="0" dirty="0">
                <a:effectLst/>
                <a:latin typeface="Tahoma" panose="020B0604030504040204" pitchFamily="34" charset="0"/>
              </a:rPr>
              <a:t>, </a:t>
            </a:r>
            <a:r>
              <a:rPr lang="pt-BR" dirty="0">
                <a:latin typeface="Tahoma" panose="020B0604030504040204" pitchFamily="34" charset="0"/>
              </a:rPr>
              <a:t>pneumotórax</a:t>
            </a:r>
            <a:r>
              <a:rPr lang="pt-BR" b="0" i="0" dirty="0">
                <a:effectLst/>
                <a:latin typeface="Tahoma" panose="020B0604030504040204" pitchFamily="34" charset="0"/>
              </a:rPr>
              <a:t>, perda de peso ou </a:t>
            </a:r>
            <a:r>
              <a:rPr lang="pt-BR" dirty="0">
                <a:latin typeface="Tahoma" panose="020B0604030504040204" pitchFamily="34" charset="0"/>
              </a:rPr>
              <a:t>desnutrição</a:t>
            </a:r>
            <a:r>
              <a:rPr lang="pt-BR" b="0" i="0" dirty="0">
                <a:effectLst/>
                <a:latin typeface="Tahoma" panose="020B0604030504040204" pitchFamily="34" charset="0"/>
              </a:rPr>
              <a:t> grave e </a:t>
            </a:r>
            <a:r>
              <a:rPr lang="pt-BR" dirty="0">
                <a:latin typeface="Tahoma" panose="020B0604030504040204" pitchFamily="34" charset="0"/>
              </a:rPr>
              <a:t>osteoporose</a:t>
            </a:r>
            <a:r>
              <a:rPr lang="pt-BR" b="0" i="0" dirty="0">
                <a:effectLst/>
                <a:latin typeface="Tahoma" panose="020B0604030504040204" pitchFamily="34" charset="0"/>
              </a:rPr>
              <a:t>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A DPOC refere-se a um grupo de doenças pulmonares que bloqueiam o fluxo de ar, tornando a respiração difícil. É uma doença lenta, que frequentemente se inicia com discreta falta de ar associada a esforços físicos, como subir escadas, andar depressa ou praticar atividades esportivas.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4493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18236-1CCD-476D-841C-DED165C27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dpoc</a:t>
            </a:r>
            <a:r>
              <a:rPr lang="pt-BR" dirty="0"/>
              <a:t> – doença pulmonar obstrutiva crônica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EC5378-75DB-4A22-B3E5-311D79D1F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No entanto, com o passar do tempo, a falta de ar (dispneia) se torna mais intensa e surge depois de esforços cada vez menores. Nas fases mais avançadas, a falta de ar está presente mesmo com o doente em repouso e agrava-se muito diante das atividades mais corriqueiras.</a:t>
            </a:r>
          </a:p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Existem duas formas principais de doença pulmonar obstrutiva crônica. A maioria das pessoas com DPOC tem uma combinação dessas condições: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dirty="0">
                <a:latin typeface="Tahoma" panose="020B0604030504040204" pitchFamily="34" charset="0"/>
              </a:rPr>
              <a:t>Bronquite</a:t>
            </a: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 crônica, que envolve tosse prolongada com muco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Enfisema, que envolve a destruição dos pulmões ao longo do tempo.</a:t>
            </a:r>
          </a:p>
          <a:p>
            <a:pPr algn="just"/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60336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133</TotalTime>
  <Words>3077</Words>
  <Application>Microsoft Office PowerPoint</Application>
  <PresentationFormat>Widescreen</PresentationFormat>
  <Paragraphs>245</Paragraphs>
  <Slides>49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8" baseType="lpstr">
      <vt:lpstr>Arial</vt:lpstr>
      <vt:lpstr>Helvetica</vt:lpstr>
      <vt:lpstr>Montserrat</vt:lpstr>
      <vt:lpstr>Open Sans</vt:lpstr>
      <vt:lpstr>Tahoma</vt:lpstr>
      <vt:lpstr>Tw Cen MT</vt:lpstr>
      <vt:lpstr>Tw Cen MT Condensed</vt:lpstr>
      <vt:lpstr>Wingdings 3</vt:lpstr>
      <vt:lpstr>Integral</vt:lpstr>
      <vt:lpstr>PATOLOGIAS RESPIRATÓRIAS parte 02</vt:lpstr>
      <vt:lpstr>traqueobronquite</vt:lpstr>
      <vt:lpstr>Sintomas da traqueobronquite</vt:lpstr>
      <vt:lpstr>causas</vt:lpstr>
      <vt:lpstr>prevenção</vt:lpstr>
      <vt:lpstr>tratamento</vt:lpstr>
      <vt:lpstr>Dpoc – doença pulmonar obstrutiva crônica</vt:lpstr>
      <vt:lpstr>Dpoc – doença pulmonar obstrutiva crônica</vt:lpstr>
      <vt:lpstr>dpoc – doença pulmonar obstrutiva crônica</vt:lpstr>
      <vt:lpstr>Causas da dpoc</vt:lpstr>
      <vt:lpstr>sintomas</vt:lpstr>
      <vt:lpstr>Ainda quanto aos sintomas</vt:lpstr>
      <vt:lpstr>diagnóstico</vt:lpstr>
      <vt:lpstr>tratamento</vt:lpstr>
      <vt:lpstr>Enfisema pulmonar</vt:lpstr>
      <vt:lpstr>Apresentação do PowerPoint</vt:lpstr>
      <vt:lpstr>sintomas</vt:lpstr>
      <vt:lpstr>Embolia pulmonar</vt:lpstr>
      <vt:lpstr>Embolia pulmonar</vt:lpstr>
      <vt:lpstr>Fatores de risco</vt:lpstr>
      <vt:lpstr>Sintomas da embolia pulmonar</vt:lpstr>
      <vt:lpstr>Sintomas da embolia pulmonar</vt:lpstr>
      <vt:lpstr>diagnóstico</vt:lpstr>
      <vt:lpstr>tratamento</vt:lpstr>
      <vt:lpstr>Síndrome da angústia respiratória aguda (SARA) </vt:lpstr>
      <vt:lpstr>causas</vt:lpstr>
      <vt:lpstr>Apresentação do PowerPoint</vt:lpstr>
      <vt:lpstr>sintomas</vt:lpstr>
      <vt:lpstr>Diagnóstico de sara</vt:lpstr>
      <vt:lpstr>Tratamento da sara</vt:lpstr>
      <vt:lpstr>Atelectasia pulmonar</vt:lpstr>
      <vt:lpstr>causas</vt:lpstr>
      <vt:lpstr>Fatores de risco</vt:lpstr>
      <vt:lpstr>Sintomas de atelectasia</vt:lpstr>
      <vt:lpstr>diagnóstico</vt:lpstr>
      <vt:lpstr>tratamento</vt:lpstr>
      <vt:lpstr>pneumotórax</vt:lpstr>
      <vt:lpstr>Tipos de pneumotórax</vt:lpstr>
      <vt:lpstr>Sintomas do pneumotórax</vt:lpstr>
      <vt:lpstr>diagnóstico</vt:lpstr>
      <vt:lpstr>tratamento</vt:lpstr>
      <vt:lpstr>Fibrose pulmonar</vt:lpstr>
      <vt:lpstr>Sintomas da fibrose pulmonar</vt:lpstr>
      <vt:lpstr>diagnóstico</vt:lpstr>
      <vt:lpstr>Tratamento da fibrose pulmonar</vt:lpstr>
      <vt:lpstr>prognóstico</vt:lpstr>
      <vt:lpstr>tonsilite</vt:lpstr>
      <vt:lpstr>Sinais e sintomas</vt:lpstr>
      <vt:lpstr>Tratamento da tonsilite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PATOLOGIAS RESPIRATÓRIAS parte 02</dc:title>
  <dc:creator>Proprietário</dc:creator>
  <cp:lastModifiedBy>Proprietário</cp:lastModifiedBy>
  <cp:revision>12</cp:revision>
  <dcterms:created xsi:type="dcterms:W3CDTF">2021-03-09T19:24:04Z</dcterms:created>
  <dcterms:modified xsi:type="dcterms:W3CDTF">2021-03-09T21:37:46Z</dcterms:modified>
</cp:coreProperties>
</file>