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5"/>
  </p:notesMasterIdLst>
  <p:sldIdLst>
    <p:sldId id="661" r:id="rId2"/>
    <p:sldId id="667" r:id="rId3"/>
    <p:sldId id="668" r:id="rId4"/>
    <p:sldId id="806" r:id="rId5"/>
    <p:sldId id="807" r:id="rId6"/>
    <p:sldId id="808" r:id="rId7"/>
    <p:sldId id="674" r:id="rId8"/>
    <p:sldId id="800" r:id="rId9"/>
    <p:sldId id="671" r:id="rId10"/>
    <p:sldId id="669" r:id="rId11"/>
    <p:sldId id="802" r:id="rId12"/>
    <p:sldId id="803" r:id="rId13"/>
    <p:sldId id="709" r:id="rId14"/>
    <p:sldId id="675" r:id="rId15"/>
    <p:sldId id="710" r:id="rId16"/>
    <p:sldId id="805" r:id="rId17"/>
    <p:sldId id="804" r:id="rId18"/>
    <p:sldId id="708" r:id="rId19"/>
    <p:sldId id="677" r:id="rId20"/>
    <p:sldId id="503" r:id="rId21"/>
    <p:sldId id="678" r:id="rId22"/>
    <p:sldId id="712" r:id="rId23"/>
    <p:sldId id="713" r:id="rId24"/>
    <p:sldId id="714" r:id="rId25"/>
    <p:sldId id="715" r:id="rId26"/>
    <p:sldId id="504" r:id="rId27"/>
    <p:sldId id="438" r:id="rId28"/>
    <p:sldId id="716" r:id="rId29"/>
    <p:sldId id="695" r:id="rId30"/>
    <p:sldId id="722" r:id="rId31"/>
    <p:sldId id="693" r:id="rId32"/>
    <p:sldId id="694" r:id="rId33"/>
    <p:sldId id="439" r:id="rId34"/>
    <p:sldId id="723" r:id="rId35"/>
    <p:sldId id="442" r:id="rId36"/>
    <p:sldId id="682" r:id="rId37"/>
    <p:sldId id="684" r:id="rId38"/>
    <p:sldId id="680" r:id="rId39"/>
    <p:sldId id="691" r:id="rId40"/>
    <p:sldId id="696" r:id="rId41"/>
    <p:sldId id="697" r:id="rId42"/>
    <p:sldId id="721" r:id="rId43"/>
    <p:sldId id="718" r:id="rId44"/>
    <p:sldId id="719" r:id="rId45"/>
    <p:sldId id="720" r:id="rId46"/>
    <p:sldId id="440" r:id="rId47"/>
    <p:sldId id="698" r:id="rId48"/>
    <p:sldId id="724" r:id="rId49"/>
    <p:sldId id="726" r:id="rId50"/>
    <p:sldId id="727" r:id="rId51"/>
    <p:sldId id="725" r:id="rId52"/>
    <p:sldId id="699" r:id="rId53"/>
    <p:sldId id="730" r:id="rId54"/>
    <p:sldId id="729" r:id="rId55"/>
    <p:sldId id="728" r:id="rId56"/>
    <p:sldId id="784" r:id="rId57"/>
    <p:sldId id="731" r:id="rId58"/>
    <p:sldId id="734" r:id="rId59"/>
    <p:sldId id="735" r:id="rId60"/>
    <p:sldId id="732" r:id="rId61"/>
    <p:sldId id="700" r:id="rId62"/>
    <p:sldId id="736" r:id="rId63"/>
    <p:sldId id="452" r:id="rId64"/>
    <p:sldId id="757" r:id="rId65"/>
    <p:sldId id="758" r:id="rId66"/>
    <p:sldId id="759" r:id="rId67"/>
    <p:sldId id="760" r:id="rId68"/>
    <p:sldId id="453" r:id="rId69"/>
    <p:sldId id="737" r:id="rId70"/>
    <p:sldId id="782" r:id="rId71"/>
    <p:sldId id="739" r:id="rId72"/>
    <p:sldId id="809" r:id="rId73"/>
    <p:sldId id="810" r:id="rId74"/>
    <p:sldId id="811" r:id="rId75"/>
    <p:sldId id="812" r:id="rId76"/>
    <p:sldId id="702" r:id="rId77"/>
    <p:sldId id="703" r:id="rId78"/>
    <p:sldId id="705" r:id="rId79"/>
    <p:sldId id="704" r:id="rId80"/>
    <p:sldId id="740" r:id="rId81"/>
    <p:sldId id="761" r:id="rId82"/>
    <p:sldId id="762" r:id="rId83"/>
    <p:sldId id="763" r:id="rId84"/>
    <p:sldId id="764" r:id="rId85"/>
    <p:sldId id="772" r:id="rId86"/>
    <p:sldId id="765" r:id="rId87"/>
    <p:sldId id="766" r:id="rId88"/>
    <p:sldId id="767" r:id="rId89"/>
    <p:sldId id="773" r:id="rId90"/>
    <p:sldId id="768" r:id="rId91"/>
    <p:sldId id="769" r:id="rId92"/>
    <p:sldId id="783" r:id="rId93"/>
    <p:sldId id="741" r:id="rId94"/>
    <p:sldId id="334" r:id="rId95"/>
    <p:sldId id="742" r:id="rId96"/>
    <p:sldId id="743" r:id="rId97"/>
    <p:sldId id="744" r:id="rId98"/>
    <p:sldId id="745" r:id="rId99"/>
    <p:sldId id="746" r:id="rId100"/>
    <p:sldId id="774" r:id="rId101"/>
    <p:sldId id="775" r:id="rId102"/>
    <p:sldId id="777" r:id="rId103"/>
    <p:sldId id="778" r:id="rId104"/>
    <p:sldId id="779" r:id="rId105"/>
    <p:sldId id="780" r:id="rId106"/>
    <p:sldId id="748" r:id="rId107"/>
    <p:sldId id="749" r:id="rId108"/>
    <p:sldId id="750" r:id="rId109"/>
    <p:sldId id="751" r:id="rId110"/>
    <p:sldId id="752" r:id="rId111"/>
    <p:sldId id="753" r:id="rId112"/>
    <p:sldId id="754" r:id="rId113"/>
    <p:sldId id="755" r:id="rId11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79FCB-8EC4-4E9A-BE8E-00BC00384021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4A216-A781-437E-B621-7E70E246D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715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4A216-A781-437E-B621-7E70E246D2B4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075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4A216-A781-437E-B621-7E70E246D2B4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01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C:\Meus%20documentos\Materno\Gestores\Tranp%20P&amp;B\T28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foescola.com/sistema-reprodutor/testiculos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179512" y="1484784"/>
            <a:ext cx="8534400" cy="7589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6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CABEÇA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br>
              <a:rPr lang="pt-BR" b="1" dirty="0" smtClean="0">
                <a:solidFill>
                  <a:srgbClr val="0070C0"/>
                </a:solidFill>
              </a:rPr>
            </a:br>
            <a:r>
              <a:rPr lang="pt-B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OLHOS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>
                <a:latin typeface="Arial" pitchFamily="34" charset="0"/>
                <a:cs typeface="Arial" pitchFamily="34" charset="0"/>
              </a:rPr>
            </a:br>
            <a:r>
              <a:rPr lang="pt-BR" b="1" dirty="0">
                <a:solidFill>
                  <a:srgbClr val="0070C0"/>
                </a:solidFill>
              </a:rPr>
              <a:t/>
            </a:r>
            <a:br>
              <a:rPr lang="pt-BR" b="1" dirty="0">
                <a:solidFill>
                  <a:srgbClr val="0070C0"/>
                </a:solidFill>
              </a:rPr>
            </a:br>
            <a:endParaRPr lang="pt-BR" dirty="0" smtClean="0"/>
          </a:p>
        </p:txBody>
      </p:sp>
      <p:sp>
        <p:nvSpPr>
          <p:cNvPr id="2048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5081736"/>
          </a:xfrm>
        </p:spPr>
        <p:txBody>
          <a:bodyPr>
            <a:normAutofit fontScale="92500"/>
          </a:bodyPr>
          <a:lstStyle/>
          <a:p>
            <a:pPr marL="681228" indent="-571500"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alterações da córnea; 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 marL="681228" indent="-571500"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catarata; </a:t>
            </a:r>
          </a:p>
          <a:p>
            <a:pPr marL="681228" indent="-571500"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hemorragias; estrabismo (pode persistir de 3 a 6 meses)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sz="3600" dirty="0">
                <a:latin typeface="Arial" pitchFamily="34" charset="0"/>
                <a:cs typeface="Arial" pitchFamily="34" charset="0"/>
              </a:rPr>
              <a:t>sinal do sol poente (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escleróide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visível acima da íris - encontrado em RN com hidrocefalia,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Kernicterus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lesões de tronco cerebral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60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4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784976" cy="6597352"/>
          </a:xfrm>
        </p:spPr>
        <p:txBody>
          <a:bodyPr>
            <a:noAutofit/>
          </a:bodyPr>
          <a:lstStyle/>
          <a:p>
            <a:r>
              <a:rPr lang="pt-BR" altLang="pt-BR" sz="3600" dirty="0">
                <a:latin typeface="Arial" charset="0"/>
                <a:cs typeface="Arial" charset="0"/>
              </a:rPr>
              <a:t>Após os </a:t>
            </a:r>
            <a:r>
              <a:rPr lang="pt-BR" altLang="pt-BR" sz="3600" dirty="0">
                <a:solidFill>
                  <a:srgbClr val="FF0000"/>
                </a:solidFill>
                <a:latin typeface="Arial" charset="0"/>
                <a:cs typeface="Arial" charset="0"/>
              </a:rPr>
              <a:t>primeiros cuidados </a:t>
            </a:r>
            <a:r>
              <a:rPr lang="pt-BR" altLang="pt-BR" sz="3600" dirty="0">
                <a:latin typeface="Arial" charset="0"/>
                <a:cs typeface="Arial" charset="0"/>
              </a:rPr>
              <a:t>deve-se proceder as condutas burocráticas como exemplo</a:t>
            </a:r>
            <a:r>
              <a:rPr lang="pt-BR" altLang="pt-BR" sz="3600" dirty="0" smtClean="0">
                <a:latin typeface="Arial" charset="0"/>
                <a:cs typeface="Arial" charset="0"/>
              </a:rPr>
              <a:t>:</a:t>
            </a:r>
          </a:p>
          <a:p>
            <a:endParaRPr lang="pt-BR" altLang="pt-BR" sz="3600" dirty="0" smtClean="0">
              <a:latin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3600" dirty="0" smtClean="0">
                <a:latin typeface="Arial" charset="0"/>
                <a:cs typeface="Arial" charset="0"/>
              </a:rPr>
              <a:t> </a:t>
            </a:r>
            <a:r>
              <a:rPr lang="pt-BR" altLang="pt-BR" sz="3600" dirty="0">
                <a:latin typeface="Arial" charset="0"/>
                <a:cs typeface="Arial" charset="0"/>
              </a:rPr>
              <a:t>Identificação com impressão </a:t>
            </a:r>
            <a:r>
              <a:rPr lang="pt-BR" altLang="pt-BR" sz="3600" dirty="0" smtClean="0">
                <a:latin typeface="Arial" charset="0"/>
                <a:cs typeface="Arial" charset="0"/>
              </a:rPr>
              <a:t>plantar </a:t>
            </a:r>
            <a:r>
              <a:rPr lang="pt-BR" altLang="pt-BR" sz="3600" dirty="0">
                <a:latin typeface="Arial" charset="0"/>
                <a:cs typeface="Arial" charset="0"/>
              </a:rPr>
              <a:t>do </a:t>
            </a:r>
            <a:r>
              <a:rPr lang="pt-BR" altLang="pt-BR" sz="3600" dirty="0" smtClean="0">
                <a:latin typeface="Arial" charset="0"/>
                <a:cs typeface="Arial" charset="0"/>
              </a:rPr>
              <a:t>RN, e dados do nascimento na caderneta de saúde da criança;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3600" dirty="0" smtClean="0">
                <a:latin typeface="Arial" charset="0"/>
                <a:cs typeface="Arial" charset="0"/>
              </a:rPr>
              <a:t>Registros </a:t>
            </a:r>
            <a:r>
              <a:rPr lang="pt-BR" altLang="pt-BR" sz="3600" dirty="0">
                <a:latin typeface="Arial" charset="0"/>
                <a:cs typeface="Arial" charset="0"/>
              </a:rPr>
              <a:t>rotineiros </a:t>
            </a:r>
            <a:r>
              <a:rPr lang="pt-BR" altLang="pt-BR" sz="3600" dirty="0" smtClean="0">
                <a:latin typeface="Arial" charset="0"/>
                <a:cs typeface="Arial" charset="0"/>
              </a:rPr>
              <a:t>do setor;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3600" dirty="0" smtClean="0">
                <a:latin typeface="Arial" charset="0"/>
                <a:cs typeface="Arial" charset="0"/>
              </a:rPr>
              <a:t>Declaração </a:t>
            </a:r>
            <a:r>
              <a:rPr lang="pt-BR" altLang="pt-BR" sz="3600" dirty="0">
                <a:latin typeface="Arial" charset="0"/>
                <a:cs typeface="Arial" charset="0"/>
              </a:rPr>
              <a:t>de Nascidos Vivos - DNV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347227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</a:pPr>
            <a:r>
              <a:rPr lang="pt-BR" altLang="pt-BR" sz="3600" dirty="0">
                <a:latin typeface="Arial" pitchFamily="34" charset="0"/>
                <a:cs typeface="Arial" pitchFamily="34" charset="0"/>
              </a:rPr>
              <a:t>Durante a permanência no AC deve-se ser observada a </a:t>
            </a: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Evolução Clínica Diária do </a:t>
            </a:r>
            <a:r>
              <a:rPr lang="pt-BR" altLang="pt-BR" sz="3600" dirty="0">
                <a:latin typeface="Arial" pitchFamily="34" charset="0"/>
                <a:cs typeface="Arial" pitchFamily="34" charset="0"/>
              </a:rPr>
              <a:t>RN</a:t>
            </a:r>
          </a:p>
          <a:p>
            <a:pPr algn="just">
              <a:lnSpc>
                <a:spcPct val="90000"/>
              </a:lnSpc>
            </a:pPr>
            <a:r>
              <a:rPr lang="pt-BR" altLang="pt-BR" sz="3600" dirty="0">
                <a:latin typeface="Arial" pitchFamily="34" charset="0"/>
                <a:cs typeface="Arial" pitchFamily="34" charset="0"/>
              </a:rPr>
              <a:t>verificando intercorrências relatadas pela mãe,</a:t>
            </a:r>
          </a:p>
          <a:p>
            <a:pPr algn="just">
              <a:lnSpc>
                <a:spcPct val="90000"/>
              </a:lnSpc>
            </a:pPr>
            <a:r>
              <a:rPr lang="pt-BR" altLang="pt-BR" sz="3600" dirty="0">
                <a:latin typeface="Arial" pitchFamily="34" charset="0"/>
                <a:cs typeface="Arial" pitchFamily="34" charset="0"/>
              </a:rPr>
              <a:t>verificar variação de FC, FR e T, presença de eliminações, peso diário </a:t>
            </a: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(principalmente </a:t>
            </a:r>
            <a:r>
              <a:rPr lang="pt-BR" altLang="pt-BR" sz="3600" dirty="0">
                <a:latin typeface="Arial" pitchFamily="34" charset="0"/>
                <a:cs typeface="Arial" pitchFamily="34" charset="0"/>
              </a:rPr>
              <a:t>na alta hospitalar).</a:t>
            </a:r>
            <a:endParaRPr lang="pt-BR" altLang="pt-BR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pt-BR" altLang="pt-BR" sz="3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pt-BR" altLang="pt-B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Importante: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t-BR" altLang="pt-B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OBSERVAR </a:t>
            </a:r>
            <a:r>
              <a:rPr lang="pt-BR" altLang="pt-BR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CONSTANTEMENTE </a:t>
            </a:r>
            <a:r>
              <a:rPr lang="pt-BR" altLang="pt-B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AMAMENTAÇÃO!!!!</a:t>
            </a:r>
            <a:endParaRPr lang="pt-BR" altLang="pt-BR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22520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EXAME DE GLICEMIA CAPILAR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340768"/>
            <a:ext cx="8503920" cy="5040560"/>
          </a:xfrm>
        </p:spPr>
        <p:txBody>
          <a:bodyPr>
            <a:normAutofit/>
          </a:bodyPr>
          <a:lstStyle/>
          <a:p>
            <a:endParaRPr lang="pt-BR" b="1" dirty="0"/>
          </a:p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Material necessário: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lanceta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fita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reagente;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álcool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 70%;</a:t>
            </a: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lgodão;</a:t>
            </a:r>
          </a:p>
          <a:p>
            <a:r>
              <a:rPr lang="pt-BR" sz="3600" dirty="0" err="1">
                <a:latin typeface="Arial" pitchFamily="34" charset="0"/>
                <a:cs typeface="Arial" pitchFamily="34" charset="0"/>
              </a:rPr>
              <a:t>g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licosímetro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" y="548680"/>
            <a:ext cx="9144000" cy="758952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PUNÇÃO PARA GLICEMIA CAPILAR</a:t>
            </a:r>
            <a:b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Descrição da técnica: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certificar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na prescrição médica sobre o procedimento;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lavar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as mãos;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preparar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criança para o procedimento:</a:t>
            </a: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conversar com a criança, tocá‐la antes do procedimento;</a:t>
            </a: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pedir para uma pessoa auxiliar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para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dar sensação de segurança;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83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8964488" cy="6444208"/>
          </a:xfrm>
        </p:spPr>
        <p:txBody>
          <a:bodyPr>
            <a:normAutofit fontScale="92500" lnSpcReduction="10000"/>
          </a:bodyPr>
          <a:lstStyle/>
          <a:p>
            <a:r>
              <a:rPr lang="pt-BR" sz="2800" dirty="0">
                <a:latin typeface="Arial" pitchFamily="34" charset="0"/>
                <a:cs typeface="Arial" pitchFamily="34" charset="0"/>
              </a:rPr>
              <a:t>aquecer o pé da criança se estiver frio, essa manobra promove a vasodilatação para saída adequada de sangue;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realizar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 antissepsia com álcool a 70%;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a região a ser puncionada é a face lateral do calcanhar;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introduzir a lanceta e ordenhar uma gota de sangue na fita;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colocar a fita no aparelho e comprimir o local da punção;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não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introduzir a lanceta na face central do calcâneo com o risco de perfuração óssea;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realizar rodízio do local da punção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vestir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 criança e confortá‐la;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colocar no colo da mãe se estiver presente;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lavar as mãos;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anotar e checar o procedimento.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82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30412"/>
            <a:ext cx="5881310" cy="493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24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464096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VIGILÂNCIA À SAÚDE DO RN </a:t>
            </a:r>
            <a:endParaRPr lang="pt-BR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8784976" cy="5688632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Começa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antes de seu nascimento, com a atenção à saúde da mulher e da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gestante, com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acompanhamento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pré-natal iniciado em momento oportuno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com assistência qualificada e humanizada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e Pré-natal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de alto risco, quando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necessário; </a:t>
            </a:r>
          </a:p>
          <a:p>
            <a:pPr marL="0" indent="0">
              <a:buNone/>
            </a:pPr>
            <a:endParaRPr lang="pt-BR" sz="2800" dirty="0">
              <a:latin typeface="Arial" pitchFamily="34" charset="0"/>
              <a:cs typeface="Arial" pitchFamily="34" charset="0"/>
            </a:endParaRPr>
          </a:p>
          <a:p>
            <a:pPr marL="0" indent="45720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Os serviços de saúde devem realizar:</a:t>
            </a:r>
          </a:p>
          <a:p>
            <a:pPr algn="just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Captação precoce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e busca ativa para início do acompanhamento pré-natal. </a:t>
            </a: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Acolhimento </a:t>
            </a:r>
            <a:r>
              <a:rPr lang="pt-B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imediato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para o acompanhamento pré-natal, conforme protocolo e atenção humanizada. </a:t>
            </a:r>
          </a:p>
        </p:txBody>
      </p:sp>
    </p:spTree>
    <p:extLst>
      <p:ext uri="{BB962C8B-B14F-4D97-AF65-F5344CB8AC3E}">
        <p14:creationId xmlns:p14="http://schemas.microsoft.com/office/powerpoint/2010/main" val="571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84976" cy="6336704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ATENÇÃO QUALIFICADA AO PARTO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não </a:t>
            </a:r>
            <a:r>
              <a:rPr lang="pt-BR" dirty="0">
                <a:latin typeface="Arial" pitchFamily="34" charset="0"/>
                <a:cs typeface="Arial" pitchFamily="34" charset="0"/>
              </a:rPr>
              <a:t>apenas a estrutura hospitalar (equipamentos e recursos humanos), mas também o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processo assistencial:</a:t>
            </a:r>
            <a:r>
              <a:rPr lang="pt-BR" dirty="0">
                <a:latin typeface="Arial" pitchFamily="34" charset="0"/>
                <a:cs typeface="Arial" pitchFamily="34" charset="0"/>
              </a:rPr>
              <a:t> acompanhamento adequado do trabalho de parto,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utilização do </a:t>
            </a:r>
            <a:r>
              <a:rPr lang="pt-BR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partograma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, promoção </a:t>
            </a:r>
            <a:r>
              <a:rPr lang="pt-BR" dirty="0">
                <a:latin typeface="Arial" pitchFamily="34" charset="0"/>
                <a:cs typeface="Arial" pitchFamily="34" charset="0"/>
              </a:rPr>
              <a:t>do </a:t>
            </a:r>
            <a:r>
              <a:rPr lang="pt-BR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trabalho de parto fisiológico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(evitando-se </a:t>
            </a:r>
            <a:r>
              <a:rPr lang="pt-BR" dirty="0">
                <a:latin typeface="Arial" pitchFamily="34" charset="0"/>
                <a:cs typeface="Arial" pitchFamily="34" charset="0"/>
              </a:rPr>
              <a:t>intervenções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desnecessárias), </a:t>
            </a:r>
            <a:r>
              <a:rPr lang="pt-BR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assistência adequada na sala de parto</a:t>
            </a:r>
            <a:r>
              <a:rPr lang="pt-B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pt-BR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Direito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a acompanhante </a:t>
            </a:r>
            <a:r>
              <a:rPr lang="pt-BR" dirty="0">
                <a:latin typeface="Arial" pitchFamily="34" charset="0"/>
                <a:cs typeface="Arial" pitchFamily="34" charset="0"/>
              </a:rPr>
              <a:t>da gestante e puérpera durante o trabalho de parto e parto (Lei Federal 11.108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) e </a:t>
            </a:r>
            <a:r>
              <a:rPr lang="pt-BR" dirty="0">
                <a:latin typeface="Arial" pitchFamily="34" charset="0"/>
                <a:cs typeface="Arial" pitchFamily="34" charset="0"/>
              </a:rPr>
              <a:t>para o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bebê (AC)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GARANTIA DE ALOJAMENTO CONJUNTO (AC)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, inclusive </a:t>
            </a:r>
            <a:r>
              <a:rPr lang="pt-BR" dirty="0">
                <a:latin typeface="Arial" pitchFamily="34" charset="0"/>
                <a:cs typeface="Arial" pitchFamily="34" charset="0"/>
              </a:rPr>
              <a:t>se for necessária a internação do bebê.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Promoção </a:t>
            </a:r>
            <a:r>
              <a:rPr lang="pt-BR" dirty="0">
                <a:latin typeface="Arial" pitchFamily="34" charset="0"/>
                <a:cs typeface="Arial" pitchFamily="34" charset="0"/>
              </a:rPr>
              <a:t>do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contato mãe-bebê imediato </a:t>
            </a:r>
            <a:endParaRPr lang="pt-B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758952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CAPTAÇÃO APÓS A ALTA HOSPITALAR 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48302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gendamento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atendimento na Atenção Básica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Na maternidade o RN deve receber a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Caderneta de Saúde da Criança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 com registros sobre a </a:t>
            </a:r>
            <a:r>
              <a:rPr lang="pt-BR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história da gravidez e nascimento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pt-BR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Apgar</a:t>
            </a:r>
            <a:r>
              <a:rPr lang="pt-BR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peso e altura ao nascer, evolução do bebê, intercorrências, procedimentos realizados, condição de alta e recomendações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para o seu cuidado no domicílio. </a:t>
            </a:r>
          </a:p>
        </p:txBody>
      </p:sp>
    </p:spTree>
    <p:extLst>
      <p:ext uri="{BB962C8B-B14F-4D97-AF65-F5344CB8AC3E}">
        <p14:creationId xmlns:p14="http://schemas.microsoft.com/office/powerpoint/2010/main" val="84693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IDENTIFICAÇÃO DO RN DE RISCO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Notificação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da alta, </a:t>
            </a: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agendamento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de consulta na atenção básica, programação de visita domiciliar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agendamento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para o ambulatório de seguimento do RN de alto risco </a:t>
            </a:r>
          </a:p>
        </p:txBody>
      </p:sp>
    </p:spTree>
    <p:extLst>
      <p:ext uri="{BB962C8B-B14F-4D97-AF65-F5344CB8AC3E}">
        <p14:creationId xmlns:p14="http://schemas.microsoft.com/office/powerpoint/2010/main" val="19630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752" y="1916832"/>
            <a:ext cx="8503920" cy="4182216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pt-BR" altLang="pt-B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Exame Neurológico:  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Observar: atitude, reatividade, choro, tônus, movimentos e reflexos.</a:t>
            </a:r>
          </a:p>
          <a:p>
            <a:pPr algn="ctr" eaLnBrk="1" hangingPunct="1">
              <a:buFont typeface="Wingdings 2" pitchFamily="18" charset="2"/>
              <a:buNone/>
            </a:pPr>
            <a:endParaRPr lang="pt-BR" altLang="pt-BR" sz="28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Exame Físico do Recém-nascido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4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CONTINUIDADE DO CUIDADO/CAPTAÇÃO DO RN PELA ATENÇÃO BÁSICA DE SAÚDE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pt-BR" dirty="0" smtClean="0">
                <a:latin typeface="Arial" pitchFamily="34" charset="0"/>
                <a:cs typeface="Arial" pitchFamily="34" charset="0"/>
              </a:rPr>
            </a:b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Deve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ser realizada após atendimento do RN em serviços de urgência ou após alta hospitalar, por meio de agendamento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(sempre que possível, a mãe já deve sair do serviço com a consulta agendada)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VISITA DOMICILIAR NA PRIMEIRA SEMANA APÓS O PARTO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Com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avaliação global e de risco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da criança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, apoio ao aleitamento materno e encaminhamento para 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atendimento na unidade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básica de saúde</a:t>
            </a:r>
          </a:p>
        </p:txBody>
      </p:sp>
    </p:spTree>
    <p:extLst>
      <p:ext uri="{BB962C8B-B14F-4D97-AF65-F5344CB8AC3E}">
        <p14:creationId xmlns:p14="http://schemas.microsoft.com/office/powerpoint/2010/main" val="19902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8964488" cy="6192688"/>
          </a:xfrm>
        </p:spPr>
        <p:txBody>
          <a:bodyPr>
            <a:noAutofit/>
          </a:bodyPr>
          <a:lstStyle/>
          <a:p>
            <a:pPr algn="just"/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Primeira consulta na primeira semana de vida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 marcação de retornos, conforme a necessidade.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Manutenção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calendário de acompanhamento na atenção básica </a:t>
            </a:r>
            <a:endParaRPr lang="pt-BR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457200" algn="just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Além de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visitas domiciliares, conforme protocolo (local ou do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MS)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 de acordo com a necessidade da criança. </a:t>
            </a:r>
          </a:p>
        </p:txBody>
      </p:sp>
    </p:spTree>
    <p:extLst>
      <p:ext uri="{BB962C8B-B14F-4D97-AF65-F5344CB8AC3E}">
        <p14:creationId xmlns:p14="http://schemas.microsoft.com/office/powerpoint/2010/main" val="20968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RN de alto risco deverá manter o calendário de acompanhamento na Atenção Básica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além do acompanhamento pelo ambulatório de atenção especializada.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RN de alto risco deve ser acompanhado até pelo menos o segundo ano completo de vida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(mínimo de duas avaliações por ano); o acompanhamento até 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pt-BR" sz="3600" baseline="30000" dirty="0" smtClean="0">
                <a:latin typeface="Arial" pitchFamily="34" charset="0"/>
                <a:cs typeface="Arial" pitchFamily="34" charset="0"/>
              </a:rPr>
              <a:t>º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ano é desejável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732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4088" y="-50800"/>
            <a:ext cx="13592176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26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O bebê abre a boca e suga o que aparece à sua frente. Ao tocar qualquer região em torno da boca, ele vira o rosto para o lado estimulado.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A busca pelo seio desaparece por volta do segundo mês, quando o reflexo da sucção passa a ser voluntário.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534400" cy="7589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altLang="pt-BR" sz="4400" b="1" dirty="0" smtClean="0">
                <a:solidFill>
                  <a:srgbClr val="FF0000"/>
                </a:solidFill>
              </a:rPr>
              <a:t>SUCÇÃO E BUSCA PELO SEIO</a:t>
            </a:r>
            <a:r>
              <a:rPr lang="pt-BR" altLang="pt-BR" sz="4400" dirty="0" smtClean="0"/>
              <a:t> </a:t>
            </a:r>
            <a:r>
              <a:rPr lang="pt-BR" altLang="pt-BR" sz="3600" dirty="0" smtClean="0"/>
              <a:t/>
            </a:r>
            <a:br>
              <a:rPr lang="pt-BR" altLang="pt-BR" sz="3600" dirty="0" smtClean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750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PRINCIPAIS REFLEXOS PRIMITIVOS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 smtClean="0"/>
              <a:t>•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VORACIDADE OU PROCURA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quando é tocada a bochecha perto da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boca, fazendo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com que a criança desloque a face e a boca para o lado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do estímulo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Este reflexo não deve ser procurado logo após 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amamentação, pois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 resposta ao estímulo pode ser débil ou não ocorrer. Está presente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no bebê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até os 3 meses de idade.</a:t>
            </a:r>
          </a:p>
        </p:txBody>
      </p:sp>
    </p:spTree>
    <p:extLst>
      <p:ext uri="{BB962C8B-B14F-4D97-AF65-F5344CB8AC3E}">
        <p14:creationId xmlns:p14="http://schemas.microsoft.com/office/powerpoint/2010/main" val="13691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ço Reservado para Conteúdo 2"/>
          <p:cNvSpPr>
            <a:spLocks noGrp="1"/>
          </p:cNvSpPr>
          <p:nvPr>
            <p:ph idx="1"/>
          </p:nvPr>
        </p:nvSpPr>
        <p:spPr>
          <a:xfrm>
            <a:off x="301752" y="1412776"/>
            <a:ext cx="8503920" cy="4824536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obtém com leve pressão do dedo do examinador na palma das mãos da criança e abaixo dos dedos do pé.</a:t>
            </a:r>
          </a:p>
          <a:p>
            <a:pPr algn="just" eaLnBrk="1" hangingPunct="1">
              <a:buFont typeface="Wingdings 2" pitchFamily="18" charset="2"/>
              <a:buNone/>
            </a:pPr>
            <a:endParaRPr lang="pt-BR" altLang="pt-BR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 O recém-nascido agarra o dedo da mãe com força. Esse reflexo ocorre nas mãos e nos pés.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O da mão costuma desaparecer por volta do terceiro mês, e do pé continua até o sétimo ou oitavo mês.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5895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altLang="pt-BR" sz="4000" b="1" dirty="0" smtClean="0">
                <a:solidFill>
                  <a:srgbClr val="FF0000"/>
                </a:solidFill>
              </a:rPr>
              <a:t>PREENSÃO PALMAR E PLANTAR</a:t>
            </a:r>
            <a:r>
              <a:rPr lang="pt-BR" altLang="pt-BR" sz="4000" dirty="0" smtClean="0">
                <a:solidFill>
                  <a:srgbClr val="FF0000"/>
                </a:solidFill>
              </a:rPr>
              <a:t> </a:t>
            </a:r>
            <a:r>
              <a:rPr lang="pt-BR" altLang="pt-BR" sz="4000" dirty="0">
                <a:solidFill>
                  <a:srgbClr val="FF0000"/>
                </a:solidFill>
              </a:rPr>
              <a:t/>
            </a:r>
            <a:br>
              <a:rPr lang="pt-BR" altLang="pt-BR" sz="4000" dirty="0">
                <a:solidFill>
                  <a:srgbClr val="FF0000"/>
                </a:solidFill>
              </a:rPr>
            </a:b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3365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428625"/>
            <a:ext cx="3548063" cy="5214938"/>
          </a:xfrm>
          <a:noFill/>
        </p:spPr>
      </p:pic>
      <p:sp>
        <p:nvSpPr>
          <p:cNvPr id="440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smtClean="0"/>
          </a:p>
        </p:txBody>
      </p:sp>
      <p:pic>
        <p:nvPicPr>
          <p:cNvPr id="1095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00188"/>
            <a:ext cx="385762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3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smtClean="0"/>
          </a:p>
        </p:txBody>
      </p:sp>
      <p:pic>
        <p:nvPicPr>
          <p:cNvPr id="1034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97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Conteúdo 2"/>
          <p:cNvSpPr>
            <a:spLocks noGrp="1"/>
          </p:cNvSpPr>
          <p:nvPr>
            <p:ph idx="1"/>
          </p:nvPr>
        </p:nvSpPr>
        <p:spPr>
          <a:xfrm>
            <a:off x="301752" y="1700808"/>
            <a:ext cx="8503920" cy="439824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pt-BR" altLang="pt-BR" sz="3600" dirty="0" smtClean="0"/>
              <a:t>Colocado em pé, com apoio nas axilas, ele ergue uma perna dando a impressão de estar andando.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600" dirty="0" smtClean="0"/>
              <a:t>É o primeiro a desaparecer. Some até o fim do primeiro mês.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alt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MARCHA REFLEXA</a:t>
            </a:r>
            <a:r>
              <a:rPr lang="pt-BR" alt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692696"/>
            <a:ext cx="8503920" cy="5406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FUGA À ASFIXIA: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coloca-se a criança em decúbito ventral no leito, com a face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voltada para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o colchão. Em alguns segundos o RN deverá virar o rosto liberando o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nariz para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respirar adequadamente.</a:t>
            </a:r>
          </a:p>
        </p:txBody>
      </p:sp>
    </p:spTree>
    <p:extLst>
      <p:ext uri="{BB962C8B-B14F-4D97-AF65-F5344CB8AC3E}">
        <p14:creationId xmlns:p14="http://schemas.microsoft.com/office/powerpoint/2010/main" val="998641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9256" y="260648"/>
            <a:ext cx="8534400" cy="75895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pt-BR" sz="2800" b="1" dirty="0" smtClean="0">
                <a:solidFill>
                  <a:schemeClr val="tx1"/>
                </a:solidFill>
              </a:rPr>
              <a:t>CATARATA                            “SINAL DO SOLPOENTE”</a:t>
            </a:r>
            <a:endParaRPr lang="pt-BR" sz="2800" b="1" dirty="0">
              <a:solidFill>
                <a:schemeClr val="tx1"/>
              </a:solidFill>
            </a:endParaRPr>
          </a:p>
        </p:txBody>
      </p:sp>
      <p:pic>
        <p:nvPicPr>
          <p:cNvPr id="78855" name="Picture 6" descr="http://trialx.com/curetalk/wp-content/blogs.dir/7/files/2011/05/diseases/Craniotabe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10445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http://www.aptomed.com.br/userfiles/image/c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39216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4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836712"/>
            <a:ext cx="8503920" cy="5262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CUTÂNEO-PLANTAR OU BABINSKI: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faz-se estímulo contínuo da planta do pé a partir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do calcâneo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no sentido dos artelhos. Os dedos adquirem postura em extensão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19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332656"/>
            <a:ext cx="8964488" cy="6192688"/>
          </a:xfrm>
        </p:spPr>
        <p:txBody>
          <a:bodyPr>
            <a:normAutofit/>
          </a:bodyPr>
          <a:lstStyle/>
          <a:p>
            <a:r>
              <a:rPr lang="pt-BR" sz="2800" dirty="0" smtClean="0"/>
              <a:t>•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MORO: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É desencadeado por algum estímulo brusco como bater palmas,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estirar bruscamente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 lençol onde a criança está deitada ou soltar os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braços </a:t>
            </a: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semiesticados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. O reflexo consiste em uma resposta de extensão-abdução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dos membros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superiores (eventualmente dos inferiores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na primeira fase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os braços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ficam estendidos e abertos, com abertura dos dedos da mão, e em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seguida de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flexão-adução dos braços, com retorno à posição original. Tem início a partir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de 28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semanas de gestação e costuma desaparecer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do dois até dos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6 meses de idade.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A assimetria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ou a ausência do reflexo pode indicar lesões nervosas, musculares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ou ósseas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que devem ser avaliadas.</a:t>
            </a:r>
          </a:p>
        </p:txBody>
      </p:sp>
    </p:spTree>
    <p:extLst>
      <p:ext uri="{BB962C8B-B14F-4D97-AF65-F5344CB8AC3E}">
        <p14:creationId xmlns:p14="http://schemas.microsoft.com/office/powerpoint/2010/main" val="4175931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328592"/>
          </a:xfrm>
        </p:spPr>
        <p:txBody>
          <a:bodyPr>
            <a:normAutofit/>
          </a:bodyPr>
          <a:lstStyle/>
          <a:p>
            <a:pPr algn="just" eaLnBrk="1" hangingPunct="1">
              <a:buFont typeface="Wingdings 2" pitchFamily="18" charset="2"/>
              <a:buNone/>
            </a:pPr>
            <a:endParaRPr lang="pt-BR" altLang="pt-BR" sz="3200" b="1" dirty="0" smtClean="0">
              <a:solidFill>
                <a:srgbClr val="FF0000"/>
              </a:solidFill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Com o bebê deitado, ao  girar a cabeça do bebê para o lado, a criança tende a estender o braço e dobrar o outro. </a:t>
            </a:r>
          </a:p>
          <a:p>
            <a:pPr algn="ctr">
              <a:buNone/>
            </a:pP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É chamado de posição de esgrimista (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Magnus-De-</a:t>
            </a:r>
            <a:r>
              <a:rPr lang="pt-BR" sz="4000" dirty="0" err="1" smtClean="0">
                <a:latin typeface="Arial" pitchFamily="34" charset="0"/>
                <a:cs typeface="Arial" pitchFamily="34" charset="0"/>
              </a:rPr>
              <a:t>Kleijn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. Costuma desaparecer no terceiro mês.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t-BR" alt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TÔNICO-CERVICAL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0" descr="S-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60648"/>
            <a:ext cx="8712968" cy="6408712"/>
          </a:xfrm>
        </p:spPr>
      </p:pic>
    </p:spTree>
    <p:extLst>
      <p:ext uri="{BB962C8B-B14F-4D97-AF65-F5344CB8AC3E}">
        <p14:creationId xmlns:p14="http://schemas.microsoft.com/office/powerpoint/2010/main" val="736300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De bruços, o bebê estica as pernas, como se tentasse rastejar, quando alguém lhe dá apoio nos pés.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 Some por volta do quinto mês. </a:t>
            </a:r>
            <a:endParaRPr lang="pt-BR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534400" cy="7589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4900" b="1" dirty="0" smtClean="0">
                <a:solidFill>
                  <a:srgbClr val="FF0000"/>
                </a:solidFill>
              </a:rPr>
              <a:t>ENGATINHAR</a:t>
            </a:r>
            <a:r>
              <a:rPr lang="pt-BR" sz="3600" b="1" dirty="0" smtClean="0">
                <a:solidFill>
                  <a:srgbClr val="FF0000"/>
                </a:solidFill>
              </a:rPr>
              <a:t> </a:t>
            </a:r>
            <a:r>
              <a:rPr lang="pt-BR" sz="3600" dirty="0" smtClean="0">
                <a:solidFill>
                  <a:srgbClr val="FF0000"/>
                </a:solidFill>
              </a:rPr>
              <a:t/>
            </a:r>
            <a:br>
              <a:rPr lang="pt-BR" sz="3600" dirty="0" smtClean="0">
                <a:solidFill>
                  <a:srgbClr val="FF0000"/>
                </a:solidFill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72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052736"/>
            <a:ext cx="4429125" cy="5357813"/>
          </a:xfrm>
          <a:noFill/>
        </p:spPr>
      </p:pic>
      <p:sp>
        <p:nvSpPr>
          <p:cNvPr id="481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smtClean="0"/>
          </a:p>
        </p:txBody>
      </p:sp>
      <p:pic>
        <p:nvPicPr>
          <p:cNvPr id="1136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470326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2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548680"/>
            <a:ext cx="8503920" cy="5550368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latin typeface="Arial" pitchFamily="34" charset="0"/>
                <a:cs typeface="Arial" pitchFamily="34" charset="0"/>
              </a:rPr>
              <a:t>Reflexo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dos olhos de boneca</a:t>
            </a:r>
          </a:p>
          <a:p>
            <a:r>
              <a:rPr lang="pt-BR" sz="4000" b="1" dirty="0" smtClean="0">
                <a:latin typeface="Arial" pitchFamily="34" charset="0"/>
                <a:cs typeface="Arial" pitchFamily="34" charset="0"/>
              </a:rPr>
              <a:t>Reflexos </a:t>
            </a:r>
            <a:r>
              <a:rPr lang="pt-BR" sz="4000" b="1" dirty="0" err="1">
                <a:latin typeface="Arial" pitchFamily="34" charset="0"/>
                <a:cs typeface="Arial" pitchFamily="34" charset="0"/>
              </a:rPr>
              <a:t>tendinosos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podem ser avaliados utilizando-se o martelo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com ponta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de borracha ou o próprio dedo do examinador para o estímulo.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O reflexo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patelar costuma ser facilmente detectável.</a:t>
            </a:r>
          </a:p>
        </p:txBody>
      </p:sp>
    </p:spTree>
    <p:extLst>
      <p:ext uri="{BB962C8B-B14F-4D97-AF65-F5344CB8AC3E}">
        <p14:creationId xmlns:p14="http://schemas.microsoft.com/office/powerpoint/2010/main" val="842121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FISIOLOGIA DO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DIGESTIVO DO RN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836712"/>
            <a:ext cx="9144000" cy="602128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Limitada capacidade para digerir, absorver e metabolizar alimentos (</a:t>
            </a: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tem enzimas para proteínas e açúcares simples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Pouca lipase pancreática, por isso não pode metabolizar gorduras</a:t>
            </a:r>
          </a:p>
          <a:p>
            <a:endParaRPr lang="pt-BR" sz="3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 imaturidade do fígado provoca edema no nascimento, certo grau de icterícia, risco de doença hemorrágica do RN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Pouca quantidade de saliva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3287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030"/>
          <p:cNvGrpSpPr>
            <a:grpSpLocks/>
          </p:cNvGrpSpPr>
          <p:nvPr/>
        </p:nvGrpSpPr>
        <p:grpSpPr bwMode="auto">
          <a:xfrm>
            <a:off x="0" y="152400"/>
            <a:ext cx="9144000" cy="6615113"/>
            <a:chOff x="144" y="96"/>
            <a:chExt cx="5435" cy="4167"/>
          </a:xfrm>
        </p:grpSpPr>
        <p:pic>
          <p:nvPicPr>
            <p:cNvPr id="20483" name="Picture 1026" descr="C:\WINDOWS\slidel1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96"/>
              <a:ext cx="5435" cy="3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4" name="Text Box 1027"/>
            <p:cNvSpPr txBox="1">
              <a:spLocks noChangeArrowheads="1"/>
            </p:cNvSpPr>
            <p:nvPr/>
          </p:nvSpPr>
          <p:spPr bwMode="auto">
            <a:xfrm>
              <a:off x="960" y="4032"/>
              <a:ext cx="76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b="1">
                  <a:latin typeface="Arial" pitchFamily="34" charset="0"/>
                </a:rPr>
                <a:t>mulher </a:t>
              </a:r>
            </a:p>
          </p:txBody>
        </p:sp>
        <p:sp>
          <p:nvSpPr>
            <p:cNvPr id="20485" name="Text Box 1028"/>
            <p:cNvSpPr txBox="1">
              <a:spLocks noChangeArrowheads="1"/>
            </p:cNvSpPr>
            <p:nvPr/>
          </p:nvSpPr>
          <p:spPr bwMode="auto">
            <a:xfrm>
              <a:off x="2448" y="4032"/>
              <a:ext cx="72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b="1">
                  <a:latin typeface="Arial" pitchFamily="34" charset="0"/>
                </a:rPr>
                <a:t>vaca</a:t>
              </a:r>
            </a:p>
          </p:txBody>
        </p:sp>
        <p:sp>
          <p:nvSpPr>
            <p:cNvPr id="20486" name="Text Box 1029"/>
            <p:cNvSpPr txBox="1">
              <a:spLocks noChangeArrowheads="1"/>
            </p:cNvSpPr>
            <p:nvPr/>
          </p:nvSpPr>
          <p:spPr bwMode="auto">
            <a:xfrm>
              <a:off x="4032" y="4032"/>
              <a:ext cx="67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b="1">
                  <a:latin typeface="Arial" pitchFamily="34" charset="0"/>
                </a:rPr>
                <a:t>cabra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495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28600" y="457200"/>
          <a:ext cx="8632825" cy="613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4" name="PI3" r:id="rId3" imgW="10400000" imgH="7504762" progId="PI3.Image">
                  <p:embed/>
                </p:oleObj>
              </mc:Choice>
              <mc:Fallback>
                <p:oleObj name="PI3" r:id="rId3" imgW="10400000" imgH="7504762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"/>
                        <a:ext cx="8632825" cy="613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5489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968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FISIOLOGIA DO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DIGESTIVO DO RN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58924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CAPACIDADE GÁSTRICA LIMITADA </a:t>
            </a:r>
          </a:p>
          <a:p>
            <a:pPr marL="0" indent="0" algn="ctr">
              <a:buNone/>
            </a:pPr>
            <a:endParaRPr lang="pt-BR" sz="32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(peso em gramas DIVIDIDO POR 100 – 3)</a:t>
            </a:r>
          </a:p>
          <a:p>
            <a:pPr marL="0" indent="0" algn="ctr">
              <a:buNone/>
            </a:pPr>
            <a:endParaRPr lang="pt-BR" sz="32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Exemplo: 2000g :100 = 20 – 3 = 17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6516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8964488" cy="1066800"/>
          </a:xfrm>
          <a:solidFill>
            <a:schemeClr val="accent2"/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pt-BR" sz="2100" b="1" dirty="0">
                <a:solidFill>
                  <a:schemeClr val="tx1"/>
                </a:solidFill>
                <a:latin typeface="Arial" charset="0"/>
              </a:rPr>
              <a:t>A UNIÃO PERFEITA </a:t>
            </a:r>
            <a:r>
              <a:rPr lang="pt-PT" sz="2100" b="1" dirty="0">
                <a:solidFill>
                  <a:schemeClr val="tx1"/>
                </a:solidFill>
                <a:latin typeface="Arial" charset="0"/>
              </a:rPr>
              <a:t>= </a:t>
            </a:r>
            <a:r>
              <a:rPr lang="pt-BR" sz="3200" b="1" dirty="0">
                <a:solidFill>
                  <a:schemeClr val="tx1"/>
                </a:solidFill>
                <a:latin typeface="Arial" charset="0"/>
              </a:rPr>
              <a:t>QUANTIDADE DE COLOSTRO</a:t>
            </a:r>
            <a:r>
              <a:rPr lang="pt-BR" sz="2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pt-BR" sz="2100" b="1" dirty="0">
                <a:solidFill>
                  <a:schemeClr val="tx1"/>
                </a:solidFill>
                <a:latin typeface="Arial" charset="0"/>
              </a:rPr>
              <a:t>POR MAMADA E </a:t>
            </a:r>
            <a:r>
              <a:rPr lang="pt-BR" sz="2800" b="1" dirty="0">
                <a:solidFill>
                  <a:schemeClr val="tx1"/>
                </a:solidFill>
                <a:latin typeface="Arial" charset="0"/>
              </a:rPr>
              <a:t>CAPACIDADE DE GÁSTRICA DO RN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1600200"/>
            <a:ext cx="5715000" cy="48768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l" defTabSz="652463">
              <a:defRPr/>
            </a:pPr>
            <a:r>
              <a:rPr lang="pt-BR" sz="2800" b="1" dirty="0">
                <a:solidFill>
                  <a:srgbClr val="FF0000"/>
                </a:solidFill>
                <a:effectLst/>
                <a:latin typeface="Arial" charset="0"/>
              </a:rPr>
              <a:t>Capacidade gástrica do </a:t>
            </a:r>
            <a:r>
              <a:rPr lang="pt-BR" sz="2800" b="1" dirty="0" smtClean="0">
                <a:solidFill>
                  <a:srgbClr val="FF0000"/>
                </a:solidFill>
                <a:effectLst/>
                <a:latin typeface="Arial" charset="0"/>
              </a:rPr>
              <a:t>recém-nascido</a:t>
            </a:r>
            <a:endParaRPr lang="pt-PT" sz="2800" b="1" dirty="0" smtClean="0">
              <a:solidFill>
                <a:srgbClr val="FF0000"/>
              </a:solidFill>
              <a:effectLst/>
              <a:latin typeface="Arial" charset="0"/>
            </a:endParaRPr>
          </a:p>
          <a:p>
            <a:pPr algn="l" defTabSz="652463">
              <a:defRPr/>
            </a:pPr>
            <a:r>
              <a:rPr lang="pt-PT" sz="2800" b="1" dirty="0" smtClean="0">
                <a:solidFill>
                  <a:schemeClr val="tx1"/>
                </a:solidFill>
                <a:latin typeface="Arial" charset="0"/>
              </a:rPr>
              <a:t>        </a:t>
            </a:r>
            <a:r>
              <a:rPr lang="pt-BR" sz="2800" b="1" dirty="0" smtClean="0">
                <a:solidFill>
                  <a:schemeClr val="tx1"/>
                </a:solidFill>
                <a:effectLst/>
                <a:latin typeface="Arial" charset="0"/>
              </a:rPr>
              <a:t>4  </a:t>
            </a:r>
            <a:r>
              <a:rPr lang="pt-PT" sz="2800" b="1" dirty="0" smtClean="0">
                <a:solidFill>
                  <a:schemeClr val="tx1"/>
                </a:solidFill>
                <a:effectLst/>
                <a:latin typeface="Arial" charset="0"/>
              </a:rPr>
              <a:t>colheres </a:t>
            </a:r>
            <a:r>
              <a:rPr lang="pt-PT" sz="2800" b="1" dirty="0">
                <a:solidFill>
                  <a:schemeClr val="tx1"/>
                </a:solidFill>
                <a:effectLst/>
                <a:latin typeface="Arial" charset="0"/>
              </a:rPr>
              <a:t>de chá</a:t>
            </a:r>
          </a:p>
          <a:p>
            <a:pPr defTabSz="652463">
              <a:defRPr/>
            </a:pPr>
            <a:endParaRPr lang="pt-BR" sz="2800" b="1" dirty="0">
              <a:solidFill>
                <a:schemeClr val="tx1"/>
              </a:solidFill>
              <a:latin typeface="Arial" charset="0"/>
            </a:endParaRPr>
          </a:p>
          <a:p>
            <a:pPr algn="l" defTabSz="652463">
              <a:defRPr/>
            </a:pPr>
            <a:r>
              <a:rPr lang="pt-BR" sz="2800" b="1" dirty="0">
                <a:solidFill>
                  <a:srgbClr val="FF0000"/>
                </a:solidFill>
                <a:effectLst/>
                <a:latin typeface="Arial" charset="0"/>
              </a:rPr>
              <a:t>Capacidade gástrica da  criança com um ano de </a:t>
            </a:r>
            <a:r>
              <a:rPr lang="pt-BR" sz="2800" b="1" dirty="0" smtClean="0">
                <a:solidFill>
                  <a:srgbClr val="FF0000"/>
                </a:solidFill>
                <a:effectLst/>
                <a:latin typeface="Arial" charset="0"/>
              </a:rPr>
              <a:t>idade</a:t>
            </a:r>
            <a:endParaRPr lang="pt-BR" sz="2800" b="1" dirty="0">
              <a:solidFill>
                <a:schemeClr val="tx1"/>
              </a:solidFill>
              <a:latin typeface="Arial" charset="0"/>
            </a:endParaRPr>
          </a:p>
          <a:p>
            <a:pPr algn="l" defTabSz="652463">
              <a:defRPr/>
            </a:pPr>
            <a:r>
              <a:rPr lang="pt-BR" sz="2800" b="1" dirty="0">
                <a:solidFill>
                  <a:schemeClr val="tx1"/>
                </a:solidFill>
                <a:latin typeface="Arial" charset="0"/>
              </a:rPr>
              <a:t>     </a:t>
            </a:r>
            <a:r>
              <a:rPr lang="pt-BR" sz="2800" b="1" dirty="0" smtClean="0">
                <a:solidFill>
                  <a:schemeClr val="tx1"/>
                </a:solidFill>
                <a:effectLst/>
                <a:latin typeface="Arial" charset="0"/>
              </a:rPr>
              <a:t>40 </a:t>
            </a:r>
            <a:r>
              <a:rPr lang="pt-BR" sz="2800" b="1" dirty="0" smtClean="0">
                <a:solidFill>
                  <a:schemeClr val="tx1"/>
                </a:solidFill>
                <a:latin typeface="Arial" charset="0"/>
              </a:rPr>
              <a:t>colheres de chá</a:t>
            </a:r>
            <a:endParaRPr lang="pt-PT" sz="2800" b="1" dirty="0">
              <a:solidFill>
                <a:schemeClr val="tx1"/>
              </a:solidFill>
              <a:latin typeface="Arial" charset="0"/>
            </a:endParaRPr>
          </a:p>
          <a:p>
            <a:pPr defTabSz="652463">
              <a:defRPr/>
            </a:pPr>
            <a:r>
              <a:rPr lang="pt-BR" sz="2400" b="1" dirty="0">
                <a:latin typeface="Arial" charset="0"/>
              </a:rPr>
              <a:t>    </a:t>
            </a:r>
            <a:endParaRPr lang="pt-PT" sz="24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defTabSz="652463">
              <a:defRPr/>
            </a:pPr>
            <a:endParaRPr lang="pt-BR" sz="2400" b="1" dirty="0"/>
          </a:p>
          <a:p>
            <a:pPr defTabSz="652463">
              <a:defRPr/>
            </a:pPr>
            <a:endParaRPr lang="pt-BR" sz="1200" b="1" i="1" dirty="0"/>
          </a:p>
        </p:txBody>
      </p:sp>
      <p:grpSp>
        <p:nvGrpSpPr>
          <p:cNvPr id="18438" name="Group 11"/>
          <p:cNvGrpSpPr>
            <a:grpSpLocks/>
          </p:cNvGrpSpPr>
          <p:nvPr/>
        </p:nvGrpSpPr>
        <p:grpSpPr bwMode="auto">
          <a:xfrm>
            <a:off x="304800" y="1793875"/>
            <a:ext cx="3470275" cy="4470400"/>
            <a:chOff x="192" y="1130"/>
            <a:chExt cx="2186" cy="2816"/>
          </a:xfrm>
        </p:grpSpPr>
        <p:pic>
          <p:nvPicPr>
            <p:cNvPr id="18439" name="Picture 6" descr="C:\WINDOWS\Application Data\Microsoft\Media Catalog\Downloaded Clips\cl67\j0258139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130"/>
              <a:ext cx="1077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7" descr="C:\WINDOWS\Application Data\Microsoft\Media Catalog\Downloaded Clips\cl67\j0258139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352"/>
              <a:ext cx="2186" cy="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1" name="Text Box 8"/>
            <p:cNvSpPr txBox="1">
              <a:spLocks noChangeArrowheads="1"/>
            </p:cNvSpPr>
            <p:nvPr/>
          </p:nvSpPr>
          <p:spPr bwMode="auto">
            <a:xfrm>
              <a:off x="528" y="1392"/>
              <a:ext cx="591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>
              <a:spAutoFit/>
            </a:bodyPr>
            <a:lstStyle>
              <a:lvl1pPr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PT" sz="1700" b="1">
                  <a:solidFill>
                    <a:srgbClr val="333300"/>
                  </a:solidFill>
                  <a:latin typeface="Arial" pitchFamily="34" charset="0"/>
                </a:rPr>
                <a:t>20 ml</a:t>
              </a:r>
              <a:endParaRPr lang="pt-BR" sz="1700" b="1">
                <a:solidFill>
                  <a:srgbClr val="333300"/>
                </a:solidFill>
              </a:endParaRPr>
            </a:p>
          </p:txBody>
        </p:sp>
        <p:sp>
          <p:nvSpPr>
            <p:cNvPr id="18442" name="Text Box 9"/>
            <p:cNvSpPr txBox="1">
              <a:spLocks noChangeArrowheads="1"/>
            </p:cNvSpPr>
            <p:nvPr/>
          </p:nvSpPr>
          <p:spPr bwMode="auto">
            <a:xfrm>
              <a:off x="432" y="2803"/>
              <a:ext cx="810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>
              <a:spAutoFit/>
            </a:bodyPr>
            <a:lstStyle>
              <a:lvl1pPr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PT" sz="2500" b="1">
                  <a:solidFill>
                    <a:srgbClr val="333300"/>
                  </a:solidFill>
                  <a:latin typeface="Arial" pitchFamily="34" charset="0"/>
                </a:rPr>
                <a:t>200 ml</a:t>
              </a:r>
              <a:endParaRPr lang="pt-BR" sz="2500" b="1">
                <a:solidFill>
                  <a:srgbClr val="3333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24614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4"/>
          <p:cNvGrpSpPr>
            <a:grpSpLocks/>
          </p:cNvGrpSpPr>
          <p:nvPr/>
        </p:nvGrpSpPr>
        <p:grpSpPr bwMode="auto">
          <a:xfrm>
            <a:off x="179512" y="260648"/>
            <a:ext cx="8964488" cy="6373181"/>
            <a:chOff x="504" y="192"/>
            <a:chExt cx="4752" cy="2979"/>
          </a:xfrm>
        </p:grpSpPr>
        <p:sp>
          <p:nvSpPr>
            <p:cNvPr id="21507" name="Text Box 2"/>
            <p:cNvSpPr txBox="1">
              <a:spLocks noChangeArrowheads="1"/>
            </p:cNvSpPr>
            <p:nvPr/>
          </p:nvSpPr>
          <p:spPr bwMode="auto">
            <a:xfrm>
              <a:off x="804" y="192"/>
              <a:ext cx="4152" cy="529"/>
            </a:xfrm>
            <a:prstGeom prst="rect">
              <a:avLst/>
            </a:prstGeom>
            <a:solidFill>
              <a:schemeClr val="accent2"/>
            </a:solidFill>
            <a:ln w="12700" cap="sq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3200" b="1" dirty="0">
                  <a:solidFill>
                    <a:srgbClr val="FF0000"/>
                  </a:solidFill>
                  <a:latin typeface="Arial" pitchFamily="34" charset="0"/>
                </a:rPr>
                <a:t>TAXA DE CRESCIMENTO DAS DIFERENTES ESPÉCIES</a:t>
              </a:r>
              <a:endParaRPr lang="pt-BR" sz="32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1508" name="Text Box 3"/>
            <p:cNvSpPr txBox="1">
              <a:spLocks noChangeArrowheads="1"/>
            </p:cNvSpPr>
            <p:nvPr/>
          </p:nvSpPr>
          <p:spPr bwMode="auto">
            <a:xfrm>
              <a:off x="504" y="1056"/>
              <a:ext cx="4752" cy="2115"/>
            </a:xfrm>
            <a:prstGeom prst="rect">
              <a:avLst/>
            </a:prstGeom>
            <a:solidFill>
              <a:srgbClr val="FFFF00"/>
            </a:solidFill>
            <a:ln w="12700" cap="sq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pt-BR" sz="2800" b="1" dirty="0">
                  <a:latin typeface="Arial" pitchFamily="34" charset="0"/>
                </a:rPr>
                <a:t>ESPÉCIES</a:t>
              </a:r>
              <a:r>
                <a:rPr lang="pt-BR" b="1" dirty="0">
                  <a:latin typeface="Arial" pitchFamily="34" charset="0"/>
                </a:rPr>
                <a:t>                         </a:t>
              </a:r>
              <a:r>
                <a:rPr lang="pt-BR" sz="2800" b="1" dirty="0">
                  <a:latin typeface="Arial" pitchFamily="34" charset="0"/>
                </a:rPr>
                <a:t>DIAS </a:t>
              </a:r>
              <a:r>
                <a:rPr lang="pt-BR" sz="2800" b="1" dirty="0" smtClean="0">
                  <a:latin typeface="Arial" pitchFamily="34" charset="0"/>
                </a:rPr>
                <a:t>PARA DOBRAR </a:t>
              </a:r>
              <a:r>
                <a:rPr lang="pt-BR" sz="2800" b="1" dirty="0">
                  <a:latin typeface="Arial" pitchFamily="34" charset="0"/>
                </a:rPr>
                <a:t>O	    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	                                 PESO AO 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                                             NASCER</a:t>
              </a:r>
              <a:r>
                <a:rPr lang="pt-BR" b="1" dirty="0">
                  <a:latin typeface="Arial" pitchFamily="34" charset="0"/>
                </a:rPr>
                <a:t>         </a:t>
              </a:r>
            </a:p>
            <a:p>
              <a:pPr eaLnBrk="1" hangingPunct="1"/>
              <a:r>
                <a:rPr lang="pt-BR" b="1" dirty="0">
                  <a:latin typeface="Arial" pitchFamily="34" charset="0"/>
                </a:rPr>
                <a:t>                                                              </a:t>
              </a:r>
            </a:p>
            <a:p>
              <a:pPr eaLnBrk="1" hangingPunct="1"/>
              <a:r>
                <a:rPr lang="pt-BR" sz="3200" b="1" dirty="0">
                  <a:latin typeface="Arial" pitchFamily="34" charset="0"/>
                </a:rPr>
                <a:t>HOMEM</a:t>
              </a:r>
              <a:r>
                <a:rPr lang="pt-BR" sz="2800" b="1" dirty="0">
                  <a:latin typeface="Arial" pitchFamily="34" charset="0"/>
                </a:rPr>
                <a:t>	                               180	            	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Vaca		                                47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Cavalo 	                                60		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Rena		                                30		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Cabra	                                19	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Ovelha                                       10			</a:t>
              </a:r>
              <a:endParaRPr lang="pt-BR" b="1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341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FISIOLOGIA DO SISTEMA DIGESTIVO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628800"/>
            <a:ext cx="9144000" cy="5229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4400" dirty="0" smtClean="0">
                <a:latin typeface="Arial" pitchFamily="34" charset="0"/>
                <a:cs typeface="Arial" pitchFamily="34" charset="0"/>
              </a:rPr>
              <a:t>Tempo de esvaziamento breve – demora de 2 a 2,5 horas</a:t>
            </a:r>
          </a:p>
          <a:p>
            <a:endParaRPr lang="pt-BR" sz="4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4400" dirty="0" smtClean="0">
                <a:latin typeface="Arial" pitchFamily="34" charset="0"/>
                <a:cs typeface="Arial" pitchFamily="34" charset="0"/>
              </a:rPr>
              <a:t>Peristaltismo intestinal rápido e  cárdia imaturo provocam frequente regurgitação</a:t>
            </a:r>
          </a:p>
        </p:txBody>
      </p:sp>
    </p:spTree>
    <p:extLst>
      <p:ext uri="{BB962C8B-B14F-4D97-AF65-F5344CB8AC3E}">
        <p14:creationId xmlns:p14="http://schemas.microsoft.com/office/powerpoint/2010/main" val="1517299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FISIOLOGIA DO SISTEMA DIGESTIVO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9144000" cy="55172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200" b="1" dirty="0" smtClean="0">
                <a:latin typeface="Arial" pitchFamily="34" charset="0"/>
                <a:cs typeface="Arial" pitchFamily="34" charset="0"/>
              </a:rPr>
              <a:t>MECÔNIO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– fezes dos primeiros 2 dias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substância negro-esverdeada viscosa que deve ser excretado até as 36 horas de vida </a:t>
            </a:r>
          </a:p>
          <a:p>
            <a:r>
              <a:rPr lang="pt-BR" sz="3200" b="1" dirty="0" smtClean="0">
                <a:latin typeface="Arial" pitchFamily="34" charset="0"/>
                <a:cs typeface="Arial" pitchFamily="34" charset="0"/>
              </a:rPr>
              <a:t>FEZES DE TRANSIÇÃO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– no 3º dia (cor parda amarelada, menos aderentes que o mecônio)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FEZES DO LEITE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– a partir do 4º dia (pastosa com odor de leite azedo se AM e amarelada pálida e odor desagradável se tomando fórmula).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5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800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8913"/>
            <a:ext cx="8964488" cy="6669087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pt-BR" sz="4800" b="1" dirty="0" smtClean="0">
                <a:solidFill>
                  <a:srgbClr val="FFFF66"/>
                </a:solidFill>
              </a:rPr>
              <a:t> </a:t>
            </a:r>
            <a:r>
              <a:rPr lang="pt-BR" sz="5400" b="1" dirty="0" smtClean="0">
                <a:latin typeface="Arial" pitchFamily="34" charset="0"/>
                <a:cs typeface="Arial" pitchFamily="34" charset="0"/>
              </a:rPr>
              <a:t>COLOSTRO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sz="2800" u="sng" dirty="0" smtClean="0"/>
          </a:p>
          <a:p>
            <a:pPr marL="609600" indent="-609600" eaLnBrk="1" hangingPunct="1"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Secretado nos primeiros 5 dias após o parto.</a:t>
            </a:r>
          </a:p>
          <a:p>
            <a:pPr marL="609600" indent="-609600" eaLnBrk="1" hangingPunct="1">
              <a:defRPr/>
            </a:pP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Valor energético: 67-70Kcal/100ml (=leite maduro)</a:t>
            </a:r>
          </a:p>
          <a:p>
            <a:pPr marL="609600" indent="-609600" eaLnBrk="1" hangingPunct="1">
              <a:defRPr/>
            </a:pP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Facilita a eliminação do mecônio nos primeiros dias de vida e permite a proliferação de </a:t>
            </a:r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Lactobacillus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bifidus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na luz intestinal.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sz="2100" dirty="0" smtClean="0"/>
          </a:p>
        </p:txBody>
      </p:sp>
    </p:spTree>
    <p:extLst>
      <p:ext uri="{BB962C8B-B14F-4D97-AF65-F5344CB8AC3E}">
        <p14:creationId xmlns:p14="http://schemas.microsoft.com/office/powerpoint/2010/main" val="56383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669360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pt-BR" sz="3600" b="1" dirty="0" smtClean="0">
                <a:effectLst/>
                <a:latin typeface="Arial" pitchFamily="34" charset="0"/>
                <a:cs typeface="Arial" pitchFamily="34" charset="0"/>
              </a:rPr>
              <a:t>LEITE DE TRANSIÇÃO</a:t>
            </a:r>
          </a:p>
          <a:p>
            <a:pPr marL="609600" indent="-609600" eaLnBrk="1" hangingPunct="1">
              <a:defRPr/>
            </a:pPr>
            <a:endParaRPr lang="pt-BR" u="sng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Aproximadamente do 6º dia até a segunda semana pós-parto.</a:t>
            </a:r>
          </a:p>
          <a:p>
            <a:pPr marL="609600" indent="-609600" eaLnBrk="1" hangingPunct="1">
              <a:defRPr/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Intermediário entre o colostro e o maduro.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u="sng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pt-BR" sz="3600" b="1" dirty="0" smtClean="0">
                <a:effectLst/>
                <a:latin typeface="Arial" pitchFamily="34" charset="0"/>
                <a:cs typeface="Arial" pitchFamily="34" charset="0"/>
              </a:rPr>
              <a:t>LEITE MADURO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u="sng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Produzido a partir da 2ª quinzena pós-parto.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Leite anterior e posterior</a:t>
            </a:r>
            <a:endParaRPr lang="pt-BR" sz="2400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sz="2200" dirty="0" smtClean="0"/>
          </a:p>
        </p:txBody>
      </p:sp>
    </p:spTree>
    <p:extLst>
      <p:ext uri="{BB962C8B-B14F-4D97-AF65-F5344CB8AC3E}">
        <p14:creationId xmlns:p14="http://schemas.microsoft.com/office/powerpoint/2010/main" val="40419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2"/>
          <p:cNvGrpSpPr>
            <a:grpSpLocks/>
          </p:cNvGrpSpPr>
          <p:nvPr/>
        </p:nvGrpSpPr>
        <p:grpSpPr bwMode="auto">
          <a:xfrm>
            <a:off x="0" y="152400"/>
            <a:ext cx="8763000" cy="6629400"/>
            <a:chOff x="0" y="96"/>
            <a:chExt cx="5520" cy="4176"/>
          </a:xfrm>
        </p:grpSpPr>
        <p:sp>
          <p:nvSpPr>
            <p:cNvPr id="29699" name="Rectangle 2"/>
            <p:cNvSpPr>
              <a:spLocks noChangeArrowheads="1"/>
            </p:cNvSpPr>
            <p:nvPr/>
          </p:nvSpPr>
          <p:spPr bwMode="auto">
            <a:xfrm>
              <a:off x="48" y="96"/>
              <a:ext cx="12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29700" name="Text Box 3"/>
            <p:cNvSpPr txBox="1">
              <a:spLocks noChangeArrowheads="1"/>
            </p:cNvSpPr>
            <p:nvPr/>
          </p:nvSpPr>
          <p:spPr bwMode="auto">
            <a:xfrm>
              <a:off x="480" y="192"/>
              <a:ext cx="4800" cy="87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2800" b="1">
                  <a:solidFill>
                    <a:schemeClr val="bg1"/>
                  </a:solidFill>
                  <a:latin typeface="Arial Unicode MS" pitchFamily="34" charset="-128"/>
                  <a:cs typeface="Times New Roman" pitchFamily="18" charset="0"/>
                </a:rPr>
                <a:t>Risco de morte por pneumonia entre 8 dias e 12 meses segundo o tipo de alimentação (Pelotas, RS, Brasil)</a:t>
              </a:r>
              <a:r>
                <a:rPr lang="pt-BR" sz="2800">
                  <a:solidFill>
                    <a:schemeClr val="bg1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9701" name="Text Box 4"/>
            <p:cNvSpPr txBox="1">
              <a:spLocks noChangeArrowheads="1"/>
            </p:cNvSpPr>
            <p:nvPr/>
          </p:nvSpPr>
          <p:spPr bwMode="auto">
            <a:xfrm>
              <a:off x="0" y="4099"/>
              <a:ext cx="21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 b="1">
                  <a:latin typeface="Arial" pitchFamily="34" charset="0"/>
                  <a:cs typeface="Times New Roman" pitchFamily="18" charset="0"/>
                </a:rPr>
                <a:t>De: Victora et al, 1987 </a:t>
              </a:r>
            </a:p>
          </p:txBody>
        </p:sp>
        <p:grpSp>
          <p:nvGrpSpPr>
            <p:cNvPr id="29702" name="Group 5"/>
            <p:cNvGrpSpPr>
              <a:grpSpLocks/>
            </p:cNvGrpSpPr>
            <p:nvPr/>
          </p:nvGrpSpPr>
          <p:grpSpPr bwMode="auto">
            <a:xfrm>
              <a:off x="480" y="1152"/>
              <a:ext cx="5040" cy="2956"/>
              <a:chOff x="432" y="1008"/>
              <a:chExt cx="4992" cy="3100"/>
            </a:xfrm>
          </p:grpSpPr>
          <p:pic>
            <p:nvPicPr>
              <p:cNvPr id="29703" name="Picture 6" descr="C:\Meus documentos\Materno\Gestores\Tranp P&amp;B\T28.JPG"/>
              <p:cNvPicPr>
                <a:picLocks noChangeAspect="1" noChangeArrowheads="1"/>
              </p:cNvPicPr>
              <p:nvPr/>
            </p:nvPicPr>
            <p:blipFill>
              <a:blip r:embed="rId2" r:link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34" b="9525"/>
              <a:stretch>
                <a:fillRect/>
              </a:stretch>
            </p:blipFill>
            <p:spPr bwMode="auto">
              <a:xfrm>
                <a:off x="432" y="1008"/>
                <a:ext cx="4992" cy="2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04" name="Text Box 7"/>
              <p:cNvSpPr txBox="1">
                <a:spLocks noChangeArrowheads="1"/>
              </p:cNvSpPr>
              <p:nvPr/>
            </p:nvSpPr>
            <p:spPr bwMode="auto">
              <a:xfrm>
                <a:off x="491" y="3497"/>
                <a:ext cx="763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b="1">
                    <a:latin typeface="Arial" pitchFamily="34" charset="0"/>
                  </a:rPr>
                  <a:t>Só peito</a:t>
                </a:r>
              </a:p>
            </p:txBody>
          </p:sp>
          <p:sp>
            <p:nvSpPr>
              <p:cNvPr id="29705" name="Text Box 8"/>
              <p:cNvSpPr txBox="1">
                <a:spLocks noChangeArrowheads="1"/>
              </p:cNvSpPr>
              <p:nvPr/>
            </p:nvSpPr>
            <p:spPr bwMode="auto">
              <a:xfrm>
                <a:off x="1372" y="3503"/>
                <a:ext cx="822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b="1" dirty="0">
                    <a:latin typeface="Arial" pitchFamily="34" charset="0"/>
                  </a:rPr>
                  <a:t>Peito + </a:t>
                </a:r>
                <a:br>
                  <a:rPr lang="pt-BR" b="1" dirty="0">
                    <a:latin typeface="Arial" pitchFamily="34" charset="0"/>
                  </a:rPr>
                </a:br>
                <a:r>
                  <a:rPr lang="pt-BR" b="1" dirty="0">
                    <a:latin typeface="Arial" pitchFamily="34" charset="0"/>
                  </a:rPr>
                  <a:t>leite de vaca</a:t>
                </a:r>
              </a:p>
            </p:txBody>
          </p:sp>
          <p:sp>
            <p:nvSpPr>
              <p:cNvPr id="29706" name="Text Box 9"/>
              <p:cNvSpPr txBox="1">
                <a:spLocks noChangeArrowheads="1"/>
              </p:cNvSpPr>
              <p:nvPr/>
            </p:nvSpPr>
            <p:spPr bwMode="auto">
              <a:xfrm>
                <a:off x="2311" y="3497"/>
                <a:ext cx="705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b="1">
                    <a:latin typeface="Arial" pitchFamily="34" charset="0"/>
                  </a:rPr>
                  <a:t>Peito + </a:t>
                </a:r>
                <a:br>
                  <a:rPr lang="pt-BR" b="1">
                    <a:latin typeface="Arial" pitchFamily="34" charset="0"/>
                  </a:rPr>
                </a:br>
                <a:r>
                  <a:rPr lang="pt-BR" b="1">
                    <a:latin typeface="Arial" pitchFamily="34" charset="0"/>
                  </a:rPr>
                  <a:t>fórmula</a:t>
                </a:r>
              </a:p>
            </p:txBody>
          </p:sp>
          <p:sp>
            <p:nvSpPr>
              <p:cNvPr id="29707" name="Text Box 10"/>
              <p:cNvSpPr txBox="1">
                <a:spLocks noChangeArrowheads="1"/>
              </p:cNvSpPr>
              <p:nvPr/>
            </p:nvSpPr>
            <p:spPr bwMode="auto">
              <a:xfrm>
                <a:off x="3251" y="3497"/>
                <a:ext cx="763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b="1">
                    <a:latin typeface="Arial" pitchFamily="34" charset="0"/>
                  </a:rPr>
                  <a:t>Só leite </a:t>
                </a:r>
                <a:br>
                  <a:rPr lang="pt-BR" b="1">
                    <a:latin typeface="Arial" pitchFamily="34" charset="0"/>
                  </a:rPr>
                </a:br>
                <a:r>
                  <a:rPr lang="pt-BR" b="1">
                    <a:latin typeface="Arial" pitchFamily="34" charset="0"/>
                  </a:rPr>
                  <a:t>de vaca</a:t>
                </a:r>
              </a:p>
            </p:txBody>
          </p:sp>
          <p:sp>
            <p:nvSpPr>
              <p:cNvPr id="29708" name="Text Box 11"/>
              <p:cNvSpPr txBox="1">
                <a:spLocks noChangeArrowheads="1"/>
              </p:cNvSpPr>
              <p:nvPr/>
            </p:nvSpPr>
            <p:spPr bwMode="auto">
              <a:xfrm>
                <a:off x="4132" y="3497"/>
                <a:ext cx="763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b="1">
                    <a:latin typeface="Arial" pitchFamily="34" charset="0"/>
                  </a:rPr>
                  <a:t>Só fórmula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1992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ângulo 1"/>
          <p:cNvSpPr>
            <a:spLocks noChangeArrowheads="1"/>
          </p:cNvSpPr>
          <p:nvPr/>
        </p:nvSpPr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COMPARAÇÃO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......</a:t>
            </a:r>
            <a:endParaRPr lang="pt-BR" sz="2800" dirty="0">
              <a:latin typeface="Arial" pitchFamily="34" charset="0"/>
              <a:cs typeface="Arial" pitchFamily="34" charset="0"/>
            </a:endParaRP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Leite Materno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: Uma linda Ferrari, com um lindo motorista (gostosão) e um tanque cheio sempre, quanto mais anda, mais tem gasolina!</a:t>
            </a: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Fórmulas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(latas de todas as marcas, derivadas de vaca/soja): Um carro velho, duro, barulhento, e que dá muito trabalho de oficina, mas que mesmo não adequado permite um deslocamento de um lado a outro, mesmo que precário.</a:t>
            </a: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Leite de Vaca/cabra/cavalo/soja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(in natura ou na caixinha): Uma bicicleta com dois pneus furados! Pois faltam elementos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essenciais,ao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pleno desenvolvimento do bebê!</a:t>
            </a:r>
          </a:p>
        </p:txBody>
      </p:sp>
    </p:spTree>
    <p:extLst>
      <p:ext uri="{BB962C8B-B14F-4D97-AF65-F5344CB8AC3E}">
        <p14:creationId xmlns:p14="http://schemas.microsoft.com/office/powerpoint/2010/main" val="2176319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484784"/>
            <a:ext cx="8679308" cy="5149552"/>
          </a:xfrm>
        </p:spPr>
        <p:txBody>
          <a:bodyPr>
            <a:normAutofit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b="1" dirty="0" smtClean="0">
                <a:solidFill>
                  <a:srgbClr val="0070C0"/>
                </a:solidFill>
              </a:rPr>
              <a:t>CABEÇA: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dirty="0" smtClean="0">
                <a:solidFill>
                  <a:srgbClr val="FF0000"/>
                </a:solidFill>
              </a:rPr>
              <a:t>ORELHAS</a:t>
            </a:r>
            <a:r>
              <a:rPr lang="pt-BR" dirty="0" smtClean="0"/>
              <a:t>: deformidades;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dirty="0" smtClean="0">
                <a:solidFill>
                  <a:srgbClr val="FF0000"/>
                </a:solidFill>
              </a:rPr>
              <a:t>NARIZ</a:t>
            </a:r>
            <a:r>
              <a:rPr lang="pt-BR" dirty="0" smtClean="0"/>
              <a:t>: forma, permeabilidade, secreções ( sífilis);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dirty="0" smtClean="0">
                <a:solidFill>
                  <a:srgbClr val="FF0000"/>
                </a:solidFill>
              </a:rPr>
              <a:t>BOCA:</a:t>
            </a:r>
            <a:r>
              <a:rPr lang="pt-BR" dirty="0" smtClean="0"/>
              <a:t>  presença de lesões, inclusive no palato, salivação excessiva (suspeitar de </a:t>
            </a:r>
            <a:r>
              <a:rPr lang="pt-BR" dirty="0" err="1" smtClean="0"/>
              <a:t>atresia</a:t>
            </a:r>
            <a:r>
              <a:rPr lang="pt-BR" dirty="0" smtClean="0"/>
              <a:t>). </a:t>
            </a:r>
          </a:p>
        </p:txBody>
      </p:sp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Exame Físico do Recém-nascido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5066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628800"/>
            <a:ext cx="8640960" cy="4571975"/>
          </a:xfrm>
        </p:spPr>
        <p:txBody>
          <a:bodyPr>
            <a:noAutofit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4000" b="1" dirty="0" smtClean="0">
                <a:latin typeface="Arial" pitchFamily="34" charset="0"/>
                <a:cs typeface="Arial" pitchFamily="34" charset="0"/>
              </a:rPr>
              <a:t>DISTENSÃO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 - pode indicar presença de líquidos, </a:t>
            </a:r>
            <a:r>
              <a:rPr lang="pt-BR" altLang="pt-BR" sz="4000" dirty="0" err="1" smtClean="0">
                <a:latin typeface="Arial" pitchFamily="34" charset="0"/>
                <a:cs typeface="Arial" pitchFamily="34" charset="0"/>
              </a:rPr>
              <a:t>visceromegalias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, obstrução ou perfuração intestinal), hérnia umbilical, </a:t>
            </a:r>
            <a:r>
              <a:rPr lang="pt-BR" altLang="pt-BR" sz="4000" dirty="0" err="1" smtClean="0">
                <a:latin typeface="Arial" pitchFamily="34" charset="0"/>
                <a:cs typeface="Arial" pitchFamily="34" charset="0"/>
              </a:rPr>
              <a:t>onfalocele</a:t>
            </a:r>
            <a:r>
              <a:rPr lang="pt-BR" altLang="pt-BR" sz="4000" dirty="0">
                <a:latin typeface="Arial" pitchFamily="34" charset="0"/>
                <a:cs typeface="Arial" pitchFamily="34" charset="0"/>
              </a:rPr>
              <a:t>,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000" dirty="0" err="1" smtClean="0">
                <a:latin typeface="Arial" pitchFamily="34" charset="0"/>
                <a:cs typeface="Arial" pitchFamily="34" charset="0"/>
              </a:rPr>
              <a:t>gastroquise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, cistos, hemorragias de cordão (características), orifício anal.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476672"/>
            <a:ext cx="8534400" cy="108012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altLang="pt-BR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ABDOME</a:t>
            </a:r>
            <a:r>
              <a:rPr lang="pt-BR" altLang="pt-BR" dirty="0" smtClean="0">
                <a:solidFill>
                  <a:srgbClr val="FF0000"/>
                </a:solidFill>
              </a:rPr>
              <a:t> </a:t>
            </a:r>
            <a:br>
              <a:rPr lang="pt-BR" altLang="pt-BR" dirty="0" smtClean="0">
                <a:solidFill>
                  <a:srgbClr val="FF0000"/>
                </a:solidFill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44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http://static.hsw.com.br/gif/organs-outside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"/>
          <a:stretch/>
        </p:blipFill>
        <p:spPr bwMode="auto">
          <a:xfrm>
            <a:off x="179512" y="260648"/>
            <a:ext cx="87129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2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655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949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903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65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SISTEMA URINÁRIO</a:t>
            </a:r>
            <a:endParaRPr lang="pt-BR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Anatomicamente completo, mas funcionalmente imaturo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Pouca capacidade para concentrar urina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Volume urinário em 24 horas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-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 200 a 300 ml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17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4000" b="1" dirty="0" smtClean="0">
                <a:latin typeface="Arial" pitchFamily="34" charset="0"/>
                <a:cs typeface="Arial" pitchFamily="34" charset="0"/>
              </a:rPr>
              <a:t>CRIPTORQUIDIA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 - testículos não desceram para a bolsa escrotal, podendo estar no canal inguinal (comum no RNPT)</a:t>
            </a:r>
          </a:p>
        </p:txBody>
      </p:sp>
      <p:sp>
        <p:nvSpPr>
          <p:cNvPr id="90115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A9B5A2-7609-456A-8752-E01727069479}" type="datetime1">
              <a:rPr lang="pt-BR" altLang="pt-BR" smtClean="0"/>
              <a:pPr eaLnBrk="1" hangingPunct="1"/>
              <a:t>15/07/2021</a:t>
            </a:fld>
            <a:endParaRPr lang="pt-BR" altLang="pt-BR" smtClean="0"/>
          </a:p>
        </p:txBody>
      </p:sp>
      <p:sp>
        <p:nvSpPr>
          <p:cNvPr id="90116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mtClean="0"/>
              <a:t>Enfermagem em Saúde da Criança</a:t>
            </a:r>
          </a:p>
        </p:txBody>
      </p:sp>
      <p:sp>
        <p:nvSpPr>
          <p:cNvPr id="90117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BAD186-8DC7-4E08-BE31-02CD05AFE4BE}" type="slidenum">
              <a:rPr lang="pt-BR" altLang="pt-BR" smtClean="0"/>
              <a:pPr eaLnBrk="1" hangingPunct="1"/>
              <a:t>47</a:t>
            </a:fld>
            <a:endParaRPr lang="pt-BR" altLang="pt-BR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alt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GENITÁLIA MASCULINA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515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964487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74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4967064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dirty="0" smtClean="0"/>
              <a:t>fissuras ( palato e lábios), desvio de comissura labial (paralisia facial),  posição da mandíbula, freio lingual</a:t>
            </a:r>
            <a:r>
              <a:rPr lang="pt-B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0901" name="Espaço Reservado para Número de Slid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6EE776-43F7-4277-91F8-0BDE2670ECBF}" type="slidenum">
              <a:rPr lang="pt-BR" altLang="pt-BR" smtClean="0"/>
              <a:pPr eaLnBrk="1" hangingPunct="1"/>
              <a:t>5</a:t>
            </a:fld>
            <a:endParaRPr lang="pt-BR" altLang="pt-BR" smtClean="0"/>
          </a:p>
        </p:txBody>
      </p:sp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t-BR" sz="4900" b="1" dirty="0" smtClean="0">
                <a:solidFill>
                  <a:srgbClr val="FF0000"/>
                </a:solidFill>
              </a:rPr>
              <a:t>BOCA</a:t>
            </a:r>
            <a:endParaRPr lang="pt-BR" b="1" dirty="0" smtClean="0">
              <a:solidFill>
                <a:srgbClr val="FF0000"/>
              </a:solidFill>
            </a:endParaRPr>
          </a:p>
        </p:txBody>
      </p:sp>
      <p:pic>
        <p:nvPicPr>
          <p:cNvPr id="80904" name="Picture 10" descr="31102012114648shantala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62906"/>
            <a:ext cx="25527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12" descr="http://tiodentista.com.br/wp-content/uploads/2011/08/lingua_presa-180x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74441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7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2889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pt-BR" altLang="pt-BR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HIDROCELE</a:t>
            </a:r>
            <a:endParaRPr lang="pt-BR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14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196752"/>
            <a:ext cx="8503920" cy="5472608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3000" dirty="0" smtClean="0">
                <a:latin typeface="Arial" pitchFamily="34" charset="0"/>
                <a:cs typeface="Arial" pitchFamily="34" charset="0"/>
              </a:rPr>
              <a:t> - comum, devendo ser reabsorvida</a:t>
            </a:r>
            <a:endParaRPr lang="pt-BR" altLang="pt-BR" sz="3000" dirty="0">
              <a:latin typeface="Arial" pitchFamily="34" charset="0"/>
              <a:cs typeface="Arial" pitchFamily="34" charset="0"/>
            </a:endParaRPr>
          </a:p>
          <a:p>
            <a:pPr marL="0" indent="0" algn="just" eaLnBrk="1" hangingPunct="1">
              <a:buNone/>
            </a:pPr>
            <a:r>
              <a:rPr lang="pt-BR" sz="3000" dirty="0" smtClean="0">
                <a:latin typeface="Arial" pitchFamily="34" charset="0"/>
                <a:cs typeface="Arial" pitchFamily="34" charset="0"/>
              </a:rPr>
              <a:t>- acúmulo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de quantidades anormais de fluído límpido no interior da túnica vaginal do </a:t>
            </a:r>
            <a:r>
              <a:rPr lang="pt-BR" sz="3000" u="sng" dirty="0" smtClean="0">
                <a:latin typeface="Arial" pitchFamily="34" charset="0"/>
                <a:cs typeface="Arial" pitchFamily="34" charset="0"/>
                <a:hlinkClick r:id="rId2"/>
              </a:rPr>
              <a:t>testículo</a:t>
            </a:r>
            <a:endParaRPr lang="pt-BR" sz="30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3000" dirty="0" smtClean="0">
                <a:latin typeface="Arial" pitchFamily="34" charset="0"/>
                <a:cs typeface="Arial" pitchFamily="34" charset="0"/>
              </a:rPr>
              <a:t>- uni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ou bilateral, de etiologia congênita ou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adquirida (traumatismos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, obstruções dos vasos linfáticos ou até mesmo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tumores)</a:t>
            </a:r>
          </a:p>
          <a:p>
            <a:pPr marL="0" indent="0" algn="just" eaLnBrk="1" hangingPunct="1">
              <a:buNone/>
            </a:pPr>
            <a:r>
              <a:rPr lang="pt-BR" sz="3000" dirty="0" smtClean="0">
                <a:latin typeface="Arial" pitchFamily="34" charset="0"/>
                <a:cs typeface="Arial" pitchFamily="34" charset="0"/>
              </a:rPr>
              <a:t>- acomete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com maior frequência bebês e adultos acima de 45 anos.</a:t>
            </a:r>
          </a:p>
          <a:p>
            <a:pPr algn="just">
              <a:buNone/>
            </a:pPr>
            <a:r>
              <a:rPr lang="pt-BR" sz="3000" dirty="0" smtClean="0">
                <a:latin typeface="Arial" pitchFamily="34" charset="0"/>
                <a:cs typeface="Arial" pitchFamily="34" charset="0"/>
              </a:rPr>
              <a:t>- na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maior parte dos casos o </a:t>
            </a:r>
            <a:r>
              <a:rPr lang="pt-BR" sz="3000" dirty="0" err="1">
                <a:latin typeface="Arial" pitchFamily="34" charset="0"/>
                <a:cs typeface="Arial" pitchFamily="34" charset="0"/>
              </a:rPr>
              <a:t>hidrocele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 no bebê não precisa de qualquer tipo de tratamento específico, desaparecendo sozinho em até 1 ano de idade. </a:t>
            </a:r>
            <a:r>
              <a:rPr lang="pt-BR" altLang="pt-BR" dirty="0" smtClean="0"/>
              <a:t> </a:t>
            </a:r>
            <a:endParaRPr lang="pt-BR" altLang="pt-B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16" descr="http://www.drwilly.com.br/Arquivos/Galeria/images/fotos/hidrocele_patologi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4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dirty="0" smtClean="0"/>
              <a:t> </a:t>
            </a: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- fisiológica ao nascimento</a:t>
            </a:r>
            <a:endParaRPr lang="pt-BR" altLang="pt-BR" sz="3600" dirty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estreitamento do orifício do prepúcio, que torna impossível puxá-lo para trás por sobre a glande do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pênis</a:t>
            </a:r>
            <a:endParaRPr lang="pt-BR" altLang="pt-BR" sz="36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 2" pitchFamily="18" charset="2"/>
              <a:buNone/>
            </a:pPr>
            <a:endParaRPr lang="pt-BR" altLang="pt-BR" dirty="0" smtClean="0">
              <a:solidFill>
                <a:srgbClr val="FF0000"/>
              </a:solidFill>
            </a:endParaRPr>
          </a:p>
        </p:txBody>
      </p:sp>
      <p:sp>
        <p:nvSpPr>
          <p:cNvPr id="90115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A9B5A2-7609-456A-8752-E01727069479}" type="datetime1">
              <a:rPr lang="pt-BR" altLang="pt-BR" smtClean="0"/>
              <a:pPr eaLnBrk="1" hangingPunct="1"/>
              <a:t>15/07/2021</a:t>
            </a:fld>
            <a:endParaRPr lang="pt-BR" altLang="pt-BR" smtClean="0"/>
          </a:p>
        </p:txBody>
      </p:sp>
      <p:sp>
        <p:nvSpPr>
          <p:cNvPr id="90116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mtClean="0"/>
              <a:t>Enfermagem em Saúde da Criança</a:t>
            </a:r>
          </a:p>
        </p:txBody>
      </p:sp>
      <p:sp>
        <p:nvSpPr>
          <p:cNvPr id="90117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BAD186-8DC7-4E08-BE31-02CD05AFE4BE}" type="slidenum">
              <a:rPr lang="pt-BR" altLang="pt-BR" smtClean="0"/>
              <a:pPr eaLnBrk="1" hangingPunct="1"/>
              <a:t>53</a:t>
            </a:fld>
            <a:endParaRPr lang="pt-BR" altLang="pt-BR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pt-BR" alt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FIMOSE</a:t>
            </a:r>
            <a:endParaRPr 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907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Tx/>
              <a:buChar char="-"/>
            </a:pPr>
            <a:r>
              <a:rPr lang="pt-BR" altLang="pt-BR" sz="4800" b="1" dirty="0" smtClean="0">
                <a:latin typeface="Arial" pitchFamily="34" charset="0"/>
                <a:cs typeface="Arial" pitchFamily="34" charset="0"/>
              </a:rPr>
              <a:t>terminal: </a:t>
            </a:r>
            <a:r>
              <a:rPr lang="pt-BR" altLang="pt-BR" sz="4800" dirty="0" smtClean="0">
                <a:latin typeface="Arial" pitchFamily="34" charset="0"/>
                <a:cs typeface="Arial" pitchFamily="34" charset="0"/>
              </a:rPr>
              <a:t>normal</a:t>
            </a:r>
          </a:p>
          <a:p>
            <a:pPr algn="just" eaLnBrk="1" hangingPunct="1">
              <a:buFontTx/>
              <a:buChar char="-"/>
            </a:pPr>
            <a:r>
              <a:rPr lang="pt-BR" altLang="pt-BR" sz="4800" b="1" dirty="0" smtClean="0">
                <a:latin typeface="Arial" pitchFamily="34" charset="0"/>
                <a:cs typeface="Arial" pitchFamily="34" charset="0"/>
              </a:rPr>
              <a:t>ventral:</a:t>
            </a:r>
            <a:r>
              <a:rPr lang="pt-BR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800" dirty="0" err="1" smtClean="0">
                <a:latin typeface="Arial" pitchFamily="34" charset="0"/>
                <a:cs typeface="Arial" pitchFamily="34" charset="0"/>
              </a:rPr>
              <a:t>hipospádia</a:t>
            </a:r>
            <a:r>
              <a:rPr lang="pt-BR" altLang="pt-BR" sz="4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 eaLnBrk="1" hangingPunct="1">
              <a:buFontTx/>
              <a:buChar char="-"/>
            </a:pPr>
            <a:r>
              <a:rPr lang="pt-BR" altLang="pt-BR" sz="4800" b="1" dirty="0" smtClean="0">
                <a:latin typeface="Arial" pitchFamily="34" charset="0"/>
                <a:cs typeface="Arial" pitchFamily="34" charset="0"/>
              </a:rPr>
              <a:t>dorsal:</a:t>
            </a:r>
            <a:r>
              <a:rPr lang="pt-BR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800" dirty="0" err="1" smtClean="0">
                <a:latin typeface="Arial" pitchFamily="34" charset="0"/>
                <a:cs typeface="Arial" pitchFamily="34" charset="0"/>
              </a:rPr>
              <a:t>epispádia</a:t>
            </a:r>
            <a:endParaRPr lang="pt-BR" altLang="pt-BR" sz="4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15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A9B5A2-7609-456A-8752-E01727069479}" type="datetime1">
              <a:rPr lang="pt-BR" altLang="pt-BR" smtClean="0"/>
              <a:pPr eaLnBrk="1" hangingPunct="1"/>
              <a:t>15/07/2021</a:t>
            </a:fld>
            <a:endParaRPr lang="pt-BR" altLang="pt-BR" smtClean="0"/>
          </a:p>
        </p:txBody>
      </p:sp>
      <p:sp>
        <p:nvSpPr>
          <p:cNvPr id="90116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mtClean="0"/>
              <a:t>Enfermagem em Saúde da Criança</a:t>
            </a:r>
          </a:p>
        </p:txBody>
      </p:sp>
      <p:sp>
        <p:nvSpPr>
          <p:cNvPr id="90117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BAD186-8DC7-4E08-BE31-02CD05AFE4BE}" type="slidenum">
              <a:rPr lang="pt-BR" altLang="pt-BR" smtClean="0"/>
              <a:pPr eaLnBrk="1" hangingPunct="1"/>
              <a:t>55</a:t>
            </a:fld>
            <a:endParaRPr lang="pt-BR" altLang="pt-BR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34400" cy="10081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alt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LOCALIZAÇÃO DO MEATO URINÁRIO</a:t>
            </a:r>
            <a:endParaRPr lang="pt-BR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2665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1712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4" y="836712"/>
            <a:ext cx="4430985" cy="40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9101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91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764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0616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040560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dirty="0" smtClean="0">
                <a:solidFill>
                  <a:srgbClr val="FF0000"/>
                </a:solidFill>
              </a:rPr>
              <a:t>-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pequenos lábios e clitóris proeminentes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- nos primeiros dias podem aparecer secreções esbranquiçadas ou hemorrágicas;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- edemas traumáticos;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- observar </a:t>
            </a:r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imperfurações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, aderências de pequenos lábios.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pt-BR" sz="32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5760" indent="-256032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ambas genitálias, observar </a:t>
            </a:r>
            <a:r>
              <a:rPr lang="pt-BR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ambiguidade</a:t>
            </a:r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dos genitais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GENITÁLIA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FEMININA</a:t>
            </a:r>
            <a:endParaRPr lang="pt-BR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7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939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MÚSCULOESQUELÉTICO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pt-BR" sz="3600" dirty="0">
                <a:latin typeface="Arial" pitchFamily="34" charset="0"/>
                <a:cs typeface="Arial" pitchFamily="34" charset="0"/>
              </a:rPr>
              <a:t>ANATOMICAMENTE COMPLETO, MAS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NÃO ESTÁ COMPLETAMENTE DESENVOLVIDO</a:t>
            </a:r>
          </a:p>
          <a:p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Mais tecido cartilaginoso do que ósseo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16835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8964488" cy="5589239"/>
          </a:xfrm>
        </p:spPr>
        <p:txBody>
          <a:bodyPr/>
          <a:lstStyle/>
          <a:p>
            <a:r>
              <a:rPr lang="pt-BR" b="1" i="1" dirty="0">
                <a:latin typeface="Arial" pitchFamily="34" charset="0"/>
                <a:cs typeface="Arial" pitchFamily="34" charset="0"/>
              </a:rPr>
              <a:t>E</a:t>
            </a:r>
            <a:r>
              <a:rPr lang="pt-BR" b="1" i="1" dirty="0" smtClean="0">
                <a:latin typeface="Arial" pitchFamily="34" charset="0"/>
                <a:cs typeface="Arial" pitchFamily="34" charset="0"/>
              </a:rPr>
              <a:t>xame 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dos pés </a:t>
            </a:r>
            <a:endParaRPr lang="pt-BR" b="1" i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deve-se </a:t>
            </a:r>
            <a:r>
              <a:rPr lang="pt-BR" dirty="0">
                <a:latin typeface="Arial" pitchFamily="34" charset="0"/>
                <a:cs typeface="Arial" pitchFamily="34" charset="0"/>
              </a:rPr>
              <a:t>estar atento a seu posicionamento. Não é infrequente a detecção de pés tortos. É necessário diferenciar o pé torto posicional, decorrente da posição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intraútero</a:t>
            </a:r>
            <a:r>
              <a:rPr lang="pt-BR" dirty="0">
                <a:latin typeface="Arial" pitchFamily="34" charset="0"/>
                <a:cs typeface="Arial" pitchFamily="34" charset="0"/>
              </a:rPr>
              <a:t>, do pé torto congênito.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ESQUELETO E ARTICULAÇÕES 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31" y="3789040"/>
            <a:ext cx="4381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645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495" y="4624580"/>
            <a:ext cx="8534400" cy="758952"/>
          </a:xfrm>
        </p:spPr>
        <p:txBody>
          <a:bodyPr>
            <a:normAutofit/>
          </a:bodyPr>
          <a:lstStyle/>
          <a:p>
            <a:pPr algn="r"/>
            <a:r>
              <a:rPr lang="pt-BR" sz="2400" dirty="0" err="1" smtClean="0">
                <a:solidFill>
                  <a:schemeClr val="tx1"/>
                </a:solidFill>
              </a:rPr>
              <a:t>Craniotabes</a:t>
            </a:r>
            <a:r>
              <a:rPr lang="pt-BR" sz="2400" dirty="0" smtClean="0">
                <a:solidFill>
                  <a:schemeClr val="tx1"/>
                </a:solidFill>
              </a:rPr>
              <a:t>                                                  Perolas de Epstein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4" name="Picture 4" descr="http://upload.wikimedia.org/wikipedia/commons/thumb/d/de/Epstien_pearl.png/300px-Epstien_pea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84784"/>
            <a:ext cx="47529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8123"/>
            <a:ext cx="3138108" cy="339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6423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MUSCULATURA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5400600"/>
          </a:xfrm>
        </p:spPr>
        <p:txBody>
          <a:bodyPr>
            <a:noAutofit/>
          </a:bodyPr>
          <a:lstStyle/>
          <a:p>
            <a:r>
              <a:rPr lang="pt-BR" sz="3200" dirty="0">
                <a:latin typeface="Arial" pitchFamily="34" charset="0"/>
                <a:cs typeface="Arial" pitchFamily="34" charset="0"/>
              </a:rPr>
              <a:t>São avaliados o tônus e o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trofismo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Um RN normal a termo apresenta hipertonia em flexão dos membros.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3200" dirty="0">
                <a:latin typeface="Arial" pitchFamily="34" charset="0"/>
                <a:cs typeface="Arial" pitchFamily="34" charset="0"/>
              </a:rPr>
              <a:t>E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m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decúbito dorsal apresenta os membros superiores fletidos e os inferiores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semifletidos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cabeça lateralizada e mãos cerradas. </a:t>
            </a:r>
          </a:p>
        </p:txBody>
      </p:sp>
    </p:spTree>
    <p:extLst>
      <p:ext uri="{BB962C8B-B14F-4D97-AF65-F5344CB8AC3E}">
        <p14:creationId xmlns:p14="http://schemas.microsoft.com/office/powerpoint/2010/main" val="7732495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527048"/>
            <a:ext cx="9144000" cy="5330952"/>
          </a:xfrm>
        </p:spPr>
        <p:txBody>
          <a:bodyPr>
            <a:normAutofit/>
          </a:bodyPr>
          <a:lstStyle/>
          <a:p>
            <a:pPr algn="just"/>
            <a:r>
              <a:rPr lang="pt-BR" sz="32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simetria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 e a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adequação da movimentação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dos membros devem ser bem avaliadas.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3200" dirty="0" smtClean="0">
                <a:latin typeface="Arial" pitchFamily="34" charset="0"/>
                <a:cs typeface="Arial" pitchFamily="34" charset="0"/>
              </a:rPr>
              <a:t>Atenção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especial deve ser dada à movimentação dos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membros superiores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que pode estar comprometida por lesões traumáticas do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parto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(estiramento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exagerado do plexo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braquial, fratura de clavícula ou úmero)</a:t>
            </a:r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ESQUELETO E ARTICULAÇÕES 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714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ENDÓCRINO</a:t>
            </a:r>
            <a:endParaRPr 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IMATURO, MAS EFICIENTEMENTE DESENVOLVIDO PARA MANTER A VIDA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Baixa produção de hormônio antidiurético (ADH), por isso suscetível à desidratação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Efeito dos hormônios maternos provoca uma puberdade em miniatura (glândulas mamárias ingurgitadas, lábios vaginais hipertróficos e </a:t>
            </a:r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pseudomenstruação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774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3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805264"/>
          </a:xfrm>
        </p:spPr>
        <p:txBody>
          <a:bodyPr/>
          <a:lstStyle/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dirty="0" smtClean="0"/>
              <a:t>Pesquisar presença de bócio congênito, fístulas, hematomas, palpar clavícula, mobilidade e tônus.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pt-BR" sz="3200" dirty="0" smtClean="0"/>
          </a:p>
          <a:p>
            <a:pPr>
              <a:defRPr/>
            </a:pP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t-BR" sz="4900" b="1" dirty="0" smtClean="0">
                <a:solidFill>
                  <a:srgbClr val="FF0000"/>
                </a:solidFill>
              </a:rPr>
              <a:t>PESCOÇO</a:t>
            </a:r>
            <a:endParaRPr lang="pt-BR" b="1" dirty="0"/>
          </a:p>
        </p:txBody>
      </p:sp>
      <p:sp>
        <p:nvSpPr>
          <p:cNvPr id="819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40D161-C893-47E5-9D03-B2B05659E301}" type="slidenum">
              <a:rPr lang="pt-BR" altLang="pt-BR" smtClean="0"/>
              <a:pPr eaLnBrk="1" hangingPunct="1"/>
              <a:t>7</a:t>
            </a:fld>
            <a:endParaRPr lang="pt-BR" altLang="pt-BR" smtClean="0"/>
          </a:p>
        </p:txBody>
      </p:sp>
      <p:pic>
        <p:nvPicPr>
          <p:cNvPr id="81927" name="Picture 2" descr="http://zl.elsevier.es/imatges/12/12v52n08/12v52n08-13079534fig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1"/>
          <a:stretch/>
        </p:blipFill>
        <p:spPr bwMode="auto">
          <a:xfrm>
            <a:off x="5004048" y="2348880"/>
            <a:ext cx="352839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96448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1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2280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NERVOSO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196752"/>
            <a:ext cx="9144000" cy="547260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latin typeface="Arial" pitchFamily="34" charset="0"/>
                <a:cs typeface="Arial" pitchFamily="34" charset="0"/>
              </a:rPr>
              <a:t>SUFICIENTEMENTE DESENVOLVIDO PARA SUSTENTAR A VIDA EXTRA-UTERINA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Reflexos primitivos permitem a sobrevivência (sucção, deglutição...)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b="1" dirty="0" smtClean="0">
                <a:latin typeface="Arial" pitchFamily="34" charset="0"/>
                <a:cs typeface="Arial" pitchFamily="34" charset="0"/>
              </a:rPr>
              <a:t>VISÃO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– 20/50, limitada acomodação, visão em linha média de aproximadamente 30 cm</a:t>
            </a:r>
          </a:p>
        </p:txBody>
      </p:sp>
    </p:spTree>
    <p:extLst>
      <p:ext uri="{BB962C8B-B14F-4D97-AF65-F5344CB8AC3E}">
        <p14:creationId xmlns:p14="http://schemas.microsoft.com/office/powerpoint/2010/main" val="6326556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7848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5355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NERVOSO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196752"/>
            <a:ext cx="9144000" cy="547260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latin typeface="Arial" pitchFamily="34" charset="0"/>
                <a:cs typeface="Arial" pitchFamily="34" charset="0"/>
              </a:rPr>
              <a:t>AUDIÇÃO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– agudez igual à de um adulto, reage aos diversos tipos de som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b="1" dirty="0" smtClean="0">
                <a:latin typeface="Arial" pitchFamily="34" charset="0"/>
                <a:cs typeface="Arial" pitchFamily="34" charset="0"/>
              </a:rPr>
              <a:t>OLFATO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– capacidade igual à de um adulto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b="1" dirty="0" smtClean="0">
                <a:latin typeface="Arial" pitchFamily="34" charset="0"/>
                <a:cs typeface="Arial" pitchFamily="34" charset="0"/>
              </a:rPr>
              <a:t>PALADAR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– diferencia sabores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b="1" dirty="0" smtClean="0">
                <a:latin typeface="Arial" pitchFamily="34" charset="0"/>
                <a:cs typeface="Arial" pitchFamily="34" charset="0"/>
              </a:rPr>
              <a:t>TATO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– percebe adequadamente todo o corpo, mas as palmas e as plantas são mais sensíveis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849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517232"/>
          </a:xfrm>
        </p:spPr>
        <p:txBody>
          <a:bodyPr>
            <a:noAutofit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3200" b="1" dirty="0" smtClean="0">
                <a:latin typeface="Arial" pitchFamily="34" charset="0"/>
                <a:cs typeface="Arial" pitchFamily="34" charset="0"/>
              </a:rPr>
              <a:t>ALTERAÇÕES: ESPINHA BÍFIDA OU MIELOMENINGOCELE. </a:t>
            </a:r>
          </a:p>
          <a:p>
            <a:pPr algn="just" eaLnBrk="1" hangingPunct="1">
              <a:buFont typeface="Wingdings 2" pitchFamily="18" charset="2"/>
              <a:buNone/>
            </a:pPr>
            <a:endParaRPr lang="pt-BR" altLang="pt-BR" sz="3200" b="1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Espinha Bífida Oculta (</a:t>
            </a:r>
            <a:r>
              <a:rPr lang="pt-BR" altLang="pt-BR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mielocele</a:t>
            </a:r>
            <a:r>
              <a:rPr lang="pt-BR" alt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pt-BR" altLang="pt-BR" sz="32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 caracteriza-se por fechamento incompleto das lâminas de uma ou mais vértebras, </a:t>
            </a:r>
            <a:r>
              <a:rPr lang="pt-BR" altLang="pt-BR" sz="3200" b="1" dirty="0" smtClean="0">
                <a:latin typeface="Arial" pitchFamily="34" charset="0"/>
                <a:cs typeface="Arial" pitchFamily="34" charset="0"/>
              </a:rPr>
              <a:t>sem </a:t>
            </a:r>
            <a:r>
              <a:rPr lang="pt-BR" altLang="pt-BR" sz="3200" b="1" dirty="0" err="1" smtClean="0">
                <a:latin typeface="Arial" pitchFamily="34" charset="0"/>
                <a:cs typeface="Arial" pitchFamily="34" charset="0"/>
              </a:rPr>
              <a:t>protusão</a:t>
            </a:r>
            <a:r>
              <a:rPr lang="pt-BR" altLang="pt-BR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do conteúdo </a:t>
            </a:r>
            <a:r>
              <a:rPr lang="pt-BR" altLang="pt-BR" sz="3200" dirty="0" err="1" smtClean="0">
                <a:latin typeface="Arial" pitchFamily="34" charset="0"/>
                <a:cs typeface="Arial" pitchFamily="34" charset="0"/>
              </a:rPr>
              <a:t>intra-espinal</a:t>
            </a: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 na superfície, e, por falta de cisto perceptível, pode haver defeitos cutâneos, déficit neurológico e displasia da medula espinal.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841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altLang="pt-BR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COLUNA VERTEBRAL: </a:t>
            </a:r>
            <a:r>
              <a:rPr lang="pt-BR" altLang="pt-BR" sz="3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ÁREA SACROLOMBAR</a:t>
            </a:r>
            <a:r>
              <a:rPr lang="pt-BR" altLang="pt-BR" sz="3600" dirty="0">
                <a:solidFill>
                  <a:srgbClr val="FF0000"/>
                </a:solidFill>
              </a:rPr>
              <a:t/>
            </a:r>
            <a:br>
              <a:rPr lang="pt-BR" altLang="pt-BR" sz="3600" dirty="0">
                <a:solidFill>
                  <a:srgbClr val="FF0000"/>
                </a:solidFill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57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260648"/>
            <a:ext cx="8964487" cy="6597352"/>
          </a:xfrm>
        </p:spPr>
        <p:txBody>
          <a:bodyPr>
            <a:normAutofit/>
          </a:bodyPr>
          <a:lstStyle/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Meningocele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Esta forma de espinha bífida é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menos comum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. As meninges estão distendidas, passam por entre as vértebras que estão abertas, formando um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cisto no local da lesão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Dentro deste cisto há tecidos (meninges) e líquido cefalorraquidiano, mas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não há comprometimento do sistema nervoso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, por isso, há pouco comprometimento das funções neurológicas.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pt-BR" sz="28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00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51B0FE-FEA1-4545-A1E9-D9E9CA2CA4B4}" type="slidenum">
              <a:rPr lang="pt-BR" altLang="pt-BR" smtClean="0"/>
              <a:pPr eaLnBrk="1" hangingPunct="1"/>
              <a:t>78</a:t>
            </a:fld>
            <a:endParaRPr lang="pt-BR" altLang="pt-BR" smtClean="0"/>
          </a:p>
        </p:txBody>
      </p:sp>
      <p:pic>
        <p:nvPicPr>
          <p:cNvPr id="9933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8" descr="http://www.espinhabifida.com/wp-content/uploads/2011/08/espinha-bifi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9144000" cy="230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Conteúdo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Mielomeningocele</a:t>
            </a:r>
            <a:r>
              <a:rPr lang="pt-BR" altLang="pt-BR" sz="2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 Esta forma de espinha bífida cística é </a:t>
            </a:r>
            <a:r>
              <a:rPr lang="pt-BR" altLang="pt-BR" sz="2800" b="1" dirty="0" smtClean="0">
                <a:latin typeface="Arial" pitchFamily="34" charset="0"/>
                <a:cs typeface="Arial" pitchFamily="34" charset="0"/>
              </a:rPr>
              <a:t>mais grave e mais comum</a:t>
            </a: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, pois além das meninges o sistema nervoso também está exposto. Dentro do cisto são encontrados além das meninges e do líquido cefalorraquidiano, também nervos e parte da medula.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 O portador de </a:t>
            </a:r>
            <a:r>
              <a:rPr lang="pt-BR" altLang="pt-BR" sz="2800" dirty="0" err="1" smtClean="0">
                <a:latin typeface="Arial" pitchFamily="34" charset="0"/>
                <a:cs typeface="Arial" pitchFamily="34" charset="0"/>
              </a:rPr>
              <a:t>mielomeningocele</a:t>
            </a: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2800" b="1" dirty="0" smtClean="0">
                <a:latin typeface="Arial" pitchFamily="34" charset="0"/>
                <a:cs typeface="Arial" pitchFamily="34" charset="0"/>
              </a:rPr>
              <a:t>apresenta comprometimento das funções neurológicas abaixo do nível da lesão</a:t>
            </a: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. O </a:t>
            </a:r>
            <a:r>
              <a:rPr lang="pt-BR" altLang="pt-BR" sz="2800" b="1" dirty="0" smtClean="0">
                <a:latin typeface="Arial" pitchFamily="34" charset="0"/>
                <a:cs typeface="Arial" pitchFamily="34" charset="0"/>
              </a:rPr>
              <a:t>déficit neurológico </a:t>
            </a: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varia de acordo com o nível da lesão na coluna vertebral (torácica, lombar ou sacra) e do grau de lesão da medula.</a:t>
            </a:r>
          </a:p>
          <a:p>
            <a:pPr algn="ctr" eaLnBrk="1" hangingPunct="1"/>
            <a:endParaRPr lang="pt-BR" alt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02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SÍNDROME DE TURNER</a:t>
            </a:r>
            <a:r>
              <a:rPr lang="pt-BR" sz="3600" dirty="0"/>
              <a:t/>
            </a:r>
            <a:br>
              <a:rPr lang="pt-BR" sz="3600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620688"/>
            <a:ext cx="9144000" cy="5478360"/>
          </a:xfrm>
        </p:spPr>
        <p:txBody>
          <a:bodyPr/>
          <a:lstStyle/>
          <a:p>
            <a:pPr marL="365760" indent="-256032" algn="ctr">
              <a:buNone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As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meninas nascem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com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um dos dois </a:t>
            </a:r>
          </a:p>
          <a:p>
            <a:pPr marL="365760" indent="-256032" algn="ctr">
              <a:buNone/>
              <a:defRPr/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cromossomos X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parciais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ou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completamente ausentes</a:t>
            </a:r>
          </a:p>
          <a:p>
            <a:pPr marL="365760" indent="-256032" algn="just">
              <a:buNone/>
              <a:defRPr/>
            </a:pPr>
            <a:endParaRPr lang="pt-BR" sz="2800" dirty="0" smtClean="0"/>
          </a:p>
          <a:p>
            <a:pPr marL="365760" indent="-256032" algn="just">
              <a:buNone/>
              <a:defRPr/>
            </a:pPr>
            <a:endParaRPr lang="pt-BR" sz="2800" dirty="0"/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7"/>
            <a:ext cx="5004048" cy="436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Resultado de imagem para síndrome de tur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68552"/>
            <a:ext cx="4139952" cy="26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0483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7483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pt-BR" sz="3200" b="1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VERIFICAÇÃO DE SINAIS VITAIS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Aferição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temperatura, frequência cardíaca e respiratória.</a:t>
            </a:r>
          </a:p>
          <a:p>
            <a:r>
              <a:rPr lang="pt-BR" sz="3200" b="1" dirty="0">
                <a:latin typeface="Arial" pitchFamily="34" charset="0"/>
                <a:cs typeface="Arial" pitchFamily="34" charset="0"/>
              </a:rPr>
              <a:t>Material necessário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Estetoscópio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termômetro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relógio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gaze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álcool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70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%.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3542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4002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CONTROLE DE TEMPERATURA </a:t>
            </a:r>
            <a:r>
              <a:rPr lang="pt-B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5112568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RN fica despido em berço aquecido de calor radiante, sendo verificada sua temperatura axilar, pelo menos a cada 6hs, procurando-se estabilizá-la em 36,5o C.</a:t>
            </a:r>
          </a:p>
          <a:p>
            <a:r>
              <a:rPr lang="pt-BR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DESCRIÇÃO DA TÉCNICA: </a:t>
            </a:r>
            <a:endParaRPr lang="pt-BR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lavar as mãos;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 realizar desinfecção do termômetro com álcool a 70%;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 colocar o termômetro por 5 minutos na região axilar;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 proceder à leitura da temperatura e anotar.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75798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964488" cy="896144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CONTROLE DA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FREQUÊNCIA RESPIRATÓRIA</a:t>
            </a:r>
            <a: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124744"/>
            <a:ext cx="8964488" cy="5256584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Verificação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da frequência respiratória pelo menos  a cada 6hs no AC.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>
                <a:latin typeface="Arial" pitchFamily="34" charset="0"/>
                <a:cs typeface="Arial" pitchFamily="34" charset="0"/>
              </a:rPr>
              <a:t>Verificação do surgimento de retrações, gemidos, batimento de asas de nariz, períodos de </a:t>
            </a:r>
            <a:r>
              <a:rPr lang="pt-BR" sz="3400" dirty="0" err="1">
                <a:latin typeface="Arial" pitchFamily="34" charset="0"/>
                <a:cs typeface="Arial" pitchFamily="34" charset="0"/>
              </a:rPr>
              <a:t>apnéia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 e secreção excessiva.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>
                <a:latin typeface="Arial" pitchFamily="34" charset="0"/>
                <a:cs typeface="Arial" pitchFamily="34" charset="0"/>
              </a:rPr>
              <a:t>Aspiração de secreções, se abundantes e interferindo na respiração. </a:t>
            </a:r>
          </a:p>
          <a:p>
            <a:endParaRPr lang="pt-BR" sz="3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400" dirty="0">
                <a:latin typeface="Arial" pitchFamily="34" charset="0"/>
                <a:cs typeface="Arial" pitchFamily="34" charset="0"/>
              </a:rPr>
              <a:t>R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ealizar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a contagem dos movimentos respiratórios por um minuto através da observação da elevação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do abdome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da criança. Anotar;</a:t>
            </a:r>
          </a:p>
          <a:p>
            <a:r>
              <a:rPr lang="pt-BR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a respiração do recém‐nascido é abdominal. Casos de respiração torácica sugerem desconforto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respiratório.</a:t>
            </a:r>
          </a:p>
          <a:p>
            <a:r>
              <a:rPr lang="pt-BR" sz="3400" dirty="0" smtClean="0">
                <a:latin typeface="Arial" pitchFamily="34" charset="0"/>
                <a:cs typeface="Arial" pitchFamily="34" charset="0"/>
              </a:rPr>
              <a:t>Frequência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respiratória acima de 60 ou abaixo de 30 por minuto, bem como quaisquer outras anormalidades respiratórias, devem ser imediatamente comunicadas ao médico plantonista. 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36232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964488" cy="1184176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CONTROLE DA FREQUÊNCIA CARDÍACA</a:t>
            </a:r>
            <a:r>
              <a:rPr lang="pt-B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964488" cy="5112568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pt-BR" dirty="0">
                <a:latin typeface="Arial" pitchFamily="34" charset="0"/>
                <a:cs typeface="Arial" pitchFamily="34" charset="0"/>
              </a:rPr>
              <a:t>AC, pelo menos a cada 6hs, ou se for indicada uma observação mais frequente.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itchFamily="34" charset="0"/>
                <a:cs typeface="Arial" pitchFamily="34" charset="0"/>
              </a:rPr>
              <a:t>Frequência cardíaca acima de 160 ou abaixo de 100 por minuto devem ser imediatamente comunicadas ao médico plantonista. </a:t>
            </a:r>
          </a:p>
          <a:p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realizar </a:t>
            </a:r>
            <a:r>
              <a:rPr lang="pt-BR" dirty="0">
                <a:latin typeface="Arial" pitchFamily="34" charset="0"/>
                <a:cs typeface="Arial" pitchFamily="34" charset="0"/>
              </a:rPr>
              <a:t>desinfecção do estetoscópio com álcool a 70%;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auscultar a região precordial, abaixo do mamilo esquerdo.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Contar </a:t>
            </a:r>
            <a:r>
              <a:rPr lang="pt-BR" dirty="0">
                <a:latin typeface="Arial" pitchFamily="34" charset="0"/>
                <a:cs typeface="Arial" pitchFamily="34" charset="0"/>
              </a:rPr>
              <a:t>por 1 minuto.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Anotar</a:t>
            </a:r>
            <a:r>
              <a:rPr lang="pt-BR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Organizar </a:t>
            </a:r>
            <a:r>
              <a:rPr lang="pt-BR" dirty="0">
                <a:latin typeface="Arial" pitchFamily="34" charset="0"/>
                <a:cs typeface="Arial" pitchFamily="34" charset="0"/>
              </a:rPr>
              <a:t>a unidade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pt-BR" i="1" dirty="0">
                <a:latin typeface="Arial" pitchFamily="34" charset="0"/>
                <a:cs typeface="Arial" pitchFamily="34" charset="0"/>
              </a:rPr>
              <a:t>A pressão arterial é verificada na unidade de cuidados intensivos com o auxílio de um monitor.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pPr algn="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97032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260648"/>
            <a:ext cx="8999984" cy="6453336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O </a:t>
            </a:r>
            <a:r>
              <a:rPr lang="pt-BR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banho no RN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pode ser realizado depois dos primeiros contatos com a mãe e familiares, não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considerado uma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prioridade. </a:t>
            </a:r>
          </a:p>
          <a:p>
            <a:pPr algn="just">
              <a:defRPr/>
            </a:pPr>
            <a:r>
              <a:rPr 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Exceto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em </a:t>
            </a:r>
            <a:r>
              <a:rPr lang="pt-BR" sz="3200" i="1" dirty="0">
                <a:latin typeface="Arial" pitchFamily="34" charset="0"/>
                <a:cs typeface="Arial" pitchFamily="34" charset="0"/>
              </a:rPr>
              <a:t>situações que ocorram contaminações durante o período expulsivo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ou ainda, mãe portadora de patologias específicas, </a:t>
            </a:r>
            <a:r>
              <a:rPr lang="pt-BR" sz="3200" i="1" dirty="0">
                <a:latin typeface="Arial" pitchFamily="34" charset="0"/>
                <a:cs typeface="Arial" pitchFamily="34" charset="0"/>
              </a:rPr>
              <a:t>principalmente HIV</a:t>
            </a:r>
            <a:r>
              <a:rPr lang="pt-BR" sz="3200" b="1" i="1" dirty="0">
                <a:latin typeface="Arial" pitchFamily="34" charset="0"/>
                <a:cs typeface="Arial" pitchFamily="34" charset="0"/>
              </a:rPr>
              <a:t>.</a:t>
            </a:r>
            <a:endParaRPr lang="pt-BR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21088"/>
            <a:ext cx="4788024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8783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BANHO DO RECÉM‐NASCIDO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Ao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despir o recém‐nascido aproveitar para aferir o peso.</a:t>
            </a:r>
          </a:p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Material necessário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Banheira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mesa auxiliar, toalha de banho, sabonete líquido neutro, gaze ou bolas de algodão, lençol para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berço, saco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lixo, luva de procedimento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9293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DESCRIÇÃO DA TÉCNICA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980728"/>
            <a:ext cx="8964488" cy="5877272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Colocar </a:t>
            </a:r>
            <a:r>
              <a:rPr lang="pt-BR" dirty="0">
                <a:latin typeface="Arial" pitchFamily="34" charset="0"/>
                <a:cs typeface="Arial" pitchFamily="34" charset="0"/>
              </a:rPr>
              <a:t>água na banheira na temperatura de 37° a 38°C;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testar a água. Se necessário utilizar termômetro de banho;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calçar as luvas de procedimento;.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despir o recém‐nascido e mantê‐lo envolto em toalha;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lavar o rosto do recém‐nascido com água, enxaguar;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o rosto e a cabeça podem ser lavados sem retirar a roupa da criança;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lavar a cabeça com sabonete e movimentos circulares, enxaguar;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secar o rosto e os cabelos;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despir a criança e colocá‐la na banheira com o tórax apoiado em uma das mãos (decúbito ventral),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Colocar inicialmente </a:t>
            </a:r>
            <a:r>
              <a:rPr lang="pt-BR" dirty="0">
                <a:latin typeface="Arial" pitchFamily="34" charset="0"/>
                <a:cs typeface="Arial" pitchFamily="34" charset="0"/>
              </a:rPr>
              <a:t>os pés, jogar água aos poucos nas costas da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criança;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509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503920" cy="6150424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a criança em decúbito ventral sente‐se mais protegida, uma vez que está sem roupa.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Colocar </a:t>
            </a:r>
            <a:r>
              <a:rPr lang="pt-BR" dirty="0">
                <a:latin typeface="Arial" pitchFamily="34" charset="0"/>
                <a:cs typeface="Arial" pitchFamily="34" charset="0"/>
              </a:rPr>
              <a:t>a criança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aos poucos </a:t>
            </a:r>
            <a:r>
              <a:rPr lang="pt-BR" dirty="0">
                <a:latin typeface="Arial" pitchFamily="34" charset="0"/>
                <a:cs typeface="Arial" pitchFamily="34" charset="0"/>
              </a:rPr>
              <a:t>na banheira permite que a mesma se adapte a temperatura da água;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segurar o bebê com firmeza 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colocá-lo sentado </a:t>
            </a:r>
            <a:r>
              <a:rPr lang="pt-BR" dirty="0">
                <a:latin typeface="Arial" pitchFamily="34" charset="0"/>
                <a:cs typeface="Arial" pitchFamily="34" charset="0"/>
              </a:rPr>
              <a:t>na banheira;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lavar o pescoço, tórax, axilas, braços, pernas e genitais;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proceder à higiene das costas, e pernas;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retirar o bebê da água e envolver em toalha macia;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secar com movimentos suaves;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vestir a roupa do bebê (parte superior);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proceder à higiene do coto umbilical;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vestir </a:t>
            </a:r>
            <a:r>
              <a:rPr lang="pt-BR" dirty="0">
                <a:latin typeface="Arial" pitchFamily="34" charset="0"/>
                <a:cs typeface="Arial" pitchFamily="34" charset="0"/>
              </a:rPr>
              <a:t>a fralda e o restante da roupa.;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anotar </a:t>
            </a:r>
            <a:r>
              <a:rPr lang="pt-BR" dirty="0">
                <a:latin typeface="Arial" pitchFamily="34" charset="0"/>
                <a:cs typeface="Arial" pitchFamily="34" charset="0"/>
              </a:rPr>
              <a:t>o procedimento e organizar a unidade..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08269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440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78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HIGIENE DO COTO UMBILICAL</a:t>
            </a:r>
            <a:r>
              <a:rPr lang="pt-BR" b="1" dirty="0" smtClean="0">
                <a:solidFill>
                  <a:srgbClr val="FF0000"/>
                </a:solidFill>
              </a:rPr>
              <a:t/>
            </a:r>
            <a:br>
              <a:rPr lang="pt-BR" b="1" dirty="0" smtClean="0">
                <a:solidFill>
                  <a:srgbClr val="FF0000"/>
                </a:solidFill>
              </a:rPr>
            </a:b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Arial" pitchFamily="34" charset="0"/>
                <a:cs typeface="Arial" pitchFamily="34" charset="0"/>
              </a:rPr>
              <a:t>D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eve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ser realizada três vezes ao dia ou de acordo com 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necessidade (a cada troca de fraldas).</a:t>
            </a:r>
          </a:p>
          <a:p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Material necessário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Cotonetes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álcool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 70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%.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948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DESCRIÇÃO DA TÉCNICA</a:t>
            </a:r>
            <a:b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5256584"/>
          </a:xfrm>
        </p:spPr>
        <p:txBody>
          <a:bodyPr>
            <a:normAutofit/>
          </a:bodyPr>
          <a:lstStyle/>
          <a:p>
            <a:r>
              <a:rPr lang="pt-BR" dirty="0" smtClean="0"/>
              <a:t>Umedecer </a:t>
            </a:r>
            <a:r>
              <a:rPr lang="pt-BR" dirty="0"/>
              <a:t>o cotonete com álcool a 70%;</a:t>
            </a:r>
          </a:p>
          <a:p>
            <a:r>
              <a:rPr lang="pt-BR" dirty="0" smtClean="0"/>
              <a:t>o </a:t>
            </a:r>
            <a:r>
              <a:rPr lang="pt-BR" dirty="0"/>
              <a:t>álcool a 70% é antisséptico e auxilia no processo de mumificação do coto;</a:t>
            </a:r>
          </a:p>
          <a:p>
            <a:r>
              <a:rPr lang="pt-BR" dirty="0" smtClean="0"/>
              <a:t>proceder </a:t>
            </a:r>
            <a:r>
              <a:rPr lang="pt-BR" dirty="0"/>
              <a:t>à limpeza da base do coto umbilical com movimentos circulares;</a:t>
            </a:r>
          </a:p>
          <a:p>
            <a:r>
              <a:rPr lang="pt-BR" dirty="0" smtClean="0"/>
              <a:t>com </a:t>
            </a:r>
            <a:r>
              <a:rPr lang="pt-BR" dirty="0"/>
              <a:t>outro cotonete pincelar todo o coto umbilical com álcool a 70%;</a:t>
            </a:r>
          </a:p>
          <a:p>
            <a:r>
              <a:rPr lang="pt-BR" dirty="0" smtClean="0"/>
              <a:t>se </a:t>
            </a:r>
            <a:r>
              <a:rPr lang="pt-BR" dirty="0"/>
              <a:t>o </a:t>
            </a:r>
            <a:r>
              <a:rPr lang="pt-BR" dirty="0" err="1"/>
              <a:t>clamp</a:t>
            </a:r>
            <a:r>
              <a:rPr lang="pt-BR" dirty="0"/>
              <a:t> estiver presente realizar desinfecção com álcool a 70%;</a:t>
            </a:r>
          </a:p>
          <a:p>
            <a:r>
              <a:rPr lang="pt-BR" dirty="0" smtClean="0"/>
              <a:t>observar </a:t>
            </a:r>
            <a:r>
              <a:rPr lang="pt-BR" dirty="0"/>
              <a:t>presença de hiperemia ou sangramento;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94157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8763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MEDIDAS ANTROPOMÉTRICAS</a:t>
            </a:r>
            <a:endParaRPr lang="pt-B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964488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PESO</a:t>
            </a:r>
          </a:p>
          <a:p>
            <a:pPr marL="0" indent="0">
              <a:buNone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É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medida mais importante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para 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avaliação do crescimento e estado nutricional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A criança está em constante processo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de crescimento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 sempre deve estar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ganhando peso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. A criança dobra o peso de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nascimento até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os 6 meses, triplica-o aos 12 meses 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quadruplica-o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entre 2 e 3 anos.</a:t>
            </a:r>
          </a:p>
        </p:txBody>
      </p:sp>
    </p:spTree>
    <p:extLst>
      <p:ext uri="{BB962C8B-B14F-4D97-AF65-F5344CB8AC3E}">
        <p14:creationId xmlns:p14="http://schemas.microsoft.com/office/powerpoint/2010/main" val="41174893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TÉCNICA DE PESAGEM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4830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. Lavar as mãos.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2. Despir a criança.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3. Colocar toalha de papel sobre a bandeja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da balança </a:t>
            </a:r>
            <a:endParaRPr lang="pt-BR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. Colocar delicadamente a criança deitada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ou sentada na cesta da balança; manter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uma das mãos sobre seu corpo sem tocá-lo;</a:t>
            </a:r>
          </a:p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. Fazer a leitura do peso e registrar no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prontuário.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6. Vestir a criança.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7. Lavar as mãos após o procedimento.</a:t>
            </a:r>
          </a:p>
        </p:txBody>
      </p:sp>
    </p:spTree>
    <p:extLst>
      <p:ext uri="{BB962C8B-B14F-4D97-AF65-F5344CB8AC3E}">
        <p14:creationId xmlns:p14="http://schemas.microsoft.com/office/powerpoint/2010/main" val="31365388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3310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COMPRIMENTO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483028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É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medida fiel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do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crescimento muscular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e esquelético da criança. </a:t>
            </a:r>
            <a:endParaRPr lang="pt-BR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É influenciada pelas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condições de nascimento e gestação,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hereditariedade, alimentação,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doenças crônicas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mentais e hormonais e tende 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ser constante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aproximadamente até os 18 anos.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A alteração do posicionamento corporal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da criança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pode alterar o resultado.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Até os 2 anos, a criança é medida na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posição deitada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utilizando-se régua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antropométrica, que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tem uma extremidade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fixa no zero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e um cursor.</a:t>
            </a:r>
          </a:p>
        </p:txBody>
      </p:sp>
    </p:spTree>
    <p:extLst>
      <p:ext uri="{BB962C8B-B14F-4D97-AF65-F5344CB8AC3E}">
        <p14:creationId xmlns:p14="http://schemas.microsoft.com/office/powerpoint/2010/main" val="862882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TÉCNICA DE MENSURAÇÃO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8784976" cy="5616624"/>
          </a:xfrm>
        </p:spPr>
        <p:txBody>
          <a:bodyPr>
            <a:normAutofit fontScale="85000" lnSpcReduction="20000"/>
          </a:bodyPr>
          <a:lstStyle/>
          <a:p>
            <a:endParaRPr lang="pt-BR" b="1" dirty="0"/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1. Lavar as mãos.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2. Despir a criança.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3. Colocá-la em decúbito dorsal, com as pernas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estendidas e a cabeça em linha reta.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4. Colocar a régua com a parte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fixa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em contato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com a cabeça e mover a outra parte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até a planta dos pés.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5. Manter os joelhos juntos e pressionados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delicadamente para baixo, para que as pernas</a:t>
            </a:r>
          </a:p>
          <a:p>
            <a:pPr marL="0" indent="0">
              <a:buNone/>
            </a:pPr>
            <a:r>
              <a:rPr lang="pt-BR" sz="3000" dirty="0" smtClean="0">
                <a:latin typeface="Arial" pitchFamily="34" charset="0"/>
                <a:cs typeface="Arial" pitchFamily="34" charset="0"/>
              </a:rPr>
              <a:t>fiquem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completamente estendidas.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6. Fazer a leitura do valor obtido.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7. Vestir a criança.</a:t>
            </a:r>
          </a:p>
        </p:txBody>
      </p:sp>
    </p:spTree>
    <p:extLst>
      <p:ext uri="{BB962C8B-B14F-4D97-AF65-F5344CB8AC3E}">
        <p14:creationId xmlns:p14="http://schemas.microsoft.com/office/powerpoint/2010/main" val="8173138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1504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PERÍMETRO CEFÁLICO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268760"/>
            <a:ext cx="8503920" cy="4830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perímetro cefálico (PC) é a medida da</a:t>
            </a: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circunferência do crânio. Esta aumenta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rapidamente no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primeiro ano de vida, para se</a:t>
            </a: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adaptar ao crescimento do cérebro.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Quando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o PC está muito abaixo ou muito acima do</a:t>
            </a: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esperado, é indicativo da presença de alguma</a:t>
            </a: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alteração, como microcefalia ou hidrocefalia,</a:t>
            </a: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respectivamente.</a:t>
            </a:r>
          </a:p>
        </p:txBody>
      </p:sp>
    </p:spTree>
    <p:extLst>
      <p:ext uri="{BB962C8B-B14F-4D97-AF65-F5344CB8AC3E}">
        <p14:creationId xmlns:p14="http://schemas.microsoft.com/office/powerpoint/2010/main" val="39186725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43286</TotalTime>
  <Words>3617</Words>
  <Application>Microsoft Office PowerPoint</Application>
  <PresentationFormat>Apresentação na tela (4:3)</PresentationFormat>
  <Paragraphs>400</Paragraphs>
  <Slides>113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113</vt:i4>
      </vt:variant>
    </vt:vector>
  </HeadingPairs>
  <TitlesOfParts>
    <vt:vector size="124" baseType="lpstr">
      <vt:lpstr>Arial</vt:lpstr>
      <vt:lpstr>Arial Unicode MS</vt:lpstr>
      <vt:lpstr>Calibri</vt:lpstr>
      <vt:lpstr>Georgia</vt:lpstr>
      <vt:lpstr>Tahoma</vt:lpstr>
      <vt:lpstr>Times New Roman</vt:lpstr>
      <vt:lpstr>Wingdings</vt:lpstr>
      <vt:lpstr>Wingdings 2</vt:lpstr>
      <vt:lpstr>Wingdings 3</vt:lpstr>
      <vt:lpstr>Cívico</vt:lpstr>
      <vt:lpstr>PI3</vt:lpstr>
      <vt:lpstr>CABEÇA  OLHOS   </vt:lpstr>
      <vt:lpstr>CATARATA                            “SINAL DO SOLPOENTE”</vt:lpstr>
      <vt:lpstr>Apresentação do PowerPoint</vt:lpstr>
      <vt:lpstr>Exame Físico do Recém-nascido</vt:lpstr>
      <vt:lpstr>BOCA</vt:lpstr>
      <vt:lpstr>Apresentação do PowerPoint</vt:lpstr>
      <vt:lpstr>PESCOÇO</vt:lpstr>
      <vt:lpstr>SÍNDROME DE TURNER </vt:lpstr>
      <vt:lpstr>Apresentação do PowerPoint</vt:lpstr>
      <vt:lpstr>Apresentação do PowerPoint</vt:lpstr>
      <vt:lpstr>Exame Físico do Recém-nascido</vt:lpstr>
      <vt:lpstr>Apresentação do PowerPoint</vt:lpstr>
      <vt:lpstr>SUCÇÃO E BUSCA PELO SEIO  </vt:lpstr>
      <vt:lpstr>PRINCIPAIS REFLEXOS PRIMITIVOS</vt:lpstr>
      <vt:lpstr>PREENSÃO PALMAR E PLANTAR  </vt:lpstr>
      <vt:lpstr>Apresentação do PowerPoint</vt:lpstr>
      <vt:lpstr>Apresentação do PowerPoint</vt:lpstr>
      <vt:lpstr>MARCHA REFLEXA </vt:lpstr>
      <vt:lpstr>Apresentação do PowerPoint</vt:lpstr>
      <vt:lpstr>Apresentação do PowerPoint</vt:lpstr>
      <vt:lpstr>Apresentação do PowerPoint</vt:lpstr>
      <vt:lpstr>TÔNICO-CERVICAL</vt:lpstr>
      <vt:lpstr>Apresentação do PowerPoint</vt:lpstr>
      <vt:lpstr>ENGATINHAR  </vt:lpstr>
      <vt:lpstr>Apresentação do PowerPoint</vt:lpstr>
      <vt:lpstr>Apresentação do PowerPoint</vt:lpstr>
      <vt:lpstr>FISIOLOGIA DO SISTEMA DIGESTIVO DO RN </vt:lpstr>
      <vt:lpstr>Apresentação do PowerPoint</vt:lpstr>
      <vt:lpstr>Apresentação do PowerPoint</vt:lpstr>
      <vt:lpstr>FISIOLOGIA DO SISTEMA DIGESTIVO DO RN </vt:lpstr>
      <vt:lpstr>A UNIÃO PERFEITA = QUANTIDADE DE COLOSTRO POR MAMADA E CAPACIDADE DE GÁSTRICA DO RN</vt:lpstr>
      <vt:lpstr>Apresentação do PowerPoint</vt:lpstr>
      <vt:lpstr>FISIOLOGIA DO SISTEMA DIGESTIVO</vt:lpstr>
      <vt:lpstr>FISIOLOGIA DO SISTEMA DIGESTIVO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ABDOME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URINÁRIO</vt:lpstr>
      <vt:lpstr>GENITÁLIA MASCULINA</vt:lpstr>
      <vt:lpstr>Apresentação do PowerPoint</vt:lpstr>
      <vt:lpstr>Apresentação do PowerPoint</vt:lpstr>
      <vt:lpstr>Apresentação do PowerPoint</vt:lpstr>
      <vt:lpstr>HIDROCELE</vt:lpstr>
      <vt:lpstr>Apresentação do PowerPoint</vt:lpstr>
      <vt:lpstr>FIMOSE</vt:lpstr>
      <vt:lpstr>Apresentação do PowerPoint</vt:lpstr>
      <vt:lpstr>LOCALIZAÇÃO DO MEATO URINÁRIO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GENITÁLIA FEMININA</vt:lpstr>
      <vt:lpstr>Apresentação do PowerPoint</vt:lpstr>
      <vt:lpstr>SISTEMA MÚSCULOESQUELÉTICO</vt:lpstr>
      <vt:lpstr>ESQUELETO E ARTICULAÇÕES </vt:lpstr>
      <vt:lpstr>Craniotabes                                                  Perolas de Epstein</vt:lpstr>
      <vt:lpstr>MUSCULATURA </vt:lpstr>
      <vt:lpstr>ESQUELETO E ARTICULAÇÕES </vt:lpstr>
      <vt:lpstr>SISTEMA ENDÓCRINO</vt:lpstr>
      <vt:lpstr>Apresentação do PowerPoint</vt:lpstr>
      <vt:lpstr>Apresentação do PowerPoint</vt:lpstr>
      <vt:lpstr>Apresentação do PowerPoint</vt:lpstr>
      <vt:lpstr>SISTEMA NERVOSO</vt:lpstr>
      <vt:lpstr>Apresentação do PowerPoint</vt:lpstr>
      <vt:lpstr>Apresentação do PowerPoint</vt:lpstr>
      <vt:lpstr>SISTEMA NERVOSO</vt:lpstr>
      <vt:lpstr>COLUNA VERTEBRAL: ÁREA SACROLOMBAR </vt:lpstr>
      <vt:lpstr>Apresentação do PowerPoint</vt:lpstr>
      <vt:lpstr>Apresentação do PowerPoint</vt:lpstr>
      <vt:lpstr>Apresentação do PowerPoint</vt:lpstr>
      <vt:lpstr>Apresentação do PowerPoint</vt:lpstr>
      <vt:lpstr>VERIFICAÇÃO DE SINAIS VITAIS</vt:lpstr>
      <vt:lpstr>CONTROLE DE TEMPERATURA   </vt:lpstr>
      <vt:lpstr>CONTROLE DA FREQUÊNCIA RESPIRATÓRIA: </vt:lpstr>
      <vt:lpstr>CONTROLE DA FREQUÊNCIA CARDÍACA </vt:lpstr>
      <vt:lpstr>Apresentação do PowerPoint</vt:lpstr>
      <vt:lpstr>BANHO DO RECÉM‐NASCIDO </vt:lpstr>
      <vt:lpstr>DESCRIÇÃO DA TÉCNICA </vt:lpstr>
      <vt:lpstr>Apresentação do PowerPoint</vt:lpstr>
      <vt:lpstr>Apresentação do PowerPoint</vt:lpstr>
      <vt:lpstr>HIGIENE DO COTO UMBILICAL </vt:lpstr>
      <vt:lpstr>DESCRIÇÃO DA TÉCNICA </vt:lpstr>
      <vt:lpstr>Apresentação do PowerPoint</vt:lpstr>
      <vt:lpstr>MEDIDAS ANTROPOMÉTRICAS</vt:lpstr>
      <vt:lpstr>TÉCNICA DE PESAGEM </vt:lpstr>
      <vt:lpstr>Apresentação do PowerPoint</vt:lpstr>
      <vt:lpstr>COMPRIMENTO</vt:lpstr>
      <vt:lpstr>TÉCNICA DE MENSURAÇÃO </vt:lpstr>
      <vt:lpstr>Apresentação do PowerPoint</vt:lpstr>
      <vt:lpstr>PERÍMETRO CEFÁLICO </vt:lpstr>
      <vt:lpstr>Apresentação do PowerPoint</vt:lpstr>
      <vt:lpstr>Apresentação do PowerPoint</vt:lpstr>
      <vt:lpstr>EXAME DE GLICEMIA CAPILAR</vt:lpstr>
      <vt:lpstr>PUNÇÃO PARA GLICEMIA CAPILAR Descrição da técnica:</vt:lpstr>
      <vt:lpstr>Apresentação do PowerPoint</vt:lpstr>
      <vt:lpstr>Apresentação do PowerPoint</vt:lpstr>
      <vt:lpstr>VIGILÂNCIA À SAÚDE DO RN </vt:lpstr>
      <vt:lpstr>Apresentação do PowerPoint</vt:lpstr>
      <vt:lpstr>CAPTAÇÃO APÓS A ALTA HOSPITALAR  </vt:lpstr>
      <vt:lpstr>IDENTIFICAÇÃO DO RN DE RISCO </vt:lpstr>
      <vt:lpstr>CONTINUIDADE DO CUIDADO/CAPTAÇÃO DO RN PELA ATENÇÃO BÁSICA DE SAÚDE  </vt:lpstr>
      <vt:lpstr>VISITA DOMICILIAR NA PRIMEIRA SEMANA APÓS O PARTO 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Enfermagem  em Neonatologia</dc:title>
  <dc:creator>Cibele Teixeira</dc:creator>
  <cp:lastModifiedBy>Cliente</cp:lastModifiedBy>
  <cp:revision>262</cp:revision>
  <dcterms:created xsi:type="dcterms:W3CDTF">2017-05-06T23:28:49Z</dcterms:created>
  <dcterms:modified xsi:type="dcterms:W3CDTF">2021-07-15T12:04:50Z</dcterms:modified>
</cp:coreProperties>
</file>