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429" r:id="rId2"/>
    <p:sldId id="439" r:id="rId3"/>
    <p:sldId id="430" r:id="rId4"/>
    <p:sldId id="431" r:id="rId5"/>
    <p:sldId id="432" r:id="rId6"/>
    <p:sldId id="433" r:id="rId7"/>
    <p:sldId id="436" r:id="rId8"/>
    <p:sldId id="437" r:id="rId9"/>
    <p:sldId id="435" r:id="rId10"/>
    <p:sldId id="438" r:id="rId11"/>
    <p:sldId id="440" r:id="rId12"/>
    <p:sldId id="441" r:id="rId13"/>
    <p:sldId id="442" r:id="rId14"/>
    <p:sldId id="443" r:id="rId15"/>
    <p:sldId id="445" r:id="rId16"/>
    <p:sldId id="444" r:id="rId17"/>
    <p:sldId id="446" r:id="rId18"/>
    <p:sldId id="447" r:id="rId19"/>
    <p:sldId id="449" r:id="rId20"/>
    <p:sldId id="448" r:id="rId21"/>
    <p:sldId id="450" r:id="rId22"/>
    <p:sldId id="451" r:id="rId23"/>
    <p:sldId id="452" r:id="rId24"/>
    <p:sldId id="453" r:id="rId25"/>
    <p:sldId id="454" r:id="rId26"/>
    <p:sldId id="456" r:id="rId27"/>
    <p:sldId id="457" r:id="rId28"/>
    <p:sldId id="45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8925" autoAdjust="0"/>
  </p:normalViewPr>
  <p:slideViewPr>
    <p:cSldViewPr>
      <p:cViewPr>
        <p:scale>
          <a:sx n="75" d="100"/>
          <a:sy n="75" d="100"/>
        </p:scale>
        <p:origin x="-100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DD0136-B4DC-4457-A05E-31D5C934424D}" type="datetimeFigureOut">
              <a:rPr lang="pt-BR" smtClean="0"/>
              <a:pPr/>
              <a:t>29/06/2021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4825826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Tahoma" pitchFamily="34" charset="0"/>
              </a:rPr>
              <a:t>TÉCNICO </a:t>
            </a: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>ESTÉTICA E MASSOTERAPIA</a:t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>Nutrição</a:t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Tahoma" pitchFamily="34" charset="0"/>
              </a:rPr>
              <a:t>AULA </a:t>
            </a: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>9 </a:t>
            </a:r>
            <a:r>
              <a:rPr lang="pt-BR" sz="3600" b="1" dirty="0">
                <a:solidFill>
                  <a:schemeClr val="tx1"/>
                </a:solidFill>
                <a:latin typeface="Tahoma" pitchFamily="34" charset="0"/>
              </a:rPr>
              <a:t>– </a:t>
            </a: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>Imagem Corporal – transtornos alimentares – </a:t>
            </a:r>
            <a:b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>tipos de gordura corporal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92458" y="5733256"/>
            <a:ext cx="4272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i="1" dirty="0" err="1">
                <a:latin typeface="Tahoma" pitchFamily="34" charset="0"/>
              </a:rPr>
              <a:t>Prof.:Giovani</a:t>
            </a:r>
            <a:r>
              <a:rPr lang="pt-BR" b="1" i="1" dirty="0">
                <a:latin typeface="Tahoma" pitchFamily="34" charset="0"/>
              </a:rPr>
              <a:t> Mª </a:t>
            </a:r>
            <a:r>
              <a:rPr lang="pt-BR" b="1" i="1" dirty="0" err="1">
                <a:latin typeface="Tahoma" pitchFamily="34" charset="0"/>
              </a:rPr>
              <a:t>Schiessl</a:t>
            </a:r>
            <a:r>
              <a:rPr lang="pt-BR" b="1" i="1" dirty="0">
                <a:latin typeface="Tahoma" pitchFamily="34" charset="0"/>
              </a:rPr>
              <a:t> </a:t>
            </a:r>
            <a:r>
              <a:rPr lang="pt-BR" b="1" i="1" dirty="0" err="1">
                <a:latin typeface="Tahoma" pitchFamily="34" charset="0"/>
              </a:rPr>
              <a:t>Wachholz</a:t>
            </a:r>
            <a:endParaRPr lang="pt-BR" b="1" i="1" dirty="0">
              <a:latin typeface="Tahoma" pitchFamily="34" charset="0"/>
            </a:endParaRPr>
          </a:p>
          <a:p>
            <a:pPr algn="ctr"/>
            <a:r>
              <a:rPr lang="pt-BR" b="1" dirty="0">
                <a:latin typeface="Tahoma" pitchFamily="34" charset="0"/>
              </a:rPr>
              <a:t>NUTRICIONISTA</a:t>
            </a:r>
          </a:p>
          <a:p>
            <a:pPr algn="ctr"/>
            <a:r>
              <a:rPr lang="pt-BR" b="1" dirty="0" smtClean="0">
                <a:latin typeface="Tahoma" pitchFamily="34" charset="0"/>
              </a:rPr>
              <a:t>CRN:1331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08783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/>
          <a:lstStyle/>
          <a:p>
            <a:r>
              <a:rPr lang="pt-BR" dirty="0" smtClean="0"/>
              <a:t>Causa dos Transtornos Alimentares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A paranoia dos padrões de beleza impossíveis de se atingir, pressão da família, sociedade, mídia.....</a:t>
            </a:r>
          </a:p>
          <a:p>
            <a:pPr marL="0" indent="0">
              <a:buNone/>
            </a:pPr>
            <a:r>
              <a:rPr lang="pt-BR" dirty="0" smtClean="0"/>
              <a:t>As pessoas chegam a atitudes extremas do desejo de seguir </a:t>
            </a:r>
            <a:r>
              <a:rPr lang="pt-BR" dirty="0"/>
              <a:t>a moda, acabam </a:t>
            </a:r>
            <a:r>
              <a:rPr lang="pt-BR" dirty="0" smtClean="0"/>
              <a:t>entrando em gravíssimos problemas de saúde, </a:t>
            </a:r>
            <a:r>
              <a:rPr lang="pt-BR" dirty="0"/>
              <a:t>na grande maiorias das vezes não se percebem...</a:t>
            </a:r>
          </a:p>
          <a:p>
            <a:pPr marL="0" indent="0">
              <a:buNone/>
            </a:pPr>
            <a:r>
              <a:rPr lang="pt-BR" dirty="0" smtClean="0"/>
              <a:t>A distorção de imagem corporal é uma das principais causas do aumento do índice de Doenças não Transmissíveis que está matando um grande numero de pessoas em todo o mundo...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662709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DOENÇAS - TRANSTORNOS QUE PODEM LEVAR A MORTE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24936" cy="5400600"/>
          </a:xfrm>
        </p:spPr>
        <p:txBody>
          <a:bodyPr/>
          <a:lstStyle/>
          <a:p>
            <a:endParaRPr lang="pt-BR" dirty="0" smtClean="0"/>
          </a:p>
          <a:p>
            <a:pPr>
              <a:lnSpc>
                <a:spcPct val="200000"/>
              </a:lnSpc>
            </a:pPr>
            <a:r>
              <a:rPr lang="pt-BR" dirty="0" smtClean="0"/>
              <a:t>ANOREXIA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BULIMIA 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VIGOREXIA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ORTOREXIA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OBESIDADE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TIPOS DE GORDURA CORPORAL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4273373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4082"/>
          </a:xfrm>
        </p:spPr>
        <p:txBody>
          <a:bodyPr/>
          <a:lstStyle/>
          <a:p>
            <a:r>
              <a:rPr lang="pt-BR" dirty="0" smtClean="0"/>
              <a:t>Anorexia Nervosa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0955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79715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44527"/>
            <a:ext cx="23241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2" y="1124744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70756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/>
          <a:lstStyle/>
          <a:p>
            <a:r>
              <a:rPr lang="pt-BR" dirty="0" smtClean="0"/>
              <a:t>Anorexia Nervosa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96944" cy="5544616"/>
          </a:xfrm>
        </p:spPr>
        <p:txBody>
          <a:bodyPr/>
          <a:lstStyle/>
          <a:p>
            <a:pPr marL="0" indent="0">
              <a:buFont typeface="Garamond" pitchFamily="18" charset="0"/>
              <a:buNone/>
            </a:pPr>
            <a:r>
              <a:rPr lang="pt-BR" dirty="0">
                <a:cs typeface="Arial" charset="0"/>
              </a:rPr>
              <a:t>P</a:t>
            </a:r>
            <a:r>
              <a:rPr lang="pt-BR" dirty="0" smtClean="0">
                <a:cs typeface="Arial" charset="0"/>
              </a:rPr>
              <a:t>reocupação </a:t>
            </a:r>
            <a:r>
              <a:rPr lang="pt-BR" dirty="0">
                <a:cs typeface="Arial" charset="0"/>
              </a:rPr>
              <a:t>obsessiva </a:t>
            </a:r>
            <a:r>
              <a:rPr lang="pt-BR" dirty="0" smtClean="0">
                <a:cs typeface="Arial" charset="0"/>
              </a:rPr>
              <a:t>pela </a:t>
            </a:r>
            <a:r>
              <a:rPr lang="pt-BR" dirty="0">
                <a:cs typeface="Arial" charset="0"/>
              </a:rPr>
              <a:t>perda peso, </a:t>
            </a:r>
            <a:r>
              <a:rPr lang="pt-BR" dirty="0" smtClean="0">
                <a:cs typeface="Arial" charset="0"/>
              </a:rPr>
              <a:t>ao </a:t>
            </a:r>
            <a:r>
              <a:rPr lang="pt-BR" dirty="0">
                <a:cs typeface="Arial" charset="0"/>
              </a:rPr>
              <a:t>se olhar no espelho a pessoa se vê de forma distorcida, </a:t>
            </a:r>
            <a:r>
              <a:rPr lang="pt-BR" dirty="0" smtClean="0">
                <a:cs typeface="Arial" charset="0"/>
              </a:rPr>
              <a:t>(vê gordura ñ existe), o que a leva a atitudes como: </a:t>
            </a:r>
          </a:p>
          <a:p>
            <a:pPr marL="0" indent="0">
              <a:buFont typeface="Garamond" pitchFamily="18" charset="0"/>
              <a:buNone/>
            </a:pPr>
            <a:r>
              <a:rPr lang="pt-BR" dirty="0" smtClean="0">
                <a:cs typeface="Arial" charset="0"/>
              </a:rPr>
              <a:t>Restrição </a:t>
            </a:r>
            <a:r>
              <a:rPr lang="pt-BR" dirty="0">
                <a:cs typeface="Arial" charset="0"/>
              </a:rPr>
              <a:t>alimentar </a:t>
            </a:r>
            <a:r>
              <a:rPr lang="pt-BR" dirty="0" smtClean="0">
                <a:cs typeface="Arial" charset="0"/>
              </a:rPr>
              <a:t>drástica, praticamente não come; </a:t>
            </a:r>
          </a:p>
          <a:p>
            <a:pPr marL="0" indent="0">
              <a:buFont typeface="Garamond" pitchFamily="18" charset="0"/>
              <a:buNone/>
            </a:pPr>
            <a:r>
              <a:rPr lang="pt-BR" dirty="0" smtClean="0">
                <a:cs typeface="Arial" charset="0"/>
              </a:rPr>
              <a:t>Perda </a:t>
            </a:r>
            <a:r>
              <a:rPr lang="pt-BR" dirty="0">
                <a:cs typeface="Arial" charset="0"/>
              </a:rPr>
              <a:t>constante de </a:t>
            </a:r>
            <a:r>
              <a:rPr lang="pt-BR" dirty="0" smtClean="0">
                <a:cs typeface="Arial" charset="0"/>
              </a:rPr>
              <a:t>peso, utiliza roupas largar para esconder um corpo que acha que é obesa; </a:t>
            </a:r>
          </a:p>
          <a:p>
            <a:pPr marL="0" indent="0">
              <a:buFont typeface="Garamond" pitchFamily="18" charset="0"/>
              <a:buNone/>
            </a:pPr>
            <a:r>
              <a:rPr lang="pt-BR" dirty="0" smtClean="0">
                <a:cs typeface="Arial" charset="0"/>
              </a:rPr>
              <a:t>Exercício </a:t>
            </a:r>
            <a:r>
              <a:rPr lang="pt-BR" dirty="0">
                <a:cs typeface="Arial" charset="0"/>
              </a:rPr>
              <a:t>físico compulsivo; </a:t>
            </a:r>
            <a:endParaRPr lang="pt-BR" dirty="0" smtClean="0">
              <a:cs typeface="Arial" charset="0"/>
            </a:endParaRPr>
          </a:p>
          <a:p>
            <a:pPr marL="0" indent="0">
              <a:buFont typeface="Garamond" pitchFamily="18" charset="0"/>
              <a:buNone/>
            </a:pPr>
            <a:r>
              <a:rPr lang="pt-BR" dirty="0" smtClean="0">
                <a:cs typeface="Arial" charset="0"/>
              </a:rPr>
              <a:t>Provoca vômito</a:t>
            </a:r>
            <a:r>
              <a:rPr lang="pt-BR" dirty="0">
                <a:cs typeface="Arial" charset="0"/>
              </a:rPr>
              <a:t>, uso de laxantes, diuréticos e inibidores de apetite</a:t>
            </a:r>
            <a:r>
              <a:rPr lang="pt-BR" dirty="0" smtClean="0">
                <a:cs typeface="Arial" charset="0"/>
              </a:rPr>
              <a:t>.</a:t>
            </a:r>
          </a:p>
          <a:p>
            <a:pPr marL="0" indent="0">
              <a:buFont typeface="Garamond" pitchFamily="18" charset="0"/>
              <a:buNone/>
            </a:pPr>
            <a:r>
              <a:rPr lang="pt-BR" dirty="0" smtClean="0">
                <a:cs typeface="Arial" charset="0"/>
              </a:rPr>
              <a:t>Relaciona </a:t>
            </a:r>
            <a:r>
              <a:rPr lang="pt-BR" dirty="0">
                <a:cs typeface="Arial" charset="0"/>
              </a:rPr>
              <a:t>c/ distúrbios psicológicos como: perfeccionismo; relações familiares </a:t>
            </a:r>
            <a:r>
              <a:rPr lang="pt-BR" dirty="0" smtClean="0">
                <a:cs typeface="Arial" charset="0"/>
              </a:rPr>
              <a:t>etc.</a:t>
            </a:r>
          </a:p>
          <a:p>
            <a:pPr marL="0" indent="0">
              <a:buFont typeface="Garamond" pitchFamily="18" charset="0"/>
              <a:buNone/>
            </a:pPr>
            <a:r>
              <a:rPr lang="pt-BR" b="1" u="sng" dirty="0">
                <a:cs typeface="Arial" charset="0"/>
              </a:rPr>
              <a:t>Tratamento: </a:t>
            </a:r>
            <a:r>
              <a:rPr lang="pt-BR" dirty="0">
                <a:cs typeface="Arial" charset="0"/>
              </a:rPr>
              <a:t>psicoterapia a pessoa (família); medicações; tratar as </a:t>
            </a:r>
            <a:r>
              <a:rPr lang="pt-BR" dirty="0" err="1">
                <a:cs typeface="Arial" charset="0"/>
              </a:rPr>
              <a:t>comorbidades</a:t>
            </a:r>
            <a:r>
              <a:rPr lang="pt-BR" dirty="0">
                <a:cs typeface="Arial" charset="0"/>
              </a:rPr>
              <a:t>; hospitalização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7272185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Bulimia Nervosa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08720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10804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8" y="479715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92494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476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34705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76064"/>
          </a:xfrm>
        </p:spPr>
        <p:txBody>
          <a:bodyPr/>
          <a:lstStyle/>
          <a:p>
            <a:r>
              <a:rPr lang="pt-BR" dirty="0" smtClean="0"/>
              <a:t>Bulimia nervosa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496944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pt-BR" dirty="0" smtClean="0"/>
              <a:t>Consequência muitas </a:t>
            </a:r>
            <a:r>
              <a:rPr lang="pt-BR" dirty="0"/>
              <a:t>vezes da anorexia. </a:t>
            </a:r>
            <a:r>
              <a:rPr lang="pt-BR" dirty="0" smtClean="0"/>
              <a:t>Indivíduo não consegue </a:t>
            </a:r>
            <a:r>
              <a:rPr lang="pt-BR" dirty="0"/>
              <a:t>deixar de comer </a:t>
            </a:r>
            <a:r>
              <a:rPr lang="pt-BR" dirty="0" smtClean="0"/>
              <a:t>determinados alimentos. </a:t>
            </a:r>
            <a:r>
              <a:rPr lang="pt-BR" altLang="pt-BR" dirty="0">
                <a:cs typeface="Arial" panose="020B0604020202020204" pitchFamily="34" charset="0"/>
              </a:rPr>
              <a:t>Compulsão periódica </a:t>
            </a:r>
            <a:r>
              <a:rPr lang="pt-BR" altLang="pt-BR" dirty="0" smtClean="0">
                <a:cs typeface="Arial" panose="020B0604020202020204" pitchFamily="34" charset="0"/>
              </a:rPr>
              <a:t>da ingestão </a:t>
            </a:r>
            <a:r>
              <a:rPr lang="pt-BR" altLang="pt-BR" dirty="0">
                <a:cs typeface="Arial" panose="020B0604020202020204" pitchFamily="34" charset="0"/>
              </a:rPr>
              <a:t>de grande quantidade alimentar, </a:t>
            </a:r>
            <a:r>
              <a:rPr lang="pt-BR" altLang="pt-BR" dirty="0" smtClean="0">
                <a:cs typeface="Arial" panose="020B0604020202020204" pitchFamily="34" charset="0"/>
              </a:rPr>
              <a:t>geralmente comem em segredo/ escondido.  </a:t>
            </a:r>
            <a:r>
              <a:rPr lang="pt-BR" dirty="0" smtClean="0"/>
              <a:t>Ingerem os alimentos e vomitam logo </a:t>
            </a:r>
            <a:r>
              <a:rPr lang="pt-BR" dirty="0"/>
              <a:t>a </a:t>
            </a:r>
            <a:r>
              <a:rPr lang="pt-BR" dirty="0" smtClean="0"/>
              <a:t>seguir. </a:t>
            </a:r>
          </a:p>
          <a:p>
            <a:pPr marL="0" indent="0">
              <a:buNone/>
              <a:defRPr/>
            </a:pPr>
            <a:r>
              <a:rPr lang="pt-BR" dirty="0" smtClean="0"/>
              <a:t>Outros casos, pessoas que tem um corpo escultural </a:t>
            </a:r>
            <a:r>
              <a:rPr lang="pt-BR" dirty="0"/>
              <a:t>cuidando dele de forma obsessiva, que vivem </a:t>
            </a:r>
            <a:r>
              <a:rPr lang="pt-BR" dirty="0" smtClean="0"/>
              <a:t>em dieta, de </a:t>
            </a:r>
            <a:r>
              <a:rPr lang="pt-BR" dirty="0"/>
              <a:t>repente, ingerem uma quantidade absurda de alimentos e depois vomitam tudo para evitar </a:t>
            </a:r>
            <a:r>
              <a:rPr lang="pt-BR" dirty="0" smtClean="0"/>
              <a:t>o aumento </a:t>
            </a:r>
            <a:r>
              <a:rPr lang="pt-BR" dirty="0"/>
              <a:t>de peso, tomando também laxantes e diuréticos e praticando exercícios até ficarem extenuadas</a:t>
            </a:r>
            <a:r>
              <a:rPr lang="pt-BR" dirty="0" smtClean="0"/>
              <a:t>.</a:t>
            </a:r>
          </a:p>
          <a:p>
            <a:pPr marL="0" indent="0">
              <a:buNone/>
              <a:defRPr/>
            </a:pPr>
            <a:r>
              <a:rPr lang="pt-BR" altLang="pt-BR" dirty="0" smtClean="0">
                <a:cs typeface="Arial" panose="020B0604020202020204" pitchFamily="34" charset="0"/>
              </a:rPr>
              <a:t>Tem </a:t>
            </a:r>
            <a:r>
              <a:rPr lang="pt-BR" altLang="pt-BR" dirty="0">
                <a:cs typeface="Arial" panose="020B0604020202020204" pitchFamily="34" charset="0"/>
              </a:rPr>
              <a:t>vergonha de sua relação c/ a comida, tendência é não comer em público. </a:t>
            </a:r>
            <a:r>
              <a:rPr lang="pt-BR" altLang="pt-BR" dirty="0" err="1">
                <a:cs typeface="Arial" panose="020B0604020202020204" pitchFamily="34" charset="0"/>
              </a:rPr>
              <a:t>Qdo</a:t>
            </a:r>
            <a:r>
              <a:rPr lang="pt-BR" altLang="pt-BR" dirty="0">
                <a:cs typeface="Arial" panose="020B0604020202020204" pitchFamily="34" charset="0"/>
              </a:rPr>
              <a:t> come tem dificuldade se controlar.</a:t>
            </a:r>
          </a:p>
          <a:p>
            <a:pPr marL="0" indent="0">
              <a:buNone/>
              <a:defRPr/>
            </a:pPr>
            <a:r>
              <a:rPr lang="pt-BR" altLang="pt-BR" dirty="0">
                <a:cs typeface="Arial" panose="020B0604020202020204" pitchFamily="34" charset="0"/>
              </a:rPr>
              <a:t>Condutas impulsivas de um modo geral e tentativas e suicídio são relativamente comuns. </a:t>
            </a:r>
          </a:p>
          <a:p>
            <a:pPr marL="0" indent="0">
              <a:buNone/>
              <a:defRPr/>
            </a:pPr>
            <a:r>
              <a:rPr lang="pt-BR" altLang="pt-BR" dirty="0">
                <a:cs typeface="Arial" panose="020B0604020202020204" pitchFamily="34" charset="0"/>
              </a:rPr>
              <a:t>Geralmente está relacionado c/ transtornos de humor, personalidade e ansiosos.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642621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dirty="0" smtClean="0"/>
              <a:t>Bulimia Nervosa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24936" cy="5616624"/>
          </a:xfrm>
        </p:spPr>
        <p:txBody>
          <a:bodyPr/>
          <a:lstStyle/>
          <a:p>
            <a:r>
              <a:rPr lang="pt-BR" dirty="0" smtClean="0"/>
              <a:t>Consequências: </a:t>
            </a:r>
            <a:r>
              <a:rPr lang="pt-BR" dirty="0"/>
              <a:t>grande variação de </a:t>
            </a:r>
            <a:r>
              <a:rPr lang="pt-BR" dirty="0" smtClean="0"/>
              <a:t>humor;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inchaço anormal à volta dos </a:t>
            </a:r>
            <a:r>
              <a:rPr lang="pt-BR" dirty="0" smtClean="0"/>
              <a:t>maxilares;</a:t>
            </a:r>
          </a:p>
          <a:p>
            <a:pPr marL="0" indent="0">
              <a:buNone/>
            </a:pPr>
            <a:r>
              <a:rPr lang="pt-BR" dirty="0" smtClean="0"/>
              <a:t>desequilíbrio </a:t>
            </a:r>
            <a:r>
              <a:rPr lang="pt-BR" dirty="0"/>
              <a:t>de fluidos </a:t>
            </a:r>
            <a:r>
              <a:rPr lang="pt-BR" dirty="0" smtClean="0"/>
              <a:t>corporais; </a:t>
            </a:r>
          </a:p>
          <a:p>
            <a:pPr marL="0" indent="0">
              <a:buNone/>
            </a:pPr>
            <a:r>
              <a:rPr lang="pt-BR" dirty="0" smtClean="0"/>
              <a:t>dentes </a:t>
            </a:r>
            <a:r>
              <a:rPr lang="pt-BR" dirty="0"/>
              <a:t>apodrecidos (consequência da provocação de </a:t>
            </a:r>
            <a:r>
              <a:rPr lang="pt-BR" dirty="0" smtClean="0"/>
              <a:t>vómitos);</a:t>
            </a:r>
          </a:p>
          <a:p>
            <a:pPr marL="0" indent="0">
              <a:buNone/>
            </a:pPr>
            <a:r>
              <a:rPr lang="pt-BR" dirty="0" smtClean="0"/>
              <a:t>feridas </a:t>
            </a:r>
            <a:r>
              <a:rPr lang="pt-BR" dirty="0"/>
              <a:t>na garganta e no </a:t>
            </a:r>
            <a:r>
              <a:rPr lang="pt-BR" dirty="0" smtClean="0"/>
              <a:t>estômago;</a:t>
            </a:r>
          </a:p>
          <a:p>
            <a:pPr marL="0" indent="0">
              <a:buNone/>
            </a:pPr>
            <a:r>
              <a:rPr lang="pt-BR" dirty="0" smtClean="0"/>
              <a:t>dependência </a:t>
            </a:r>
            <a:r>
              <a:rPr lang="pt-BR" dirty="0"/>
              <a:t>de </a:t>
            </a:r>
            <a:r>
              <a:rPr lang="pt-BR" dirty="0" smtClean="0"/>
              <a:t>laxantes;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inchaço e infecção das glândulas salivares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altLang="pt-BR" b="1" dirty="0">
                <a:cs typeface="Arial" panose="020B0604020202020204" pitchFamily="34" charset="0"/>
              </a:rPr>
              <a:t>Tratamento: </a:t>
            </a:r>
            <a:r>
              <a:rPr lang="pt-BR" altLang="pt-BR" dirty="0">
                <a:cs typeface="Arial" panose="020B0604020202020204" pitchFamily="34" charset="0"/>
              </a:rPr>
              <a:t>Psicoterapias; tratar quadros associados;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4055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 smtClean="0"/>
              <a:t>VIGOREXIA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" y="1124744"/>
            <a:ext cx="2781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877544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1" y="47251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08346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93" y="27630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224399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62074"/>
          </a:xfrm>
        </p:spPr>
        <p:txBody>
          <a:bodyPr/>
          <a:lstStyle/>
          <a:p>
            <a:r>
              <a:rPr lang="pt-BR" dirty="0" smtClean="0"/>
              <a:t>Vigorexia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568952" cy="5904656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V</a:t>
            </a:r>
            <a:r>
              <a:rPr lang="pt-BR" dirty="0" smtClean="0"/>
              <a:t>ergonha </a:t>
            </a:r>
            <a:r>
              <a:rPr lang="pt-BR" dirty="0"/>
              <a:t>do seu </a:t>
            </a:r>
            <a:r>
              <a:rPr lang="pt-BR" dirty="0" smtClean="0"/>
              <a:t>próprio corpo </a:t>
            </a:r>
            <a:r>
              <a:rPr lang="pt-BR" dirty="0"/>
              <a:t>e a utilização de fórmulas “mágicas” para ficarem mais fortes (anabolizantes, </a:t>
            </a:r>
            <a:r>
              <a:rPr lang="pt-BR" dirty="0" smtClean="0"/>
              <a:t>esteroides</a:t>
            </a:r>
            <a:r>
              <a:rPr lang="pt-BR" dirty="0"/>
              <a:t> </a:t>
            </a:r>
            <a:r>
              <a:rPr lang="pt-BR" dirty="0" smtClean="0"/>
              <a:t>etc. </a:t>
            </a:r>
            <a:r>
              <a:rPr lang="pt-BR" dirty="0"/>
              <a:t>D</a:t>
            </a:r>
            <a:r>
              <a:rPr lang="pt-BR" dirty="0" smtClean="0"/>
              <a:t>istúrbio </a:t>
            </a:r>
            <a:r>
              <a:rPr lang="pt-BR" dirty="0"/>
              <a:t>relacionado à uma imagem distorcida da realidade e de si mesmos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Passam horas em academias / musculação, se olhando em espelhos e nunca estão satisfeitos com sua imagem corporal.</a:t>
            </a:r>
          </a:p>
          <a:p>
            <a:pPr marL="0" indent="0">
              <a:buNone/>
            </a:pPr>
            <a:r>
              <a:rPr lang="pt-BR" dirty="0" smtClean="0"/>
              <a:t>Consequências: insônia</a:t>
            </a:r>
            <a:r>
              <a:rPr lang="pt-BR" dirty="0"/>
              <a:t>, falta de apetite, </a:t>
            </a:r>
            <a:r>
              <a:rPr lang="pt-BR" dirty="0" smtClean="0"/>
              <a:t>problemas circulatórios</a:t>
            </a:r>
            <a:r>
              <a:rPr lang="pt-BR" dirty="0"/>
              <a:t>, </a:t>
            </a:r>
            <a:r>
              <a:rPr lang="pt-BR" dirty="0" smtClean="0"/>
              <a:t>redução </a:t>
            </a:r>
            <a:r>
              <a:rPr lang="pt-BR" dirty="0"/>
              <a:t>dos níveis de testosterona, desinteresse sexual, fraqueza </a:t>
            </a:r>
            <a:r>
              <a:rPr lang="pt-BR" dirty="0" smtClean="0"/>
              <a:t>e cansaço </a:t>
            </a:r>
            <a:r>
              <a:rPr lang="pt-BR" dirty="0"/>
              <a:t>constantes, dificuldade de concentração, problemas de fígado, problemas nos ossos e </a:t>
            </a:r>
            <a:r>
              <a:rPr lang="pt-BR" dirty="0" smtClean="0"/>
              <a:t>nas articulações </a:t>
            </a:r>
            <a:r>
              <a:rPr lang="pt-BR" dirty="0"/>
              <a:t>devido ao peso excessivo no treino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Tratamento: médico e hospitalar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786955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pt-BR" dirty="0" smtClean="0"/>
              <a:t>ORTOREXIA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5118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0053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294957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118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972807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220" y="188640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Seja você seu próprio padrão de beleza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260349"/>
      </p:ext>
    </p:extLst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 smtClean="0"/>
              <a:t>ORTOREXIA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24936" cy="5544616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</a:t>
            </a:r>
            <a:r>
              <a:rPr lang="pt-BR" dirty="0" smtClean="0"/>
              <a:t>reocupação </a:t>
            </a:r>
            <a:r>
              <a:rPr lang="pt-BR" dirty="0"/>
              <a:t>excessiva com a alimentação saudável, </a:t>
            </a:r>
            <a:r>
              <a:rPr lang="pt-BR" dirty="0" smtClean="0"/>
              <a:t>a </a:t>
            </a:r>
            <a:r>
              <a:rPr lang="pt-BR" dirty="0"/>
              <a:t>pessoa consome apenas alimentos puros, sem agrotóxicos, </a:t>
            </a:r>
            <a:r>
              <a:rPr lang="pt-BR" dirty="0" smtClean="0"/>
              <a:t>além </a:t>
            </a:r>
            <a:r>
              <a:rPr lang="pt-BR" dirty="0"/>
              <a:t>de também apenas consumir alimentos com baixo índice glicêmico, baixo teor de gordura e açúcar. 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Exagero ao cuidado com </a:t>
            </a:r>
            <a:r>
              <a:rPr lang="pt-BR" dirty="0"/>
              <a:t>o modo de preparo dos alimentos, tendo cuidados excessivos para não adicionar muito sal, açúcar ou gordura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Consequências: alimentação muito restrita, pouco </a:t>
            </a:r>
            <a:r>
              <a:rPr lang="pt-BR" dirty="0"/>
              <a:t>variada, levando à perda de peso e deficiências nutricionais. </a:t>
            </a:r>
            <a:r>
              <a:rPr lang="pt-BR" dirty="0" smtClean="0"/>
              <a:t> Sem vida pessoal, </a:t>
            </a:r>
            <a:r>
              <a:rPr lang="pt-BR" dirty="0"/>
              <a:t>uma vez que passa a não comer fora de casa, para que tenha mais controle de como o alimento é preparado, interferindo diretamente no convívio social.</a:t>
            </a:r>
          </a:p>
        </p:txBody>
      </p:sp>
    </p:spTree>
    <p:extLst>
      <p:ext uri="{BB962C8B-B14F-4D97-AF65-F5344CB8AC3E}">
        <p14:creationId xmlns:p14="http://schemas.microsoft.com/office/powerpoint/2010/main" val="1209948057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dirty="0" smtClean="0"/>
              <a:t>OBESIDADE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424936" cy="5688632"/>
          </a:xfrm>
        </p:spPr>
        <p:txBody>
          <a:bodyPr/>
          <a:lstStyle/>
          <a:p>
            <a:pPr>
              <a:buNone/>
            </a:pPr>
            <a:r>
              <a:rPr lang="pt-BR" dirty="0"/>
              <a:t>C</a:t>
            </a:r>
            <a:r>
              <a:rPr lang="pt-BR" dirty="0" smtClean="0"/>
              <a:t>aracterizada </a:t>
            </a:r>
            <a:r>
              <a:rPr lang="pt-BR" dirty="0"/>
              <a:t>pelo excesso </a:t>
            </a:r>
            <a:r>
              <a:rPr lang="pt-BR" dirty="0" smtClean="0"/>
              <a:t>de gordura </a:t>
            </a:r>
            <a:r>
              <a:rPr lang="pt-BR" dirty="0"/>
              <a:t>corporal, </a:t>
            </a:r>
            <a:r>
              <a:rPr lang="pt-BR" dirty="0" smtClean="0"/>
              <a:t>sendo identificado um índice </a:t>
            </a:r>
            <a:r>
              <a:rPr lang="pt-BR" dirty="0"/>
              <a:t>de massa corporal ou IMC igual ou acima de </a:t>
            </a:r>
            <a:r>
              <a:rPr lang="pt-BR" dirty="0" smtClean="0"/>
              <a:t>30. É uma  doença crônica. Pode causar  inúmeros outros </a:t>
            </a:r>
            <a:r>
              <a:rPr lang="pt-BR" dirty="0" err="1" smtClean="0"/>
              <a:t>comorbidades</a:t>
            </a:r>
            <a:r>
              <a:rPr lang="pt-BR" dirty="0"/>
              <a:t> </a:t>
            </a:r>
            <a:r>
              <a:rPr lang="pt-BR" dirty="0" smtClean="0"/>
              <a:t>(doenças cardiovascular, diabetes etc...</a:t>
            </a:r>
          </a:p>
          <a:p>
            <a:pPr>
              <a:buNone/>
            </a:pPr>
            <a:r>
              <a:rPr lang="pt-BR" dirty="0" smtClean="0"/>
              <a:t>Causas: stress, redução atividade física, aumento ingestão calórica, uso de alguns tipos de medicamentos, distúrbios do sono e hormonais;</a:t>
            </a:r>
          </a:p>
          <a:p>
            <a:pPr>
              <a:buNone/>
            </a:pPr>
            <a:r>
              <a:rPr lang="pt-BR" dirty="0" smtClean="0"/>
              <a:t>Tratamento: alimentação, atividade física, medicação, cirurgia bariátrica.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9163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GORDURA CORPORAL localizada - </a:t>
            </a:r>
            <a:r>
              <a:rPr lang="pt-BR" dirty="0" err="1" smtClean="0"/>
              <a:t>lipodistrofia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96944" cy="583264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 </a:t>
            </a:r>
            <a:r>
              <a:rPr lang="pt-BR" dirty="0" err="1"/>
              <a:t>lipodistrofia</a:t>
            </a:r>
            <a:r>
              <a:rPr lang="pt-BR" dirty="0"/>
              <a:t> (gordura localizada) vem sendo uma das maiores queixas </a:t>
            </a:r>
            <a:r>
              <a:rPr lang="pt-BR" dirty="0" smtClean="0"/>
              <a:t>de dificuldade nos processos de emagrecimento e nos </a:t>
            </a:r>
            <a:r>
              <a:rPr lang="pt-BR" dirty="0"/>
              <a:t>centros de estética, </a:t>
            </a:r>
            <a:r>
              <a:rPr lang="pt-BR" dirty="0" smtClean="0"/>
              <a:t>e um dos tratamentos mais procurados . Distribuição da Gordura localizada.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Aproximadamente </a:t>
            </a:r>
            <a:r>
              <a:rPr lang="pt-BR" dirty="0"/>
              <a:t>15% do peso corporal de um adulto </a:t>
            </a:r>
            <a:r>
              <a:rPr lang="pt-BR" dirty="0" smtClean="0"/>
              <a:t>masculino </a:t>
            </a:r>
            <a:r>
              <a:rPr lang="pt-BR" dirty="0"/>
              <a:t>e 22% do peso corporal de </a:t>
            </a:r>
            <a:r>
              <a:rPr lang="pt-BR" dirty="0" smtClean="0"/>
              <a:t>um adulto feminino </a:t>
            </a:r>
            <a:r>
              <a:rPr lang="pt-BR" dirty="0"/>
              <a:t>correspondem ao tecido adiposo, esse valor representa cerca de dois meses de reserva energética. </a:t>
            </a:r>
          </a:p>
        </p:txBody>
      </p:sp>
    </p:spTree>
    <p:extLst>
      <p:ext uri="{BB962C8B-B14F-4D97-AF65-F5344CB8AC3E}">
        <p14:creationId xmlns:p14="http://schemas.microsoft.com/office/powerpoint/2010/main" val="932378142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Distribuição da gordura corporal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496944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Classificada como: ANDROIDE ou ADRENAL mais </a:t>
            </a:r>
            <a:r>
              <a:rPr lang="pt-BR" dirty="0"/>
              <a:t>frequência em pessoas do sexo masculino, </a:t>
            </a:r>
            <a:r>
              <a:rPr lang="pt-BR" dirty="0" smtClean="0"/>
              <a:t>está </a:t>
            </a:r>
            <a:r>
              <a:rPr lang="pt-BR" dirty="0"/>
              <a:t>associado com maior índice de morbidade e mortalidade do que a gordura distribuída abaixo da cintura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Esta gordura esta relacionada com hormônios </a:t>
            </a:r>
            <a:r>
              <a:rPr lang="pt-BR" dirty="0" err="1" smtClean="0"/>
              <a:t>supra-renais</a:t>
            </a:r>
            <a:r>
              <a:rPr lang="pt-BR" dirty="0" smtClean="0"/>
              <a:t> - hormônios </a:t>
            </a:r>
            <a:r>
              <a:rPr lang="pt-BR" dirty="0"/>
              <a:t>do estresse: (Adrenalina, cortisol, </a:t>
            </a:r>
            <a:r>
              <a:rPr lang="pt-BR" dirty="0" err="1"/>
              <a:t>etc</a:t>
            </a:r>
            <a:r>
              <a:rPr lang="pt-BR" dirty="0" smtClean="0"/>
              <a:t>). O </a:t>
            </a:r>
            <a:r>
              <a:rPr lang="pt-BR" dirty="0"/>
              <a:t>excesso do hormônio cortisol </a:t>
            </a:r>
            <a:r>
              <a:rPr lang="pt-BR" dirty="0" smtClean="0"/>
              <a:t> incentiva </a:t>
            </a:r>
            <a:r>
              <a:rPr lang="pt-BR" dirty="0"/>
              <a:t>o acúmulo de gordura em torno dos nossos órgãos </a:t>
            </a:r>
            <a:r>
              <a:rPr lang="pt-BR" dirty="0" smtClean="0"/>
              <a:t>vitais - meio </a:t>
            </a:r>
            <a:r>
              <a:rPr lang="pt-BR" dirty="0"/>
              <a:t>do </a:t>
            </a:r>
            <a:r>
              <a:rPr lang="pt-BR" dirty="0" smtClean="0"/>
              <a:t>corpo. Força aumento da </a:t>
            </a:r>
            <a:r>
              <a:rPr lang="pt-BR" dirty="0"/>
              <a:t>conversão de proteínas e gorduras para </a:t>
            </a:r>
            <a:r>
              <a:rPr lang="pt-BR" dirty="0" smtClean="0"/>
              <a:t>glicose, aumentando níveis </a:t>
            </a:r>
            <a:r>
              <a:rPr lang="pt-BR" dirty="0"/>
              <a:t>de açúcar no sangue</a:t>
            </a:r>
            <a:r>
              <a:rPr lang="pt-BR" dirty="0" smtClean="0"/>
              <a:t>. O </a:t>
            </a:r>
            <a:r>
              <a:rPr lang="pt-BR" dirty="0"/>
              <a:t>excesso de cortisol causa problemas com o sono, preocupação, </a:t>
            </a:r>
            <a:r>
              <a:rPr lang="pt-BR" dirty="0" smtClean="0"/>
              <a:t>ganho </a:t>
            </a:r>
            <a:r>
              <a:rPr lang="pt-BR" dirty="0"/>
              <a:t>de peso. Se dormimos mal, </a:t>
            </a:r>
            <a:r>
              <a:rPr lang="pt-BR" dirty="0" smtClean="0"/>
              <a:t>dificuldade </a:t>
            </a:r>
            <a:r>
              <a:rPr lang="pt-BR" dirty="0"/>
              <a:t>em produzir HGH, o hormônio que nos ajuda a queimar gordura e que é liberado durante o sono profundo.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31" y="4869160"/>
            <a:ext cx="2441252" cy="183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570455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Distribuição da gordura corporal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568952" cy="590465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GINOIDE :Já </a:t>
            </a:r>
            <a:r>
              <a:rPr lang="pt-BR" dirty="0"/>
              <a:t>a gordura abaixo da  </a:t>
            </a:r>
            <a:r>
              <a:rPr lang="pt-BR" dirty="0" smtClean="0"/>
              <a:t>cintura </a:t>
            </a:r>
            <a:r>
              <a:rPr lang="pt-BR" dirty="0"/>
              <a:t>é denominada </a:t>
            </a:r>
            <a:r>
              <a:rPr lang="pt-BR" dirty="0" smtClean="0"/>
              <a:t>e </a:t>
            </a:r>
            <a:r>
              <a:rPr lang="pt-BR" dirty="0"/>
              <a:t>ocorre com mais frequência em </a:t>
            </a:r>
            <a:r>
              <a:rPr lang="pt-BR" dirty="0" smtClean="0"/>
              <a:t>mulheres.</a:t>
            </a:r>
          </a:p>
          <a:p>
            <a:pPr marL="0" indent="0">
              <a:buNone/>
            </a:pPr>
            <a:r>
              <a:rPr lang="pt-BR" dirty="0"/>
              <a:t>A distribuição do tecido adiposo e o número de adipócitos são influenciados por fatores genéticos e </a:t>
            </a:r>
            <a:r>
              <a:rPr lang="pt-BR" dirty="0" smtClean="0"/>
              <a:t>ambientais, influência </a:t>
            </a:r>
            <a:r>
              <a:rPr lang="pt-BR" dirty="0"/>
              <a:t>de hormônios </a:t>
            </a:r>
            <a:r>
              <a:rPr lang="pt-BR" dirty="0" smtClean="0"/>
              <a:t>da tireoide e dos ovários. </a:t>
            </a:r>
          </a:p>
          <a:p>
            <a:pPr marL="0" indent="0">
              <a:buNone/>
            </a:pPr>
            <a:r>
              <a:rPr lang="pt-BR" dirty="0" smtClean="0"/>
              <a:t>Pessoa apresenta dificuldades </a:t>
            </a:r>
            <a:r>
              <a:rPr lang="pt-BR" dirty="0"/>
              <a:t>com o </a:t>
            </a:r>
            <a:r>
              <a:rPr lang="pt-BR" dirty="0" smtClean="0"/>
              <a:t>peso, fadiga, perda </a:t>
            </a:r>
            <a:r>
              <a:rPr lang="pt-BR" dirty="0"/>
              <a:t>de cabelo e dos pelos exteriores da sobrancelha, gordura e pele em excesso no queixo e debaixo dos braços. Também sulcos(linhas) nas unhas</a:t>
            </a:r>
            <a:r>
              <a:rPr lang="pt-BR" dirty="0" smtClean="0"/>
              <a:t>. Adora docinho</a:t>
            </a:r>
            <a:r>
              <a:rPr lang="pt-BR" dirty="0"/>
              <a:t>, é o tipo que mais sente necessidade de energia rápida, por causa dos problemas metabólicos.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85184"/>
            <a:ext cx="2081212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129249"/>
      </p:ext>
    </p:extLst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Distribuição da gordura corporal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568952" cy="590465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AZEITONA NO PALITO: </a:t>
            </a:r>
            <a:r>
              <a:rPr lang="pt-BR" dirty="0"/>
              <a:t>Pernas </a:t>
            </a:r>
            <a:r>
              <a:rPr lang="pt-BR" dirty="0" smtClean="0"/>
              <a:t>finas, barriga </a:t>
            </a:r>
            <a:r>
              <a:rPr lang="pt-BR" dirty="0"/>
              <a:t>protuberante, a famosa barriga de Chopp. </a:t>
            </a:r>
            <a:r>
              <a:rPr lang="pt-BR" dirty="0" smtClean="0"/>
              <a:t>Nosso fígado </a:t>
            </a:r>
            <a:r>
              <a:rPr lang="pt-BR" dirty="0"/>
              <a:t>é um dos órgãos mais importantes do nosso corpo, exercendo mais de 500 funções diferentes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A</a:t>
            </a:r>
            <a:r>
              <a:rPr lang="pt-BR" dirty="0" smtClean="0"/>
              <a:t>corda </a:t>
            </a:r>
            <a:r>
              <a:rPr lang="pt-BR" dirty="0"/>
              <a:t>com baixos níveis de açúcar no sangue, </a:t>
            </a:r>
            <a:r>
              <a:rPr lang="pt-BR" dirty="0" smtClean="0"/>
              <a:t>irritabilidade</a:t>
            </a:r>
            <a:r>
              <a:rPr lang="pt-BR" dirty="0"/>
              <a:t>, etc. Os problemas com a produção de bile também dificultam a digestão, causando gases, </a:t>
            </a:r>
            <a:r>
              <a:rPr lang="pt-BR" dirty="0" smtClean="0"/>
              <a:t>azia</a:t>
            </a:r>
            <a:r>
              <a:rPr lang="pt-BR" dirty="0"/>
              <a:t>, refluxo e a </a:t>
            </a:r>
            <a:r>
              <a:rPr lang="pt-BR" dirty="0" smtClean="0"/>
              <a:t>vontade de doces.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16909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56907"/>
      </p:ext>
    </p:extLst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dirty="0" smtClean="0"/>
              <a:t>TIPOS DE GORDURA CORPORAL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96944" cy="5616624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Gordura Essencial: Nos homens, normalmente representa 3% do peso total, já nas mulheres, de 9% a 12%. Esta refere-se à gordura encontrada em torno de seus órgãos, onde apresenta um importante papel de proteção, no sistema nervoso (nervos são cercados por “bainhas” de gordura) e principalmente no cérebro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Gordura Marrom: </a:t>
            </a:r>
            <a:r>
              <a:rPr lang="pt-BR" dirty="0" smtClean="0"/>
              <a:t>função isolante térmico, estimula a queima calorias  para cumprir sua função. Trabalha </a:t>
            </a:r>
            <a:r>
              <a:rPr lang="pt-BR" dirty="0"/>
              <a:t>para aquecer o seu corpo queimando calorias. </a:t>
            </a:r>
            <a:r>
              <a:rPr lang="pt-BR" dirty="0" smtClean="0"/>
              <a:t>Essa </a:t>
            </a:r>
            <a:r>
              <a:rPr lang="pt-BR" dirty="0"/>
              <a:t>gordura é ativada pelo frio, afetando diretamente o estoque da temida gordura branca.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438086"/>
      </p:ext>
    </p:extLst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pt-BR" dirty="0"/>
              <a:t>TIPOS DE GORDURA CORPORAL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68952" cy="570924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Gordura Visceral: </a:t>
            </a:r>
            <a:r>
              <a:rPr lang="pt-BR" dirty="0" smtClean="0"/>
              <a:t>afeta </a:t>
            </a:r>
            <a:r>
              <a:rPr lang="pt-BR" dirty="0"/>
              <a:t>negativamente a </a:t>
            </a:r>
            <a:r>
              <a:rPr lang="pt-BR" dirty="0" smtClean="0"/>
              <a:t>saúde </a:t>
            </a:r>
            <a:r>
              <a:rPr lang="pt-BR" dirty="0"/>
              <a:t>localiza-se por trás da parede abdominal e os órgãos que rodeia, no interior da cavidade peritoneal, aumenta a inflamação no corpo e diminui a produção de </a:t>
            </a:r>
            <a:r>
              <a:rPr lang="pt-BR" dirty="0" err="1"/>
              <a:t>adiponectina</a:t>
            </a:r>
            <a:r>
              <a:rPr lang="pt-BR" dirty="0"/>
              <a:t>, hormônio essencial para a queima de gordura, e auxilia no aumento do metabolismo.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Gordura Subcutânea: esta é a gordura encontrada abaixo da pele; se a pessoa tiver muito, é o que deixa o abdômen </a:t>
            </a:r>
            <a:r>
              <a:rPr lang="pt-BR" dirty="0" err="1"/>
              <a:t>protruso</a:t>
            </a:r>
            <a:r>
              <a:rPr lang="pt-BR" dirty="0"/>
              <a:t>. Refere-se de 40% a 60% de toda sua gordura corporal.</a:t>
            </a:r>
          </a:p>
        </p:txBody>
      </p:sp>
    </p:spTree>
    <p:extLst>
      <p:ext uri="{BB962C8B-B14F-4D97-AF65-F5344CB8AC3E}">
        <p14:creationId xmlns:p14="http://schemas.microsoft.com/office/powerpoint/2010/main" val="307875819"/>
      </p:ext>
    </p:extLst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/>
              <a:t>BIOTIPO FISICO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493224"/>
          </a:xfrm>
        </p:spPr>
        <p:txBody>
          <a:bodyPr>
            <a:normAutofit/>
          </a:bodyPr>
          <a:lstStyle/>
          <a:p>
            <a:pPr fontAlgn="base"/>
            <a:r>
              <a:rPr lang="pt-BR" b="1" dirty="0" err="1" smtClean="0"/>
              <a:t>Endomorfo</a:t>
            </a:r>
            <a:r>
              <a:rPr lang="pt-BR" b="1" dirty="0" smtClean="0"/>
              <a:t>: </a:t>
            </a:r>
            <a:r>
              <a:rPr lang="pt-BR" dirty="0" smtClean="0"/>
              <a:t>caracterizado </a:t>
            </a:r>
            <a:r>
              <a:rPr lang="pt-BR" dirty="0"/>
              <a:t>por ter o corpo mais largo e membros curtos. Fora isso, têm facilidade para ganhar peso, já que o metabolismo é mais lento que os outros.</a:t>
            </a:r>
          </a:p>
          <a:p>
            <a:pPr fontAlgn="base"/>
            <a:r>
              <a:rPr lang="pt-BR" b="1" dirty="0" err="1" smtClean="0"/>
              <a:t>Ectomorfo</a:t>
            </a:r>
            <a:r>
              <a:rPr lang="pt-BR" b="1" dirty="0" smtClean="0"/>
              <a:t>: </a:t>
            </a:r>
            <a:r>
              <a:rPr lang="pt-BR" dirty="0" smtClean="0"/>
              <a:t>Conhecidos </a:t>
            </a:r>
            <a:r>
              <a:rPr lang="pt-BR" dirty="0"/>
              <a:t>por terem o metabolismo acelerado e dificuldade para ganhar peso, têm o corpo magro e esguio, com ombros estreitos e membros compridos.</a:t>
            </a:r>
          </a:p>
          <a:p>
            <a:pPr fontAlgn="base"/>
            <a:r>
              <a:rPr lang="pt-BR" b="1" dirty="0" err="1" smtClean="0"/>
              <a:t>Mesomorfo</a:t>
            </a:r>
            <a:r>
              <a:rPr lang="pt-BR" b="1" dirty="0" smtClean="0"/>
              <a:t>: </a:t>
            </a:r>
            <a:r>
              <a:rPr lang="pt-BR" dirty="0" smtClean="0"/>
              <a:t>apresentam </a:t>
            </a:r>
            <a:r>
              <a:rPr lang="pt-BR" dirty="0"/>
              <a:t>o copo magro, porém musculoso, mesmo sem trabalhar os músculos. Tem visual atlético, pouca gordura abdominal, tronco desenvolvido e cintura estreita.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170207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816424" cy="47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06090"/>
          </a:xfrm>
        </p:spPr>
        <p:txBody>
          <a:bodyPr>
            <a:normAutofit/>
          </a:bodyPr>
          <a:lstStyle/>
          <a:p>
            <a:r>
              <a:rPr lang="pt-BR" dirty="0" smtClean="0"/>
              <a:t>IMAGEM CORPORAL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784976" cy="532859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É </a:t>
            </a:r>
            <a:r>
              <a:rPr lang="pt-BR" dirty="0"/>
              <a:t>a representação mental que cada indivíduo faz de seu próprio </a:t>
            </a:r>
            <a:r>
              <a:rPr lang="pt-BR" dirty="0" smtClean="0"/>
              <a:t>corpo, também conhecida </a:t>
            </a:r>
            <a:r>
              <a:rPr lang="pt-BR" dirty="0"/>
              <a:t>como consciência corpórea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A imagem se forma através da percepção que temos de nós próprios e o que idealizamos ao pensarmos sob nossa aparência física. </a:t>
            </a:r>
          </a:p>
          <a:p>
            <a:pPr marL="0" indent="0">
              <a:buNone/>
            </a:pPr>
            <a:r>
              <a:rPr lang="pt-BR" dirty="0" smtClean="0"/>
              <a:t>Influenciada pelos padrões estipulados pela sociedade e a cultura que estamos envolvidos, família, experiências individuais.   </a:t>
            </a:r>
          </a:p>
          <a:p>
            <a:pPr marL="0" indent="0">
              <a:buNone/>
            </a:pPr>
            <a:r>
              <a:rPr lang="pt-BR" dirty="0"/>
              <a:t>Para que este conceito se forme é necessário o </a:t>
            </a:r>
            <a:r>
              <a:rPr lang="pt-BR" dirty="0" smtClean="0"/>
              <a:t>auto conhecimento das </a:t>
            </a:r>
            <a:r>
              <a:rPr lang="pt-BR" dirty="0"/>
              <a:t>estruturas </a:t>
            </a:r>
            <a:r>
              <a:rPr lang="pt-BR" dirty="0" smtClean="0"/>
              <a:t>anatômicas, movimentos </a:t>
            </a:r>
            <a:r>
              <a:rPr lang="pt-BR" dirty="0"/>
              <a:t>e funções </a:t>
            </a:r>
            <a:r>
              <a:rPr lang="pt-BR" dirty="0" smtClean="0"/>
              <a:t>das partes </a:t>
            </a:r>
            <a:r>
              <a:rPr lang="pt-BR" dirty="0"/>
              <a:t>do </a:t>
            </a:r>
            <a:r>
              <a:rPr lang="pt-BR" dirty="0" smtClean="0"/>
              <a:t>corpo.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253361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IMAGEM CORPORAL x AUTO ESTIMA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363272" cy="5760640"/>
          </a:xfrm>
        </p:spPr>
        <p:txBody>
          <a:bodyPr/>
          <a:lstStyle/>
          <a:p>
            <a:r>
              <a:rPr lang="pt-BR" dirty="0" smtClean="0"/>
              <a:t>Auto estima tem impacto de como vemos nosso corpo a maneira como valorizamos as habilidades físicas, aptidões, papel familiar. </a:t>
            </a:r>
          </a:p>
          <a:p>
            <a:pPr marL="0" indent="0">
              <a:buNone/>
            </a:pPr>
            <a:r>
              <a:rPr lang="pt-BR" dirty="0" smtClean="0"/>
              <a:t>Pode desenvolver uma auto estima baixa se os padrões corporais  - “ideais” não forem alcançados, o que poderá resultar em percepções erradas do tamanho, conceitos falsos da forma  e sentimentos negativos sobre o próprio corpo. 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52801"/>
            <a:ext cx="2650678" cy="215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00978"/>
            <a:ext cx="3528392" cy="234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38651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62074"/>
          </a:xfrm>
        </p:spPr>
        <p:txBody>
          <a:bodyPr/>
          <a:lstStyle/>
          <a:p>
            <a:r>
              <a:rPr lang="pt-BR" dirty="0" smtClean="0"/>
              <a:t>IMAGEM CORPORAL NEGATIVA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280920" cy="5709248"/>
          </a:xfrm>
        </p:spPr>
        <p:txBody>
          <a:bodyPr/>
          <a:lstStyle/>
          <a:p>
            <a:pPr>
              <a:buFontTx/>
              <a:buChar char="-"/>
            </a:pPr>
            <a:r>
              <a:rPr lang="pt-BR" dirty="0" smtClean="0"/>
              <a:t>Abuso físico ou sexual;</a:t>
            </a:r>
          </a:p>
          <a:p>
            <a:pPr>
              <a:buFontTx/>
              <a:buChar char="-"/>
            </a:pPr>
            <a:r>
              <a:rPr lang="pt-BR" dirty="0" smtClean="0"/>
              <a:t>Traumas na infância (</a:t>
            </a:r>
            <a:r>
              <a:rPr lang="pt-BR" dirty="0" err="1" smtClean="0"/>
              <a:t>buling</a:t>
            </a:r>
            <a:r>
              <a:rPr lang="pt-BR" dirty="0" smtClean="0"/>
              <a:t>, desenvolvimento físico, malformações, problemas de saúde, cirurgias cicatrizes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2808312" cy="294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10024"/>
            <a:ext cx="3899120" cy="21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60813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62074"/>
          </a:xfrm>
        </p:spPr>
        <p:txBody>
          <a:bodyPr/>
          <a:lstStyle/>
          <a:p>
            <a:r>
              <a:rPr lang="pt-BR" dirty="0" smtClean="0"/>
              <a:t>IMAGEM CORPORAL NEGATIVA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96944" cy="5904656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PROBLEMAS: insatisfação corporal leva ao surgimento de patologias ou transtornos alimentares; ansiedade; depressão; baixa auto estima; preocupação angustiante doentia  com próprio corpo; evitam se expor; disfarçam o corpo c/ vestuário  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53337"/>
            <a:ext cx="5040560" cy="332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50296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“Qual é a silhueta que melhor representa a sua aparência física atual?”</a:t>
            </a:r>
            <a:br>
              <a:rPr lang="pt-BR" dirty="0"/>
            </a:br>
            <a:r>
              <a:rPr lang="pt-BR" dirty="0"/>
              <a:t>“Qual é a silhueta que você gostaria de ter?”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8352928" cy="468052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Escala </a:t>
            </a:r>
            <a:r>
              <a:rPr lang="pt-BR" dirty="0"/>
              <a:t>de </a:t>
            </a:r>
            <a:r>
              <a:rPr lang="pt-BR" dirty="0" smtClean="0"/>
              <a:t>silhueta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877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93613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“Qual é a silhueta que melhor representa a sua aparência física atual?”</a:t>
            </a:r>
            <a:br>
              <a:rPr lang="pt-BR" dirty="0"/>
            </a:br>
            <a:r>
              <a:rPr lang="pt-BR" dirty="0"/>
              <a:t>“Qual é a silhueta que você gostaria de ter?”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8352928" cy="468052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Escala </a:t>
            </a:r>
            <a:r>
              <a:rPr lang="pt-BR" dirty="0"/>
              <a:t>de </a:t>
            </a:r>
            <a:r>
              <a:rPr lang="pt-BR" dirty="0" smtClean="0"/>
              <a:t>silhueta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8771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05836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 smtClean="0"/>
              <a:t>COMO AVALIAR?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68952" cy="5616624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Utilização da escala </a:t>
            </a:r>
            <a:r>
              <a:rPr lang="pt-BR" dirty="0"/>
              <a:t>visa avaliar a percepção </a:t>
            </a:r>
            <a:r>
              <a:rPr lang="pt-BR" dirty="0" smtClean="0"/>
              <a:t>da pessoa com </a:t>
            </a:r>
            <a:r>
              <a:rPr lang="pt-BR" dirty="0"/>
              <a:t>a </a:t>
            </a:r>
            <a:r>
              <a:rPr lang="pt-BR" dirty="0" smtClean="0"/>
              <a:t>sua própria imagem </a:t>
            </a:r>
            <a:r>
              <a:rPr lang="pt-BR" dirty="0"/>
              <a:t>corporal, identificando satisfação ou insatisfação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Quanto maior </a:t>
            </a:r>
            <a:r>
              <a:rPr lang="pt-BR" dirty="0"/>
              <a:t>a proximidade entre </a:t>
            </a:r>
            <a:r>
              <a:rPr lang="pt-BR" dirty="0" smtClean="0"/>
              <a:t>como a </a:t>
            </a:r>
            <a:r>
              <a:rPr lang="pt-BR" dirty="0"/>
              <a:t>pessoa se vê e o que ela considera ideal, </a:t>
            </a:r>
            <a:r>
              <a:rPr lang="pt-BR" dirty="0" smtClean="0"/>
              <a:t>maior a </a:t>
            </a:r>
            <a:r>
              <a:rPr lang="pt-BR" dirty="0"/>
              <a:t>satisfação.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6004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100619"/>
      </p:ext>
    </p:extLst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12082</TotalTime>
  <Words>1615</Words>
  <Application>Microsoft Office PowerPoint</Application>
  <PresentationFormat>Apresentação na tela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Balcão Envidraçado</vt:lpstr>
      <vt:lpstr>TÉCNICO ESTÉTICA E MASSOTERAPIA  Nutrição  AULA 9 – Imagem Corporal – transtornos alimentares –  tipos de gordura corporal</vt:lpstr>
      <vt:lpstr>Seja você seu próprio padrão de beleza</vt:lpstr>
      <vt:lpstr>IMAGEM CORPORAL</vt:lpstr>
      <vt:lpstr>IMAGEM CORPORAL x AUTO ESTIMA</vt:lpstr>
      <vt:lpstr>IMAGEM CORPORAL NEGATIVA</vt:lpstr>
      <vt:lpstr>IMAGEM CORPORAL NEGATIVA</vt:lpstr>
      <vt:lpstr>“Qual é a silhueta que melhor representa a sua aparência física atual?” “Qual é a silhueta que você gostaria de ter?”</vt:lpstr>
      <vt:lpstr>“Qual é a silhueta que melhor representa a sua aparência física atual?” “Qual é a silhueta que você gostaria de ter?”</vt:lpstr>
      <vt:lpstr>COMO AVALIAR?</vt:lpstr>
      <vt:lpstr>Causa dos Transtornos Alimentares</vt:lpstr>
      <vt:lpstr>DOENÇAS - TRANSTORNOS QUE PODEM LEVAR A MORTE</vt:lpstr>
      <vt:lpstr>Anorexia Nervosa</vt:lpstr>
      <vt:lpstr>Anorexia Nervosa</vt:lpstr>
      <vt:lpstr>Bulimia Nervosa</vt:lpstr>
      <vt:lpstr>Bulimia nervosa</vt:lpstr>
      <vt:lpstr>Bulimia Nervosa</vt:lpstr>
      <vt:lpstr>VIGOREXIA</vt:lpstr>
      <vt:lpstr>Vigorexia</vt:lpstr>
      <vt:lpstr>ORTOREXIA</vt:lpstr>
      <vt:lpstr>ORTOREXIA</vt:lpstr>
      <vt:lpstr>OBESIDADE</vt:lpstr>
      <vt:lpstr>GORDURA CORPORAL localizada - lipodistrofia</vt:lpstr>
      <vt:lpstr>Distribuição da gordura corporal</vt:lpstr>
      <vt:lpstr>Distribuição da gordura corporal</vt:lpstr>
      <vt:lpstr>Distribuição da gordura corporal</vt:lpstr>
      <vt:lpstr>TIPOS DE GORDURA CORPORAL</vt:lpstr>
      <vt:lpstr>TIPOS DE GORDURA CORPORAL</vt:lpstr>
      <vt:lpstr>BIOTIPO FISICO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</dc:creator>
  <cp:lastModifiedBy>Jefferson</cp:lastModifiedBy>
  <cp:revision>2520</cp:revision>
  <dcterms:created xsi:type="dcterms:W3CDTF">2014-02-04T23:45:32Z</dcterms:created>
  <dcterms:modified xsi:type="dcterms:W3CDTF">2021-06-30T02:42:18Z</dcterms:modified>
</cp:coreProperties>
</file>