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429" r:id="rId2"/>
    <p:sldId id="402" r:id="rId3"/>
    <p:sldId id="410" r:id="rId4"/>
    <p:sldId id="403" r:id="rId5"/>
    <p:sldId id="405" r:id="rId6"/>
    <p:sldId id="412" r:id="rId7"/>
    <p:sldId id="411" r:id="rId8"/>
    <p:sldId id="406" r:id="rId9"/>
    <p:sldId id="414" r:id="rId10"/>
    <p:sldId id="347" r:id="rId11"/>
    <p:sldId id="407" r:id="rId12"/>
    <p:sldId id="348" r:id="rId13"/>
    <p:sldId id="352" r:id="rId14"/>
    <p:sldId id="351" r:id="rId15"/>
    <p:sldId id="353" r:id="rId16"/>
    <p:sldId id="416" r:id="rId17"/>
    <p:sldId id="354" r:id="rId18"/>
    <p:sldId id="417" r:id="rId19"/>
    <p:sldId id="418" r:id="rId20"/>
    <p:sldId id="420" r:id="rId21"/>
    <p:sldId id="422" r:id="rId22"/>
    <p:sldId id="421" r:id="rId23"/>
    <p:sldId id="424" r:id="rId24"/>
    <p:sldId id="367" r:id="rId25"/>
    <p:sldId id="419" r:id="rId26"/>
    <p:sldId id="427" r:id="rId27"/>
    <p:sldId id="425" r:id="rId28"/>
    <p:sldId id="426" r:id="rId29"/>
    <p:sldId id="428" r:id="rId30"/>
    <p:sldId id="364" r:id="rId31"/>
    <p:sldId id="365" r:id="rId32"/>
    <p:sldId id="366" r:id="rId33"/>
    <p:sldId id="369" r:id="rId34"/>
    <p:sldId id="368" r:id="rId35"/>
    <p:sldId id="400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8925" autoAdjust="0"/>
  </p:normalViewPr>
  <p:slideViewPr>
    <p:cSldViewPr>
      <p:cViewPr>
        <p:scale>
          <a:sx n="84" d="100"/>
          <a:sy n="84" d="100"/>
        </p:scale>
        <p:origin x="-7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DD0136-B4DC-4457-A05E-31D5C934424D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80243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Tahoma" pitchFamily="34" charset="0"/>
              </a:rPr>
              <a:t>TÉCNICO </a:t>
            </a: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>ESTÉTICA E MASSOTERAPIA</a:t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>Nutrição</a:t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Tahoma" pitchFamily="34" charset="0"/>
              </a:rPr>
              <a:t>AULA </a:t>
            </a:r>
            <a: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  <a:t>7 </a:t>
            </a:r>
            <a:r>
              <a:rPr lang="pt-BR" sz="3600" b="1" dirty="0">
                <a:solidFill>
                  <a:schemeClr val="tx1"/>
                </a:solidFill>
                <a:latin typeface="Tahoma" pitchFamily="34" charset="0"/>
              </a:rPr>
              <a:t>– </a:t>
            </a:r>
            <a: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  <a:t>ANTROPOMETRIA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987824" y="5100464"/>
            <a:ext cx="4521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i="1" dirty="0" err="1">
                <a:latin typeface="Tahoma" pitchFamily="34" charset="0"/>
              </a:rPr>
              <a:t>Prof.:Giovani</a:t>
            </a:r>
            <a:r>
              <a:rPr lang="pt-BR" b="1" i="1" dirty="0">
                <a:latin typeface="Tahoma" pitchFamily="34" charset="0"/>
              </a:rPr>
              <a:t> Mª </a:t>
            </a:r>
            <a:r>
              <a:rPr lang="pt-BR" b="1" i="1" dirty="0" err="1">
                <a:latin typeface="Tahoma" pitchFamily="34" charset="0"/>
              </a:rPr>
              <a:t>Schiessl</a:t>
            </a:r>
            <a:r>
              <a:rPr lang="pt-BR" b="1" i="1" dirty="0">
                <a:latin typeface="Tahoma" pitchFamily="34" charset="0"/>
              </a:rPr>
              <a:t> </a:t>
            </a:r>
            <a:r>
              <a:rPr lang="pt-BR" b="1" i="1" dirty="0" err="1">
                <a:latin typeface="Tahoma" pitchFamily="34" charset="0"/>
              </a:rPr>
              <a:t>Wachholz</a:t>
            </a:r>
            <a:endParaRPr lang="pt-BR" b="1" i="1" dirty="0">
              <a:latin typeface="Tahoma" pitchFamily="34" charset="0"/>
            </a:endParaRPr>
          </a:p>
          <a:p>
            <a:pPr algn="ctr"/>
            <a:r>
              <a:rPr lang="pt-BR" b="1" dirty="0">
                <a:latin typeface="Tahoma" pitchFamily="34" charset="0"/>
              </a:rPr>
              <a:t>NUTRICIONISTA</a:t>
            </a:r>
          </a:p>
          <a:p>
            <a:pPr algn="ctr"/>
            <a:r>
              <a:rPr lang="pt-BR" b="1" dirty="0">
                <a:latin typeface="Tahoma" pitchFamily="34" charset="0"/>
              </a:rPr>
              <a:t>CRN:1331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08783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82594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latin typeface="Arial Black" pitchFamily="34" charset="0"/>
              </a:rPr>
              <a:t>TIPOS DE BALANÇA</a:t>
            </a:r>
            <a:endParaRPr lang="pt-BR" sz="36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Balanças mecânicas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Eletrônica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Plataforma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Estas indicadas para crianças acima de 2 anos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Pediátricas</a:t>
            </a:r>
          </a:p>
        </p:txBody>
      </p:sp>
      <p:pic>
        <p:nvPicPr>
          <p:cNvPr id="1026" name="Picture 2" descr="C:\Users\Jefferson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2143125" cy="1571621"/>
          </a:xfrm>
          <a:prstGeom prst="rect">
            <a:avLst/>
          </a:prstGeom>
          <a:noFill/>
        </p:spPr>
      </p:pic>
      <p:pic>
        <p:nvPicPr>
          <p:cNvPr id="1027" name="Picture 3" descr="C:\Users\Jefferson\Pictures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429000"/>
            <a:ext cx="2447925" cy="1509710"/>
          </a:xfrm>
          <a:prstGeom prst="rect">
            <a:avLst/>
          </a:prstGeom>
          <a:noFill/>
        </p:spPr>
      </p:pic>
      <p:pic>
        <p:nvPicPr>
          <p:cNvPr id="1028" name="Picture 4" descr="C:\Users\Jefferson\Pictures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357826"/>
            <a:ext cx="2552700" cy="1290634"/>
          </a:xfrm>
          <a:prstGeom prst="rect">
            <a:avLst/>
          </a:prstGeom>
          <a:noFill/>
        </p:spPr>
      </p:pic>
      <p:pic>
        <p:nvPicPr>
          <p:cNvPr id="1029" name="Picture 5" descr="C:\Users\Jefferson\Pictures\downloa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643446"/>
            <a:ext cx="2581275" cy="1771650"/>
          </a:xfrm>
          <a:prstGeom prst="rect">
            <a:avLst/>
          </a:prstGeom>
          <a:noFill/>
        </p:spPr>
      </p:pic>
      <p:pic>
        <p:nvPicPr>
          <p:cNvPr id="1030" name="Picture 6" descr="C:\Users\Jefferson\Pictures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072074"/>
            <a:ext cx="2057400" cy="1485896"/>
          </a:xfrm>
          <a:prstGeom prst="rect">
            <a:avLst/>
          </a:prstGeom>
          <a:noFill/>
        </p:spPr>
      </p:pic>
      <p:pic>
        <p:nvPicPr>
          <p:cNvPr id="1031" name="Picture 7" descr="C:\Users\Jefferson\Pictures\images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3000372"/>
            <a:ext cx="885825" cy="13477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ALTURA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1296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Pode ser aferida </a:t>
            </a:r>
            <a:r>
              <a:rPr lang="pt-BR" dirty="0" smtClean="0"/>
              <a:t>pelo </a:t>
            </a:r>
            <a:r>
              <a:rPr lang="pt-BR" dirty="0"/>
              <a:t>estadiômetro ou </a:t>
            </a:r>
            <a:r>
              <a:rPr lang="pt-BR" dirty="0" smtClean="0"/>
              <a:t>estimada através </a:t>
            </a:r>
            <a:r>
              <a:rPr lang="pt-BR" dirty="0"/>
              <a:t>de fórmulas, da estatura </a:t>
            </a:r>
            <a:r>
              <a:rPr lang="pt-BR" dirty="0" smtClean="0"/>
              <a:t>ou envergadura dos </a:t>
            </a:r>
            <a:r>
              <a:rPr lang="pt-BR" dirty="0"/>
              <a:t>braços, utilizando </a:t>
            </a:r>
            <a:r>
              <a:rPr lang="pt-BR" dirty="0" smtClean="0"/>
              <a:t>fita </a:t>
            </a:r>
            <a:r>
              <a:rPr lang="pt-BR" dirty="0"/>
              <a:t>inelástica ou régua antropométrica.</a:t>
            </a:r>
          </a:p>
          <a:p>
            <a:pPr marL="0" indent="0">
              <a:buNone/>
            </a:pPr>
            <a:r>
              <a:rPr lang="pt-BR" dirty="0" smtClean="0"/>
              <a:t>Crianças </a:t>
            </a:r>
            <a:r>
              <a:rPr lang="pt-BR" dirty="0"/>
              <a:t>de até dois anos de idade, utiliza-se </a:t>
            </a:r>
            <a:r>
              <a:rPr lang="pt-BR" dirty="0" smtClean="0"/>
              <a:t>a </a:t>
            </a:r>
            <a:r>
              <a:rPr lang="pt-BR" dirty="0"/>
              <a:t>régua antropométrica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TECNICA</a:t>
            </a:r>
          </a:p>
          <a:p>
            <a:pPr marL="0" indent="0">
              <a:buNone/>
            </a:pPr>
            <a:r>
              <a:rPr lang="pt-BR" dirty="0" smtClean="0"/>
              <a:t>Sem sapatos, boné/chapéu</a:t>
            </a:r>
            <a:r>
              <a:rPr lang="pt-BR" dirty="0"/>
              <a:t>, </a:t>
            </a:r>
            <a:r>
              <a:rPr lang="pt-BR" dirty="0" smtClean="0"/>
              <a:t>outros adornos na cabeça, sem tapete ao chão</a:t>
            </a:r>
          </a:p>
          <a:p>
            <a:pPr marL="0" indent="0">
              <a:buNone/>
            </a:pPr>
            <a:r>
              <a:rPr lang="pt-BR" dirty="0" smtClean="0"/>
              <a:t>Posição ereta</a:t>
            </a:r>
          </a:p>
          <a:p>
            <a:pPr marL="0" indent="0">
              <a:buNone/>
            </a:pPr>
            <a:r>
              <a:rPr lang="pt-BR" dirty="0" smtClean="0"/>
              <a:t>Braços </a:t>
            </a:r>
            <a:r>
              <a:rPr lang="pt-BR" dirty="0"/>
              <a:t>pendentes ao longo do </a:t>
            </a:r>
            <a:r>
              <a:rPr lang="pt-BR" dirty="0" smtClean="0"/>
              <a:t>corpo</a:t>
            </a:r>
          </a:p>
          <a:p>
            <a:pPr marL="0" indent="0">
              <a:buNone/>
            </a:pPr>
            <a:r>
              <a:rPr lang="pt-BR" dirty="0" smtClean="0"/>
              <a:t>Calcanhares unidos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Ideal é encostar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calcanhares, panturrilhas, glúteos, escápula e parte posterior da cabeça no estadiômetro ou parede.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Quando não for possível encostar os 5 pontos posicionar no mínimo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19424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 Black" pitchFamily="34" charset="0"/>
              </a:rPr>
              <a:t>TIPOS DE ESTADIOMETRO</a:t>
            </a:r>
            <a:endParaRPr lang="pt-BR" sz="3600" dirty="0"/>
          </a:p>
        </p:txBody>
      </p:sp>
      <p:pic>
        <p:nvPicPr>
          <p:cNvPr id="2050" name="Picture 2" descr="C:\Users\Jefferson\Pictures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12776"/>
            <a:ext cx="2143125" cy="2143125"/>
          </a:xfrm>
          <a:prstGeom prst="rect">
            <a:avLst/>
          </a:prstGeom>
          <a:noFill/>
        </p:spPr>
      </p:pic>
      <p:pic>
        <p:nvPicPr>
          <p:cNvPr id="2051" name="Picture 3" descr="C:\Users\Jefferson\Pictures\images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4077072"/>
            <a:ext cx="2390775" cy="1914525"/>
          </a:xfrm>
          <a:prstGeom prst="rect">
            <a:avLst/>
          </a:prstGeom>
          <a:noFill/>
        </p:spPr>
      </p:pic>
      <p:pic>
        <p:nvPicPr>
          <p:cNvPr id="2052" name="Picture 4" descr="C:\Users\Jefferson\Pictures\downloa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71" y="1196752"/>
            <a:ext cx="2143125" cy="2143125"/>
          </a:xfrm>
          <a:prstGeom prst="rect">
            <a:avLst/>
          </a:prstGeom>
          <a:noFill/>
        </p:spPr>
      </p:pic>
      <p:pic>
        <p:nvPicPr>
          <p:cNvPr id="2053" name="Picture 5" descr="C:\Users\Jefferson\Pictures\images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800" y="1331744"/>
            <a:ext cx="2428892" cy="192880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12069"/>
            <a:ext cx="21431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92" y="2981697"/>
            <a:ext cx="15144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69386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Arial Black" pitchFamily="34" charset="0"/>
              </a:rPr>
              <a:t>CRIANÇAS MENORES 2 ANOS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3074" name="Picture 2" descr="C:\Users\Jefferson\Pictures\ABAAAA6cEAB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12"/>
            <a:ext cx="7715304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7154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ADULTOS 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098" name="Picture 2" descr="C:\Users\Jefferson\Pictures\ABAAABnQwAA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938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CIRCUNFERÊNCIA CINTURA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/>
          </a:bodyPr>
          <a:lstStyle/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CINTURA: posicionar em pé com os braços relaxados, remover roupa ou cinto.  Achar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ponto mais mole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entre osso quadril (crista ilíaca) e a borda inferior da última costela e posicionar a fita flexível.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Dificuldade: posicione a fita 2 cm acima do osso do quadril.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0988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POSIÇÃO FITA FLEXIVEL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Jefferson\Pictures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14806"/>
            <a:ext cx="2638425" cy="2000264"/>
          </a:xfrm>
          <a:prstGeom prst="rect">
            <a:avLst/>
          </a:prstGeom>
          <a:noFill/>
        </p:spPr>
      </p:pic>
      <p:pic>
        <p:nvPicPr>
          <p:cNvPr id="5124" name="Picture 4" descr="C:\Users\Jefferson\Pictures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9104" y="4437112"/>
            <a:ext cx="2276475" cy="192882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3842370" cy="248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722623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938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CIRCUNFERÊNCIA ABDÔMEN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35785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ABDÔMEN:  medida na protuberância máxima do abdômen, no nível da cicatriz umbilical, com o avaliado em pé, relaxado, sem roupas ou cintos comprimindo.</a:t>
            </a:r>
          </a:p>
          <a:p>
            <a:pPr>
              <a:buNone/>
            </a:pPr>
            <a:r>
              <a:rPr lang="pt-BR" sz="2400" dirty="0" smtClean="0"/>
              <a:t>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Jefferson\Pictures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6133"/>
            <a:ext cx="2295525" cy="23574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95261"/>
            <a:ext cx="4048171" cy="256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50776" cy="765868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latin typeface="Arial Black" pitchFamily="34" charset="0"/>
              </a:rPr>
              <a:t>CIRCUNFERÊNCIA GLÚTEOS QUADRIL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52736"/>
            <a:ext cx="8715436" cy="551953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QUADRIL: parte mais larga do bumbum, de maior massa muscular,  logo abaixo do osso lateral mais saliente do quadril. geralmente fica a 20 cm abaixo da cintura. Tomada ao nível dos pontos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trocantéricos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direito e esquerdo.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Jefferson\Pictures\images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429000"/>
            <a:ext cx="1928818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2765981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938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CIRCUNFERÊNCIA CULOTES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80728"/>
            <a:ext cx="8715436" cy="559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CULOTES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posicionar a fita logo abaixo do quadril / glúteo.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241947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AVALIAÇÃO NUTRICIONAL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Determina o estado nutricional do individuo por uma análise/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anamnese, que significa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recordar.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Na prática clínica, significa a rememoração dos eventos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relacionados à saúde,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identificação dos sintomas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sinais, entender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maior precisão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possível, a história dos motivos que traz o paciente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à consulta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anamnese ou história clínica é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grande relevância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conhecer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entender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paciente.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3672408" cy="259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36576"/>
      </p:ext>
    </p:extLst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938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CIRCUNFERÊNCIA COXAS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80728"/>
            <a:ext cx="8715436" cy="559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COXAS: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posicionar a fita 5 cm borda superior do osso da patela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05074"/>
            <a:ext cx="3925250" cy="294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57804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50776" cy="6938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CIRCUNFERÊNCIA PANTURRILHA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80728"/>
            <a:ext cx="8715436" cy="559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PANTURRILHA: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parte mais larga da perna, individuo sentado.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omo Medir ? - Meias de Compressão SIGVARIS MEDI JOBST e VENOSAN | Meias  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524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44606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938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CIRCUNFERÊNCIA BRAÇOS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80728"/>
            <a:ext cx="8715436" cy="559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BRAÇOS: braço flexionado, posiciona a fita na  região de maior massa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múscular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8505"/>
            <a:ext cx="3153529" cy="223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4730058"/>
            <a:ext cx="21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Avaliar ganho de massa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2430238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957696" y="490490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Estética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495508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938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PREGAS CUTÂNEAS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80728"/>
            <a:ext cx="8715436" cy="5591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tilizamos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adipômetros</a:t>
            </a:r>
            <a:r>
              <a:rPr lang="pt-BR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plicômetros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com </a:t>
            </a:r>
            <a:r>
              <a:rPr lang="pt-BR" dirty="0">
                <a:latin typeface="Arial" pitchFamily="34" charset="0"/>
                <a:cs typeface="Arial" pitchFamily="34" charset="0"/>
              </a:rPr>
              <a:t>a leitura realizada em milímetros.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Recomenda-se aferir </a:t>
            </a:r>
            <a:r>
              <a:rPr lang="pt-BR" dirty="0">
                <a:latin typeface="Arial" pitchFamily="34" charset="0"/>
                <a:cs typeface="Arial" pitchFamily="34" charset="0"/>
              </a:rPr>
              <a:t>a mesma prega três vezes, soltando-a e pinçando-a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novamente entre </a:t>
            </a:r>
            <a:r>
              <a:rPr lang="pt-BR" dirty="0">
                <a:latin typeface="Arial" pitchFamily="34" charset="0"/>
                <a:cs typeface="Arial" pitchFamily="34" charset="0"/>
              </a:rPr>
              <a:t>as medidas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Requer muita pratica e bom conhecimento do aferido em relação  ao aparelho e posicionamento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902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7210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2565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77" y="4653136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094822"/>
      </p:ext>
    </p:extLst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/>
          </a:bodyPr>
          <a:lstStyle/>
          <a:p>
            <a:pPr algn="ctr"/>
            <a:endParaRPr lang="pt-BR" dirty="0">
              <a:latin typeface="Arial Black" pitchFamily="34" charset="0"/>
            </a:endParaRPr>
          </a:p>
        </p:txBody>
      </p:sp>
      <p:pic>
        <p:nvPicPr>
          <p:cNvPr id="2051" name="Picture 3" descr="C:\Users\Jefferson\Pictures\imc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5540"/>
            <a:ext cx="8640960" cy="634246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BIOIMPEDANCIA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4096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Método de avaliação corporal usado para estimar  a composição corporal e </a:t>
            </a:r>
            <a:r>
              <a:rPr lang="pt-BR" sz="2400" dirty="0"/>
              <a:t>o estado nutricional em indivíduos saudáveis e em </a:t>
            </a:r>
            <a:r>
              <a:rPr lang="pt-BR" sz="2400" dirty="0" smtClean="0"/>
              <a:t>diversas situações clínicas. Baseia-se </a:t>
            </a:r>
            <a:r>
              <a:rPr lang="pt-BR" sz="2400" dirty="0"/>
              <a:t>na medida da resistência (R) total </a:t>
            </a:r>
            <a:r>
              <a:rPr lang="pt-BR" sz="2400" dirty="0" smtClean="0"/>
              <a:t>do corpo pela passagem </a:t>
            </a:r>
            <a:r>
              <a:rPr lang="pt-BR" sz="2400" dirty="0"/>
              <a:t>de uma corrente elétrica de pequena </a:t>
            </a:r>
            <a:r>
              <a:rPr lang="pt-BR" sz="2400" dirty="0" smtClean="0"/>
              <a:t>intensidade (</a:t>
            </a:r>
            <a:r>
              <a:rPr lang="pt-BR" sz="2400" dirty="0"/>
              <a:t>imperceptível ao corpo </a:t>
            </a:r>
            <a:r>
              <a:rPr lang="pt-BR" sz="2400" dirty="0" smtClean="0"/>
              <a:t>humano). A </a:t>
            </a:r>
            <a:r>
              <a:rPr lang="pt-BR" sz="2400" dirty="0"/>
              <a:t>BIA fundamenta-se no </a:t>
            </a:r>
            <a:r>
              <a:rPr lang="pt-BR" sz="2400" dirty="0" smtClean="0"/>
              <a:t>princípio de </a:t>
            </a:r>
            <a:r>
              <a:rPr lang="pt-BR" sz="2400" dirty="0"/>
              <a:t>que os tecidos corporais oferecem diferentes </a:t>
            </a:r>
            <a:r>
              <a:rPr lang="pt-BR" sz="2400" dirty="0" smtClean="0"/>
              <a:t>oposições à </a:t>
            </a:r>
            <a:r>
              <a:rPr lang="pt-BR" sz="2400" dirty="0"/>
              <a:t>passagem da corrente elétrica, que flui através do corpo </a:t>
            </a:r>
            <a:r>
              <a:rPr lang="pt-BR" sz="2400" dirty="0" smtClean="0"/>
              <a:t>pela movimentação </a:t>
            </a:r>
            <a:r>
              <a:rPr lang="pt-BR" sz="2400" dirty="0"/>
              <a:t>dos íons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r>
              <a:rPr lang="pt-BR" sz="2400" dirty="0"/>
              <a:t>Os tecidos magros são altamente condutores de corrente </a:t>
            </a:r>
            <a:r>
              <a:rPr lang="pt-BR" sz="2400" dirty="0" smtClean="0"/>
              <a:t>elétrica devido </a:t>
            </a:r>
            <a:r>
              <a:rPr lang="pt-BR" sz="2400" dirty="0"/>
              <a:t>à grande quantidade de água e eletrólitos, </a:t>
            </a:r>
            <a:r>
              <a:rPr lang="pt-BR" sz="2400" dirty="0" smtClean="0"/>
              <a:t>apresentam </a:t>
            </a:r>
            <a:r>
              <a:rPr lang="pt-BR" sz="2400" dirty="0"/>
              <a:t>baixa resistência à passagem da corrente elétrica. </a:t>
            </a:r>
            <a:r>
              <a:rPr lang="pt-BR" sz="2400" dirty="0" smtClean="0"/>
              <a:t>Por outro </a:t>
            </a:r>
            <a:r>
              <a:rPr lang="pt-BR" sz="2400" dirty="0"/>
              <a:t>lado, a gordura, o osso, a pele e os pulmões constituem </a:t>
            </a:r>
            <a:r>
              <a:rPr lang="pt-BR" sz="2400" dirty="0" smtClean="0"/>
              <a:t>em um meio </a:t>
            </a:r>
            <a:r>
              <a:rPr lang="pt-BR" sz="2400" dirty="0"/>
              <a:t>de baixa condutividade, apresentando, portanto, </a:t>
            </a:r>
            <a:r>
              <a:rPr lang="pt-BR" sz="2400" dirty="0" smtClean="0"/>
              <a:t>elevada resistência. </a:t>
            </a:r>
          </a:p>
          <a:p>
            <a:pPr marL="0" indent="0">
              <a:buNone/>
            </a:pPr>
            <a:r>
              <a:rPr lang="pt-BR" sz="2400" dirty="0" smtClean="0"/>
              <a:t>Quanto </a:t>
            </a:r>
            <a:r>
              <a:rPr lang="pt-BR" sz="2400" dirty="0"/>
              <a:t>maior a quantidade de água </a:t>
            </a:r>
            <a:r>
              <a:rPr lang="pt-BR" sz="2400" dirty="0" smtClean="0"/>
              <a:t>em </a:t>
            </a:r>
            <a:r>
              <a:rPr lang="pt-BR" sz="2400" dirty="0"/>
              <a:t>um órgão, mais facilmente a corrente irá passar e menor </a:t>
            </a:r>
            <a:r>
              <a:rPr lang="pt-BR" sz="2400" dirty="0" smtClean="0"/>
              <a:t>será a </a:t>
            </a:r>
            <a:r>
              <a:rPr lang="pt-BR" sz="2400" dirty="0"/>
              <a:t>impedância (resistência).</a:t>
            </a:r>
          </a:p>
        </p:txBody>
      </p:sp>
    </p:spTree>
    <p:extLst>
      <p:ext uri="{BB962C8B-B14F-4D97-AF65-F5344CB8AC3E}">
        <p14:creationId xmlns:p14="http://schemas.microsoft.com/office/powerpoint/2010/main" val="2180626389"/>
      </p:ext>
    </p:extLst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BIOIMPEDANCIA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Analise mais fidedigna, exige cuidados como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preparo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alimentar, restrição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atividade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física previa, bexiga vazia, indivíduos com percentual de gordura muito elevado,  IMC acima de 40. 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Não é indicado para grávidas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pacientes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UTI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Não analisa em indivíduos com marca passo e ou prótese.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33318"/>
      </p:ext>
    </p:extLst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07288" cy="720080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BIOIMPEDÂNCIA </a:t>
            </a:r>
            <a:endParaRPr lang="pt-BR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856984" cy="590465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2670016" cy="1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42164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40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6" y="4437112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446032"/>
      </p:ext>
    </p:extLst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ULTRASSOM PARA ANALISE CORPORAL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712968" cy="561662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É conectado </a:t>
            </a:r>
            <a:r>
              <a:rPr lang="pt-BR" dirty="0">
                <a:latin typeface="Arial" pitchFamily="34" charset="0"/>
                <a:cs typeface="Arial" pitchFamily="34" charset="0"/>
              </a:rPr>
              <a:t>a um microcomputador e gera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imagens </a:t>
            </a:r>
            <a:r>
              <a:rPr lang="pt-BR" dirty="0">
                <a:latin typeface="Arial" pitchFamily="34" charset="0"/>
                <a:cs typeface="Arial" pitchFamily="34" charset="0"/>
              </a:rPr>
              <a:t>da espessura de gordura e musculatura,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determina também o  </a:t>
            </a:r>
            <a:r>
              <a:rPr lang="pt-BR" dirty="0">
                <a:latin typeface="Arial" pitchFamily="34" charset="0"/>
                <a:cs typeface="Arial" pitchFamily="34" charset="0"/>
              </a:rPr>
              <a:t>percentual corporal de gordura, água e músculo.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8359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55157"/>
            <a:ext cx="3570109" cy="26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204678"/>
      </p:ext>
    </p:extLst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INDICADORES DE SAÚDE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712968" cy="539849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Relação cintura – quadril: divide o valor da cintura pelo quadril</a:t>
            </a:r>
          </a:p>
          <a:p>
            <a:pPr marL="0" indent="0">
              <a:buNone/>
            </a:pPr>
            <a:r>
              <a:rPr lang="pt-BR" dirty="0" smtClean="0"/>
              <a:t>RESULTADO IDEAL: máximo </a:t>
            </a:r>
            <a:r>
              <a:rPr lang="pt-BR" dirty="0"/>
              <a:t>0,80 para mulheres e 0,95 para homens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Peso ideal </a:t>
            </a:r>
            <a:r>
              <a:rPr lang="pt-BR" dirty="0" smtClean="0"/>
              <a:t>– </a:t>
            </a:r>
          </a:p>
          <a:p>
            <a:pPr marL="0" indent="0">
              <a:buNone/>
            </a:pPr>
            <a:r>
              <a:rPr lang="pt-BR" dirty="0" smtClean="0"/>
              <a:t>Homem</a:t>
            </a:r>
            <a:r>
              <a:rPr lang="pt-BR" dirty="0"/>
              <a:t>: (Altura- 100) x 0.90</a:t>
            </a:r>
            <a:br>
              <a:rPr lang="pt-BR" dirty="0"/>
            </a:br>
            <a:r>
              <a:rPr lang="pt-BR" dirty="0"/>
              <a:t>Mulher: (Altura - 100) x 0.85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4536504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401428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 AVALIAÇÃO NUTRICIONAL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568952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anamnese do individuo é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avaliado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fatores que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interferem direta ou indiretamente no estado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nutricional ou queixa do paciente.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Historia medica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Perda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ou ganho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peso recente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Sinais e sintomas de doenças como: como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náuseas, vômitos,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diarreia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Uso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medicamentos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Presença de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fatores limitantes na ingestão adequada, como anorexia,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lesões bucais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, dificuldades de mastigação; presença de doenças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crônicas ou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intervenções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cirúrgicas, etilismo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tabagismo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Fatores psíquicos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que possam interferir na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ingestão alimentar e mudança de hábito 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Dados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antropométricos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estado nutricional de um indivíduo reflete o grau pelo qual as necessidades fisiológicas de nutrientes estão sendo atendidas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19450"/>
      </p:ext>
    </p:extLst>
  </p:cSld>
  <p:clrMapOvr>
    <a:masterClrMapping/>
  </p:clrMapOvr>
  <p:transition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IMC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80728"/>
            <a:ext cx="8715436" cy="5877272"/>
          </a:xfrm>
        </p:spPr>
        <p:txBody>
          <a:bodyPr>
            <a:normAutofit fontScale="85000" lnSpcReduction="20000"/>
          </a:bodyPr>
          <a:lstStyle/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ÍNDICE DE MASSA CORPORAL (IMC):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é um dos principais métodos de avaliação das condições de peso de um indivíduo.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Calculado: peso / altura x altura ao quadrado.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Não é indicado para avaliação nos seguintes grupos: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crianças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idosos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pessoas musculosas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- gestantes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OBS: estes grupos de pessoas devem ser avaliados através de tabelas específicas, como também fazer avaliação individual, com profissional especializado. 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AVALIAÇÃO IMC POR FAIXA ETÁRIA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Peso altura avaliação de IMC = peso / altura x altura.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Analisar classificação de IMC em tabela específica de acordo com a faixa etária descritas abaixo: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0 a 2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ETÁRIA:2 a 5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5 a 10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 10 a 19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20 A 60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maior de 60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GESTANTES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11532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ADULTOS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1026" name="Picture 2" descr="C:\Users\Jefferson\Pictures\tabela-imc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3" y="908720"/>
            <a:ext cx="8862025" cy="56262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IDOSOS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4098" name="Picture 2" descr="C:\Users\Jefferson\Pictures\v11n3a01-qua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01122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PARA GESTANTES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3074" name="Picture 2" descr="C:\Users\Jefferson\Pictures\grafico acomp nutric ges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333926"/>
            <a:ext cx="7818092" cy="52907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ANAMNESE PARA RESOLUÇÃO EM SALA</a:t>
            </a:r>
            <a:br>
              <a:rPr lang="pt-BR" dirty="0" smtClean="0"/>
            </a:br>
            <a:r>
              <a:rPr lang="pt-BR" dirty="0" smtClean="0"/>
              <a:t>PESO 10 PONTOS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532410" cy="353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9384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778098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IMPORTÂNCIA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784976" cy="576064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Identificar </a:t>
            </a:r>
            <a:r>
              <a:rPr lang="pt-BR" dirty="0">
                <a:latin typeface="Arial" pitchFamily="34" charset="0"/>
                <a:cs typeface="Arial" pitchFamily="34" charset="0"/>
              </a:rPr>
              <a:t>os distúrbios nutricionais, possibilitando uma interpretação adequada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forma que auxilie na </a:t>
            </a:r>
            <a:r>
              <a:rPr lang="pt-BR" dirty="0">
                <a:latin typeface="Arial" pitchFamily="34" charset="0"/>
                <a:cs typeface="Arial" pitchFamily="34" charset="0"/>
              </a:rPr>
              <a:t>recuperação e/ou manutenção do estado de saúde de um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indivíduo.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Identificar </a:t>
            </a:r>
            <a:r>
              <a:rPr lang="pt-BR" dirty="0">
                <a:latin typeface="Arial" pitchFamily="34" charset="0"/>
                <a:cs typeface="Arial" pitchFamily="34" charset="0"/>
              </a:rPr>
              <a:t>aqueles que necessitam de apoio nutricional mais intenso;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Identificar </a:t>
            </a:r>
            <a:r>
              <a:rPr lang="pt-BR" dirty="0">
                <a:latin typeface="Arial" pitchFamily="34" charset="0"/>
                <a:cs typeface="Arial" pitchFamily="34" charset="0"/>
              </a:rPr>
              <a:t>a terapia nutricional apropriada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para cada individuo.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Estreitar relação de confiança entre paciente e profissional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Atualizar esta anamnese a cada encontro com paciente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9200"/>
            <a:ext cx="2056701" cy="141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686799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988840"/>
            <a:ext cx="878497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Se trata da investigação </a:t>
            </a:r>
            <a:r>
              <a:rPr lang="pt-BR" dirty="0"/>
              <a:t>das variações </a:t>
            </a:r>
            <a:r>
              <a:rPr lang="pt-BR" dirty="0" smtClean="0"/>
              <a:t>das </a:t>
            </a:r>
            <a:r>
              <a:rPr lang="pt-BR" dirty="0"/>
              <a:t>dimensões físicas e </a:t>
            </a:r>
            <a:r>
              <a:rPr lang="pt-BR" dirty="0" smtClean="0"/>
              <a:t>corporais. Através dos indicadores </a:t>
            </a:r>
            <a:r>
              <a:rPr lang="pt-BR" dirty="0"/>
              <a:t>antropométricos, </a:t>
            </a:r>
            <a:r>
              <a:rPr lang="pt-BR" dirty="0" smtClean="0"/>
              <a:t>onde é possível estudar </a:t>
            </a:r>
            <a:r>
              <a:rPr lang="pt-BR" dirty="0"/>
              <a:t>e acompanhar o processo de crescimento </a:t>
            </a:r>
            <a:r>
              <a:rPr lang="pt-BR" dirty="0" smtClean="0"/>
              <a:t>e desenvolvimento</a:t>
            </a:r>
            <a:r>
              <a:rPr lang="pt-BR" dirty="0"/>
              <a:t>, de acordo com a faixa </a:t>
            </a:r>
            <a:r>
              <a:rPr lang="pt-BR" dirty="0" smtClean="0"/>
              <a:t>etária, sexo</a:t>
            </a:r>
            <a:r>
              <a:rPr lang="pt-BR" dirty="0"/>
              <a:t>, </a:t>
            </a:r>
            <a:r>
              <a:rPr lang="pt-BR" dirty="0" smtClean="0"/>
              <a:t>massa </a:t>
            </a:r>
            <a:r>
              <a:rPr lang="pt-BR" dirty="0"/>
              <a:t>corporal total, a distribuição </a:t>
            </a:r>
            <a:r>
              <a:rPr lang="pt-BR" dirty="0" smtClean="0"/>
              <a:t>de gordura, composição corporal. Podendo desta forma identificar </a:t>
            </a:r>
            <a:r>
              <a:rPr lang="pt-BR" dirty="0"/>
              <a:t>indivíduos com problemas de </a:t>
            </a:r>
            <a:r>
              <a:rPr lang="pt-BR" dirty="0" smtClean="0"/>
              <a:t>saúde nutricionais </a:t>
            </a:r>
            <a:r>
              <a:rPr lang="pt-BR" dirty="0"/>
              <a:t>e em risco de doenças.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Classificando o </a:t>
            </a:r>
            <a:r>
              <a:rPr lang="pt-BR" dirty="0"/>
              <a:t>estado </a:t>
            </a:r>
            <a:r>
              <a:rPr lang="pt-BR" dirty="0" smtClean="0"/>
              <a:t>nutricional, identifica pacientes </a:t>
            </a:r>
            <a:r>
              <a:rPr lang="pt-BR" dirty="0" err="1" smtClean="0"/>
              <a:t>eutróficos</a:t>
            </a:r>
            <a:r>
              <a:rPr lang="pt-BR" dirty="0"/>
              <a:t>, desnutridos ou com risco </a:t>
            </a:r>
            <a:r>
              <a:rPr lang="pt-BR" dirty="0" smtClean="0"/>
              <a:t>nutricional. 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31" y="288815"/>
            <a:ext cx="36861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75293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ANTROPOMETRIA NUTRICIONAL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784976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b="1" dirty="0" smtClean="0"/>
              <a:t>VANTAGENS</a:t>
            </a:r>
          </a:p>
          <a:p>
            <a:pPr marL="0" indent="0">
              <a:buNone/>
            </a:pPr>
            <a:r>
              <a:rPr lang="pt-BR" dirty="0" smtClean="0"/>
              <a:t>Aplicada </a:t>
            </a:r>
            <a:r>
              <a:rPr lang="pt-BR" dirty="0"/>
              <a:t>a todas as faixas etárias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Baixo </a:t>
            </a:r>
            <a:r>
              <a:rPr lang="pt-BR" dirty="0"/>
              <a:t>custo, Simplicidade de equipamentos e instrumentos;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Facilidade </a:t>
            </a:r>
            <a:r>
              <a:rPr lang="pt-BR" dirty="0"/>
              <a:t>e rapidez na coleta e interpretação dado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 smtClean="0"/>
              <a:t>Facilidade </a:t>
            </a:r>
            <a:r>
              <a:rPr lang="pt-BR" dirty="0"/>
              <a:t>na padronização das técnicas;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Técnicas </a:t>
            </a:r>
            <a:r>
              <a:rPr lang="pt-BR" dirty="0"/>
              <a:t>não invasivas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 smtClean="0"/>
              <a:t>Maior </a:t>
            </a:r>
            <a:r>
              <a:rPr lang="pt-BR" dirty="0"/>
              <a:t>cobertura populacional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b="1" dirty="0" smtClean="0"/>
              <a:t>LIMITAÇÕES</a:t>
            </a:r>
          </a:p>
          <a:p>
            <a:pPr marL="0" indent="0">
              <a:buNone/>
            </a:pPr>
            <a:r>
              <a:rPr lang="pt-BR" dirty="0" smtClean="0"/>
              <a:t>Equipamentos </a:t>
            </a:r>
            <a:r>
              <a:rPr lang="pt-BR" dirty="0"/>
              <a:t>x calibração;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Treinamento </a:t>
            </a:r>
            <a:r>
              <a:rPr lang="pt-BR" dirty="0"/>
              <a:t>e capacitação do examinador;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Seleção </a:t>
            </a:r>
            <a:r>
              <a:rPr lang="pt-BR" dirty="0"/>
              <a:t>dos parâmetros de </a:t>
            </a:r>
            <a:r>
              <a:rPr lang="pt-BR" dirty="0" smtClean="0"/>
              <a:t>referência (carência brasileira. Padrões americanos </a:t>
            </a:r>
            <a:r>
              <a:rPr lang="pt-BR" dirty="0"/>
              <a:t>e</a:t>
            </a:r>
            <a:r>
              <a:rPr lang="pt-BR" dirty="0" smtClean="0"/>
              <a:t>uropeus);</a:t>
            </a:r>
          </a:p>
          <a:p>
            <a:pPr marL="0" indent="0">
              <a:buNone/>
            </a:pPr>
            <a:r>
              <a:rPr lang="pt-BR" dirty="0" smtClean="0"/>
              <a:t>Carências nutricionais </a:t>
            </a:r>
          </a:p>
          <a:p>
            <a:pPr marL="0" indent="0">
              <a:buNone/>
            </a:pPr>
            <a:r>
              <a:rPr lang="pt-BR" dirty="0" smtClean="0"/>
              <a:t>Alterações na composição nutricional (hidratação)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432701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1925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INDICADORES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11256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Os indicadores são divididos em grupos que </a:t>
            </a:r>
            <a:r>
              <a:rPr lang="pt-BR" dirty="0" smtClean="0"/>
              <a:t>avaliam: </a:t>
            </a:r>
          </a:p>
          <a:p>
            <a:pPr marL="0" indent="0">
              <a:buNone/>
            </a:pPr>
            <a:r>
              <a:rPr lang="pt-BR" dirty="0" smtClean="0"/>
              <a:t>o crescimento e o  desenvolvimento;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massa corporal </a:t>
            </a:r>
            <a:r>
              <a:rPr lang="pt-BR" dirty="0" smtClean="0"/>
              <a:t>total;</a:t>
            </a:r>
          </a:p>
          <a:p>
            <a:pPr marL="0" indent="0">
              <a:buNone/>
            </a:pPr>
            <a:r>
              <a:rPr lang="pt-BR" dirty="0" smtClean="0"/>
              <a:t> composição corporal; 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distribuição da gordura </a:t>
            </a:r>
            <a:r>
              <a:rPr lang="pt-BR" dirty="0" smtClean="0"/>
              <a:t>corporal</a:t>
            </a:r>
            <a:r>
              <a:rPr lang="pt-BR" dirty="0"/>
              <a:t>;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A escolha dos indicadores </a:t>
            </a:r>
            <a:r>
              <a:rPr lang="pt-BR" dirty="0" smtClean="0"/>
              <a:t>de avaliação </a:t>
            </a:r>
            <a:r>
              <a:rPr lang="pt-BR" dirty="0"/>
              <a:t>do </a:t>
            </a:r>
            <a:r>
              <a:rPr lang="pt-BR" dirty="0" smtClean="0"/>
              <a:t>estado  nutricional </a:t>
            </a:r>
            <a:r>
              <a:rPr lang="pt-BR" dirty="0"/>
              <a:t>depende, </a:t>
            </a:r>
            <a:r>
              <a:rPr lang="pt-BR" dirty="0" smtClean="0"/>
              <a:t>dos </a:t>
            </a:r>
            <a:r>
              <a:rPr lang="pt-BR" dirty="0"/>
              <a:t>recursos </a:t>
            </a:r>
            <a:r>
              <a:rPr lang="pt-BR" dirty="0" smtClean="0"/>
              <a:t>disponíveis, da </a:t>
            </a:r>
            <a:r>
              <a:rPr lang="pt-BR" dirty="0"/>
              <a:t>faixa etária, das condições de saúde do indivíduo, da </a:t>
            </a:r>
            <a:r>
              <a:rPr lang="pt-BR" dirty="0" smtClean="0"/>
              <a:t>validade do </a:t>
            </a:r>
            <a:r>
              <a:rPr lang="pt-BR" dirty="0"/>
              <a:t>indicador e da operacionalização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800200" cy="127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2" y="4941168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00" y="4941167"/>
            <a:ext cx="1768972" cy="169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776182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 </a:t>
            </a:r>
            <a:r>
              <a:rPr lang="pt-BR" b="1" dirty="0"/>
              <a:t>PESO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640960" cy="54006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  </a:t>
            </a:r>
            <a:r>
              <a:rPr lang="pt-BR" dirty="0"/>
              <a:t>soma de todos os componentes corpóreos, </a:t>
            </a:r>
            <a:r>
              <a:rPr lang="pt-BR" dirty="0" smtClean="0"/>
              <a:t>aferido em </a:t>
            </a:r>
            <a:r>
              <a:rPr lang="pt-BR" dirty="0"/>
              <a:t>balanças ou estimado a partir das </a:t>
            </a:r>
            <a:r>
              <a:rPr lang="pt-BR" dirty="0" smtClean="0"/>
              <a:t>equações. </a:t>
            </a:r>
          </a:p>
          <a:p>
            <a:pPr marL="0" indent="0">
              <a:buNone/>
            </a:pPr>
            <a:r>
              <a:rPr lang="pt-BR" dirty="0" smtClean="0"/>
              <a:t>Deve ser levado em consideração as condições  físicas como hidratação, edema, ascite, carcinoma.</a:t>
            </a:r>
          </a:p>
          <a:p>
            <a:pPr marL="0" indent="0">
              <a:buNone/>
            </a:pPr>
            <a:r>
              <a:rPr lang="pt-BR" dirty="0" smtClean="0"/>
              <a:t>TECNICA:</a:t>
            </a:r>
          </a:p>
          <a:p>
            <a:pPr marL="0" indent="0">
              <a:buNone/>
            </a:pPr>
            <a:r>
              <a:rPr lang="pt-BR" dirty="0" smtClean="0"/>
              <a:t>Balança: calibrada </a:t>
            </a:r>
            <a:r>
              <a:rPr lang="pt-BR" dirty="0"/>
              <a:t>para zero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 smtClean="0"/>
              <a:t>Piso plano</a:t>
            </a:r>
          </a:p>
          <a:p>
            <a:pPr marL="0" indent="0">
              <a:buNone/>
            </a:pPr>
            <a:r>
              <a:rPr lang="pt-BR" dirty="0" smtClean="0"/>
              <a:t>Pesar </a:t>
            </a:r>
            <a:r>
              <a:rPr lang="pt-BR" dirty="0"/>
              <a:t>o paciente antes do café da manhã, após esvaziar a bexiga e com o mínimo de roupa possível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 smtClean="0"/>
              <a:t>Manter </a:t>
            </a:r>
            <a:r>
              <a:rPr lang="pt-BR" dirty="0"/>
              <a:t>o paciente em pé sobre a balança e imóvel.</a:t>
            </a:r>
          </a:p>
        </p:txBody>
      </p:sp>
    </p:spTree>
    <p:extLst>
      <p:ext uri="{BB962C8B-B14F-4D97-AF65-F5344CB8AC3E}">
        <p14:creationId xmlns:p14="http://schemas.microsoft.com/office/powerpoint/2010/main" val="3922017874"/>
      </p:ext>
    </p:extLst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640960" cy="6336704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Excesso de peso </a:t>
            </a:r>
            <a:r>
              <a:rPr lang="pt-BR" dirty="0"/>
              <a:t>atribuído ao edema/ascite de acordo com </a:t>
            </a:r>
            <a:r>
              <a:rPr lang="pt-BR" dirty="0" smtClean="0"/>
              <a:t>a intensidade </a:t>
            </a:r>
            <a:r>
              <a:rPr lang="pt-BR" dirty="0"/>
              <a:t>ou </a:t>
            </a:r>
            <a:r>
              <a:rPr lang="pt-BR" dirty="0" smtClean="0"/>
              <a:t>gravidade: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40950"/>
              </p:ext>
            </p:extLst>
          </p:nvPr>
        </p:nvGraphicFramePr>
        <p:xfrm>
          <a:off x="1907704" y="2420888"/>
          <a:ext cx="475252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Edema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Excesso de peso hídrico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Tornozelo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 kg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Joelho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 a 4 kg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Coxa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 a 6 kg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791543"/>
      </p:ext>
    </p:extLst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11586</TotalTime>
  <Words>1354</Words>
  <Application>Microsoft Office PowerPoint</Application>
  <PresentationFormat>Apresentação na tela (4:3)</PresentationFormat>
  <Paragraphs>161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Patrimônio Líquido</vt:lpstr>
      <vt:lpstr>TÉCNICO ESTÉTICA E MASSOTERAPIA  Nutrição  AULA 7 – ANTROPOMETRIA</vt:lpstr>
      <vt:lpstr>AVALIAÇÃO NUTRICIONAL</vt:lpstr>
      <vt:lpstr> AVALIAÇÃO NUTRICIONAL</vt:lpstr>
      <vt:lpstr>IMPORTÂNCIA </vt:lpstr>
      <vt:lpstr>Apresentação do PowerPoint</vt:lpstr>
      <vt:lpstr>ANTROPOMETRIA NUTRICIONAL</vt:lpstr>
      <vt:lpstr>INDICADORES </vt:lpstr>
      <vt:lpstr> PESO</vt:lpstr>
      <vt:lpstr>Apresentação do PowerPoint</vt:lpstr>
      <vt:lpstr>TIPOS DE BALANÇA</vt:lpstr>
      <vt:lpstr>ALTURA</vt:lpstr>
      <vt:lpstr>TIPOS DE ESTADIOMETRO</vt:lpstr>
      <vt:lpstr>CRIANÇAS MENORES 2 ANOS</vt:lpstr>
      <vt:lpstr>ADULTOS </vt:lpstr>
      <vt:lpstr>CIRCUNFERÊNCIA CINTURA</vt:lpstr>
      <vt:lpstr>POSIÇÃO FITA FLEXIVEL</vt:lpstr>
      <vt:lpstr>CIRCUNFERÊNCIA ABDÔMEN</vt:lpstr>
      <vt:lpstr>CIRCUNFERÊNCIA GLÚTEOS QUADRIL</vt:lpstr>
      <vt:lpstr>CIRCUNFERÊNCIA CULOTES</vt:lpstr>
      <vt:lpstr>CIRCUNFERÊNCIA COXAS</vt:lpstr>
      <vt:lpstr>CIRCUNFERÊNCIA PANTURRILHA</vt:lpstr>
      <vt:lpstr>CIRCUNFERÊNCIA BRAÇOS</vt:lpstr>
      <vt:lpstr>PREGAS CUTÂNEAS</vt:lpstr>
      <vt:lpstr>Apresentação do PowerPoint</vt:lpstr>
      <vt:lpstr>BIOIMPEDANCIA </vt:lpstr>
      <vt:lpstr>BIOIMPEDANCIA </vt:lpstr>
      <vt:lpstr>BIOIMPEDÂNCIA </vt:lpstr>
      <vt:lpstr>ULTRASSOM PARA ANALISE CORPORAL</vt:lpstr>
      <vt:lpstr>INDICADORES DE SAÚDE</vt:lpstr>
      <vt:lpstr>IMC</vt:lpstr>
      <vt:lpstr>AVALIAÇÃO IMC POR FAIXA ETÁRIA</vt:lpstr>
      <vt:lpstr>CLASSIFICAÇÃO IMC ADULTOS</vt:lpstr>
      <vt:lpstr>CLASSIFICAÇÃO IMC IDOSOS</vt:lpstr>
      <vt:lpstr>CLASSIFICAÇÃO IMC PARA GESTANTES</vt:lpstr>
      <vt:lpstr>ANAMNESE PARA RESOLUÇÃO EM SALA PESO 10 PONTOS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Jefferson</dc:creator>
  <cp:lastModifiedBy>Jefferson</cp:lastModifiedBy>
  <cp:revision>2449</cp:revision>
  <dcterms:created xsi:type="dcterms:W3CDTF">2014-02-04T23:45:32Z</dcterms:created>
  <dcterms:modified xsi:type="dcterms:W3CDTF">2021-06-23T02:59:39Z</dcterms:modified>
</cp:coreProperties>
</file>