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429" r:id="rId2"/>
    <p:sldId id="458" r:id="rId3"/>
    <p:sldId id="465" r:id="rId4"/>
    <p:sldId id="471" r:id="rId5"/>
    <p:sldId id="466" r:id="rId6"/>
    <p:sldId id="467" r:id="rId7"/>
    <p:sldId id="468" r:id="rId8"/>
    <p:sldId id="469" r:id="rId9"/>
    <p:sldId id="470" r:id="rId10"/>
    <p:sldId id="472" r:id="rId11"/>
    <p:sldId id="473" r:id="rId12"/>
    <p:sldId id="474" r:id="rId13"/>
    <p:sldId id="459" r:id="rId14"/>
    <p:sldId id="460" r:id="rId15"/>
    <p:sldId id="461" r:id="rId16"/>
    <p:sldId id="462" r:id="rId17"/>
    <p:sldId id="464" r:id="rId18"/>
    <p:sldId id="475" r:id="rId19"/>
    <p:sldId id="476" r:id="rId20"/>
    <p:sldId id="477" r:id="rId21"/>
    <p:sldId id="479" r:id="rId22"/>
    <p:sldId id="480" r:id="rId23"/>
    <p:sldId id="478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8925" autoAdjust="0"/>
  </p:normalViewPr>
  <p:slideViewPr>
    <p:cSldViewPr>
      <p:cViewPr>
        <p:scale>
          <a:sx n="73" d="100"/>
          <a:sy n="73" d="100"/>
        </p:scale>
        <p:origin x="-1062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DD0136-B4DC-4457-A05E-31D5C934424D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DD0136-B4DC-4457-A05E-31D5C934424D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DD0136-B4DC-4457-A05E-31D5C934424D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DD0136-B4DC-4457-A05E-31D5C934424D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DD0136-B4DC-4457-A05E-31D5C934424D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DD0136-B4DC-4457-A05E-31D5C934424D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DD0136-B4DC-4457-A05E-31D5C934424D}" type="datetimeFigureOut">
              <a:rPr lang="pt-BR" smtClean="0"/>
              <a:pPr/>
              <a:t>14/07/2021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>
    <p:pull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4825826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Tahoma" pitchFamily="34" charset="0"/>
              </a:rPr>
              <a:t>TÉCNICO </a:t>
            </a:r>
            <a:r>
              <a:rPr lang="pt-BR" b="1" dirty="0">
                <a:solidFill>
                  <a:schemeClr val="tx1"/>
                </a:solidFill>
                <a:latin typeface="Tahoma" pitchFamily="34" charset="0"/>
              </a:rPr>
              <a:t>ESTÉTICA E MASSOTERAPIA</a:t>
            </a:r>
            <a:br>
              <a:rPr lang="pt-BR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pt-BR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Tahoma" pitchFamily="34" charset="0"/>
              </a:rPr>
              <a:t>Nutrição</a:t>
            </a:r>
            <a:br>
              <a:rPr lang="pt-BR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pt-BR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pt-BR" sz="3600" b="1" dirty="0">
                <a:solidFill>
                  <a:schemeClr val="tx1"/>
                </a:solidFill>
                <a:latin typeface="Tahoma" pitchFamily="34" charset="0"/>
              </a:rPr>
              <a:t>AULA </a:t>
            </a:r>
            <a:r>
              <a:rPr lang="pt-BR" sz="3600" b="1" dirty="0" smtClean="0">
                <a:solidFill>
                  <a:schemeClr val="tx1"/>
                </a:solidFill>
                <a:latin typeface="Tahoma" pitchFamily="34" charset="0"/>
              </a:rPr>
              <a:t>13 </a:t>
            </a:r>
            <a:r>
              <a:rPr lang="pt-BR" sz="3600" b="1" dirty="0">
                <a:solidFill>
                  <a:schemeClr val="tx1"/>
                </a:solidFill>
                <a:latin typeface="Tahoma" pitchFamily="34" charset="0"/>
              </a:rPr>
              <a:t>– </a:t>
            </a:r>
            <a:r>
              <a:rPr lang="pt-BR" sz="3600" b="1" dirty="0" smtClean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pt-BR" sz="3600" b="1" dirty="0" smtClean="0">
                <a:solidFill>
                  <a:schemeClr val="tx1"/>
                </a:solidFill>
                <a:latin typeface="Tahoma" pitchFamily="34" charset="0"/>
              </a:rPr>
            </a:br>
            <a:r>
              <a:rPr lang="pt-BR" sz="3600" b="1" dirty="0" smtClean="0">
                <a:solidFill>
                  <a:schemeClr val="tx1"/>
                </a:solidFill>
                <a:latin typeface="Tahoma" pitchFamily="34" charset="0"/>
              </a:rPr>
              <a:t>Funções da Vitamina C e Colágeno na Estética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92458" y="5733256"/>
            <a:ext cx="4272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i="1" dirty="0" err="1">
                <a:latin typeface="Tahoma" pitchFamily="34" charset="0"/>
              </a:rPr>
              <a:t>Prof.:Giovani</a:t>
            </a:r>
            <a:r>
              <a:rPr lang="pt-BR" b="1" i="1" dirty="0">
                <a:latin typeface="Tahoma" pitchFamily="34" charset="0"/>
              </a:rPr>
              <a:t> Mª </a:t>
            </a:r>
            <a:r>
              <a:rPr lang="pt-BR" b="1" i="1" dirty="0" err="1">
                <a:latin typeface="Tahoma" pitchFamily="34" charset="0"/>
              </a:rPr>
              <a:t>Schiessl</a:t>
            </a:r>
            <a:r>
              <a:rPr lang="pt-BR" b="1" i="1" dirty="0">
                <a:latin typeface="Tahoma" pitchFamily="34" charset="0"/>
              </a:rPr>
              <a:t> </a:t>
            </a:r>
            <a:r>
              <a:rPr lang="pt-BR" b="1" i="1" dirty="0" err="1">
                <a:latin typeface="Tahoma" pitchFamily="34" charset="0"/>
              </a:rPr>
              <a:t>Wachholz</a:t>
            </a:r>
            <a:endParaRPr lang="pt-BR" b="1" i="1" dirty="0">
              <a:latin typeface="Tahoma" pitchFamily="34" charset="0"/>
            </a:endParaRPr>
          </a:p>
          <a:p>
            <a:pPr algn="ctr"/>
            <a:r>
              <a:rPr lang="pt-BR" b="1" dirty="0">
                <a:latin typeface="Tahoma" pitchFamily="34" charset="0"/>
              </a:rPr>
              <a:t>NUTRICIONISTA</a:t>
            </a:r>
          </a:p>
          <a:p>
            <a:pPr algn="ctr"/>
            <a:r>
              <a:rPr lang="pt-BR" b="1" dirty="0" smtClean="0">
                <a:latin typeface="Tahoma" pitchFamily="34" charset="0"/>
              </a:rPr>
              <a:t>CRN:1331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30878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RECONDAÇÕES  DE VITAMINA C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43128597"/>
              </p:ext>
            </p:extLst>
          </p:nvPr>
        </p:nvGraphicFramePr>
        <p:xfrm>
          <a:off x="287275" y="1052736"/>
          <a:ext cx="8353425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688630"/>
                <a:gridCol w="278447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GRUPO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Recomendação mg/dia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Máximo</a:t>
                      </a:r>
                      <a:r>
                        <a:rPr lang="pt-BR" baseline="0" dirty="0" smtClean="0"/>
                        <a:t> mg/dia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Homen</a:t>
                      </a:r>
                      <a:endParaRPr lang="pt-BR" dirty="0" smtClean="0"/>
                    </a:p>
                    <a:p>
                      <a:r>
                        <a:rPr lang="pt-BR" dirty="0" smtClean="0"/>
                        <a:t>14</a:t>
                      </a:r>
                      <a:r>
                        <a:rPr lang="pt-BR" baseline="0" dirty="0" smtClean="0"/>
                        <a:t> a 18 anos</a:t>
                      </a:r>
                    </a:p>
                    <a:p>
                      <a:r>
                        <a:rPr lang="pt-BR" dirty="0" smtClean="0"/>
                        <a:t>19 ou +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75</a:t>
                      </a:r>
                    </a:p>
                    <a:p>
                      <a:r>
                        <a:rPr lang="pt-BR" dirty="0" smtClean="0"/>
                        <a:t>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1800</a:t>
                      </a:r>
                    </a:p>
                    <a:p>
                      <a:r>
                        <a:rPr lang="pt-BR" dirty="0" smtClean="0"/>
                        <a:t>2000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Mulher</a:t>
                      </a:r>
                    </a:p>
                    <a:p>
                      <a:r>
                        <a:rPr lang="pt-BR" dirty="0" smtClean="0"/>
                        <a:t>14 a 18 anos</a:t>
                      </a:r>
                    </a:p>
                    <a:p>
                      <a:r>
                        <a:rPr lang="pt-BR" dirty="0" smtClean="0"/>
                        <a:t>19 ou +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65</a:t>
                      </a:r>
                    </a:p>
                    <a:p>
                      <a:r>
                        <a:rPr lang="pt-BR" dirty="0" smtClean="0"/>
                        <a:t>75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1800</a:t>
                      </a:r>
                    </a:p>
                    <a:p>
                      <a:r>
                        <a:rPr lang="pt-BR" dirty="0" smtClean="0"/>
                        <a:t>2000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Gestante 1</a:t>
                      </a:r>
                      <a:r>
                        <a:rPr kumimoji="0"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anos ou +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Lactantes 19 ou +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251520" y="508518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OBS: Necessidades </a:t>
            </a:r>
            <a:r>
              <a:rPr lang="pt-BR" dirty="0"/>
              <a:t>de vitamina C estão aumentadas, </a:t>
            </a:r>
            <a:r>
              <a:rPr lang="pt-BR" dirty="0" smtClean="0"/>
              <a:t>casos de fumantes </a:t>
            </a:r>
            <a:r>
              <a:rPr lang="pt-BR" dirty="0"/>
              <a:t>e </a:t>
            </a:r>
            <a:r>
              <a:rPr lang="pt-BR" dirty="0" smtClean="0"/>
              <a:t>pessoas </a:t>
            </a:r>
            <a:r>
              <a:rPr lang="pt-BR" dirty="0"/>
              <a:t>que estão em uso de algum medicamento, </a:t>
            </a:r>
            <a:r>
              <a:rPr lang="pt-BR" dirty="0" smtClean="0"/>
              <a:t>como os </a:t>
            </a:r>
            <a:r>
              <a:rPr lang="pt-BR" dirty="0"/>
              <a:t>analgésicos, antidepressivos, anticoagulantes e corticoides. O consumo regular</a:t>
            </a:r>
          </a:p>
          <a:p>
            <a:r>
              <a:rPr lang="pt-BR" dirty="0"/>
              <a:t>de álcool também aumenta as necessidades desse </a:t>
            </a:r>
            <a:r>
              <a:rPr lang="pt-BR" dirty="0" smtClean="0"/>
              <a:t>nutriente.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7031644"/>
      </p:ext>
    </p:extLst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180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QUANTIDADE </a:t>
            </a:r>
            <a:r>
              <a:rPr lang="pt-BR" dirty="0" smtClean="0"/>
              <a:t>VITAMINA </a:t>
            </a:r>
            <a:r>
              <a:rPr lang="pt-BR" dirty="0" smtClean="0"/>
              <a:t>C </a:t>
            </a:r>
            <a:r>
              <a:rPr lang="pt-BR" dirty="0" smtClean="0"/>
              <a:t>NOS ALIMENTOS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42715279"/>
              </p:ext>
            </p:extLst>
          </p:nvPr>
        </p:nvGraphicFramePr>
        <p:xfrm>
          <a:off x="251520" y="1988840"/>
          <a:ext cx="835183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5919"/>
                <a:gridCol w="4175919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pt-B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Alimento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Vitamina C (mg)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tomate médio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23,0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laranja média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84,3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acerola média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201,24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kiwi médio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74,5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folha de couve média crua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caqui médio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51520" y="5264655"/>
            <a:ext cx="829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Alimentação é sempre a melhor forma de suplementação</a:t>
            </a:r>
            <a:r>
              <a:rPr lang="pt-BR" dirty="0" smtClean="0"/>
              <a:t>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658892"/>
      </p:ext>
    </p:extLst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SUPLEMENTO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280920" cy="5565232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R</a:t>
            </a:r>
            <a:r>
              <a:rPr lang="pt-BR" dirty="0" smtClean="0"/>
              <a:t>ecomendação </a:t>
            </a:r>
            <a:r>
              <a:rPr lang="pt-BR" dirty="0" smtClean="0"/>
              <a:t>para </a:t>
            </a:r>
            <a:r>
              <a:rPr lang="pt-BR" dirty="0" smtClean="0"/>
              <a:t>suplementação de </a:t>
            </a:r>
            <a:r>
              <a:rPr lang="pt-BR" dirty="0"/>
              <a:t>vitamina C </a:t>
            </a:r>
            <a:r>
              <a:rPr lang="pt-BR" dirty="0"/>
              <a:t>:</a:t>
            </a:r>
            <a:r>
              <a:rPr lang="pt-BR" dirty="0" smtClean="0"/>
              <a:t> </a:t>
            </a:r>
            <a:endParaRPr lang="pt-BR" dirty="0"/>
          </a:p>
          <a:p>
            <a:r>
              <a:rPr lang="pt-BR" dirty="0"/>
              <a:t>Dosagem de 1000 mg; </a:t>
            </a:r>
          </a:p>
          <a:p>
            <a:r>
              <a:rPr lang="pt-BR" dirty="0"/>
              <a:t>Tabletes; </a:t>
            </a:r>
          </a:p>
          <a:p>
            <a:r>
              <a:rPr lang="pt-BR" dirty="0"/>
              <a:t>Com o mínimo de ingredientes possível</a:t>
            </a:r>
            <a:r>
              <a:rPr lang="pt-BR" dirty="0" smtClean="0"/>
              <a:t>.</a:t>
            </a:r>
          </a:p>
          <a:p>
            <a:r>
              <a:rPr lang="pt-BR" dirty="0" smtClean="0"/>
              <a:t>Melhor absorção: em jejum ou após 3 horas da refeição.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OBS: comprimido </a:t>
            </a:r>
            <a:r>
              <a:rPr lang="pt-BR" dirty="0"/>
              <a:t>e efervescente devem ser evitadas, já que essas possuem maior quantidade de aditivos e açúcar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27584" y="5229200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smtClean="0">
                <a:solidFill>
                  <a:schemeClr val="tx1"/>
                </a:solidFill>
              </a:rPr>
              <a:t>GELVITTA</a:t>
            </a:r>
            <a:endParaRPr lang="pt-BR" b="1" i="1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47864" y="4877544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NEW NUTRITION</a:t>
            </a:r>
            <a:endParaRPr lang="pt-BR" b="1" i="1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516216" y="5381600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 smtClean="0">
                <a:solidFill>
                  <a:schemeClr val="tx1"/>
                </a:solidFill>
              </a:rPr>
              <a:t>BAYER</a:t>
            </a:r>
            <a:endParaRPr lang="pt-BR" b="1" i="1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347864" y="6024696"/>
            <a:ext cx="20162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 smtClean="0">
                <a:solidFill>
                  <a:schemeClr val="tx1"/>
                </a:solidFill>
              </a:rPr>
              <a:t>NOW FOODS</a:t>
            </a:r>
            <a:endParaRPr lang="pt-BR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91909"/>
      </p:ext>
    </p:extLst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04056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Colágeno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424936" cy="6048672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Proteína mais abundante  do corpo.</a:t>
            </a:r>
          </a:p>
          <a:p>
            <a:pPr marL="0" indent="0">
              <a:buNone/>
            </a:pPr>
            <a:r>
              <a:rPr lang="pt-BR" dirty="0" smtClean="0"/>
              <a:t>É uma proteína  extraída dos tecidos animais. Encontrada tecidos fibrosos, tendões, ligamentos, córnea, cartilagem, ossos, vasos sanguíneos, intestino e discos vertebrais. </a:t>
            </a:r>
          </a:p>
          <a:p>
            <a:pPr marL="0" indent="0">
              <a:buNone/>
            </a:pPr>
            <a:r>
              <a:rPr lang="pt-BR" dirty="0" smtClean="0"/>
              <a:t>Alimentos fonte de Colágeno: pele </a:t>
            </a:r>
            <a:r>
              <a:rPr lang="pt-BR" dirty="0"/>
              <a:t>de frango, porco, carne e peixe.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67" y="3208412"/>
            <a:ext cx="3649588" cy="36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694714"/>
      </p:ext>
    </p:extLst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TIPO I E II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52928" cy="5781256"/>
          </a:xfrm>
        </p:spPr>
        <p:txBody>
          <a:bodyPr/>
          <a:lstStyle/>
          <a:p>
            <a:r>
              <a:rPr lang="pt-BR" dirty="0" smtClean="0"/>
              <a:t>Tipo I: produzido pelos fibroblastos (</a:t>
            </a:r>
            <a:r>
              <a:rPr lang="pt-BR" dirty="0"/>
              <a:t>célula constituinte do tecido </a:t>
            </a:r>
            <a:r>
              <a:rPr lang="pt-BR" dirty="0" smtClean="0"/>
              <a:t>conjuntivo),  componente importante da matriz extracelular na derme da pele.</a:t>
            </a:r>
          </a:p>
          <a:p>
            <a:endParaRPr lang="pt-BR" dirty="0"/>
          </a:p>
          <a:p>
            <a:r>
              <a:rPr lang="pt-BR" dirty="0" smtClean="0"/>
              <a:t>Tipo II: responsável pela resposta autoimune, previne ataque  as cartilagens. Diminuição da inflamação e da dor.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48594"/>
            <a:ext cx="30963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664455"/>
      </p:ext>
    </p:extLst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Diferença entre </a:t>
            </a:r>
            <a:r>
              <a:rPr lang="pt-BR" dirty="0" smtClean="0"/>
              <a:t>os </a:t>
            </a:r>
            <a:r>
              <a:rPr lang="pt-BR" dirty="0" smtClean="0"/>
              <a:t>tipos </a:t>
            </a:r>
            <a:r>
              <a:rPr lang="pt-BR" dirty="0" smtClean="0"/>
              <a:t>de colágeno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692696"/>
            <a:ext cx="8568952" cy="590465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Peptídeos de colágeno / colágeno hidrolisado / gelatina.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Colágeno é uma PTN grande.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Para </a:t>
            </a:r>
            <a:r>
              <a:rPr lang="pt-BR" dirty="0" smtClean="0"/>
              <a:t>fabricação da </a:t>
            </a:r>
            <a:r>
              <a:rPr lang="pt-BR" i="1" dirty="0" smtClean="0"/>
              <a:t>gelatina</a:t>
            </a:r>
            <a:r>
              <a:rPr lang="pt-BR" dirty="0" smtClean="0"/>
              <a:t> ocorre uma pequena quebra, e </a:t>
            </a:r>
            <a:r>
              <a:rPr lang="pt-BR" dirty="0" smtClean="0"/>
              <a:t>form</a:t>
            </a:r>
            <a:r>
              <a:rPr lang="pt-BR" dirty="0" smtClean="0"/>
              <a:t>a </a:t>
            </a:r>
            <a:r>
              <a:rPr lang="pt-BR" dirty="0" smtClean="0"/>
              <a:t>um </a:t>
            </a:r>
            <a:r>
              <a:rPr lang="pt-BR" dirty="0" smtClean="0"/>
              <a:t>gel </a:t>
            </a:r>
            <a:r>
              <a:rPr lang="pt-BR" dirty="0" smtClean="0"/>
              <a:t>em </a:t>
            </a:r>
            <a:r>
              <a:rPr lang="pt-BR" dirty="0" smtClean="0"/>
              <a:t>contato com água quente. Continua com alto peso molecular.(100kDa). Só se dissolve em água quente.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Na </a:t>
            </a:r>
            <a:r>
              <a:rPr lang="pt-BR" dirty="0" err="1" smtClean="0"/>
              <a:t>industria</a:t>
            </a:r>
            <a:r>
              <a:rPr lang="pt-BR" dirty="0" smtClean="0"/>
              <a:t> </a:t>
            </a:r>
            <a:r>
              <a:rPr lang="pt-BR" dirty="0" smtClean="0"/>
              <a:t>o colágeno passa por uma redução de tamanho (hidrolise) – resulta no </a:t>
            </a:r>
            <a:r>
              <a:rPr lang="pt-BR" i="1" dirty="0" smtClean="0"/>
              <a:t>Colágeno hidrolisado  </a:t>
            </a:r>
            <a:r>
              <a:rPr lang="pt-BR" dirty="0" smtClean="0"/>
              <a:t>(7 a 12 </a:t>
            </a:r>
            <a:r>
              <a:rPr lang="pt-BR" dirty="0" err="1" smtClean="0"/>
              <a:t>kDa</a:t>
            </a:r>
            <a:r>
              <a:rPr lang="pt-BR" dirty="0" smtClean="0"/>
              <a:t>). Dissolvem líquidos quente e frio.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Colágeno hidrolisado passa por uma transformação enzimática, ocorre a quebra em pequenos fragmentos de baixo peso molecular (0,3,a 3 </a:t>
            </a:r>
            <a:r>
              <a:rPr lang="pt-BR" dirty="0" err="1" smtClean="0"/>
              <a:t>kDa</a:t>
            </a:r>
            <a:r>
              <a:rPr lang="pt-BR" dirty="0" smtClean="0"/>
              <a:t>) – resulta nos </a:t>
            </a:r>
            <a:r>
              <a:rPr lang="pt-BR" i="1" dirty="0" smtClean="0"/>
              <a:t>peptídeos de colágeno. </a:t>
            </a:r>
            <a:r>
              <a:rPr lang="pt-BR" dirty="0"/>
              <a:t>Dissolvem líquidos quente e frio.</a:t>
            </a:r>
          </a:p>
          <a:p>
            <a:pPr marL="0" indent="0">
              <a:buNone/>
            </a:pP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872817297"/>
      </p:ext>
    </p:extLst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PEPTIDEOS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8424936" cy="5904656"/>
          </a:xfrm>
        </p:spPr>
        <p:txBody>
          <a:bodyPr/>
          <a:lstStyle/>
          <a:p>
            <a:r>
              <a:rPr lang="pt-BR" dirty="0" smtClean="0"/>
              <a:t>São partículas menores e mais facilmente absorvidas pela corpo. Apresentam mínimo 2 e no máximo 100 aminoácidos. Quanto menos os peptídeos melhor absorção.</a:t>
            </a:r>
          </a:p>
          <a:p>
            <a:r>
              <a:rPr lang="pt-BR" dirty="0" smtClean="0"/>
              <a:t> Peso molecular </a:t>
            </a:r>
            <a:r>
              <a:rPr lang="pt-BR" dirty="0" err="1" smtClean="0"/>
              <a:t>medio</a:t>
            </a:r>
            <a:r>
              <a:rPr lang="pt-BR" dirty="0" smtClean="0"/>
              <a:t> </a:t>
            </a:r>
            <a:r>
              <a:rPr lang="pt-BR" dirty="0" err="1" smtClean="0"/>
              <a:t>Verisol</a:t>
            </a:r>
            <a:r>
              <a:rPr lang="pt-BR" dirty="0" smtClean="0"/>
              <a:t> 2,0kDa, </a:t>
            </a:r>
            <a:r>
              <a:rPr lang="pt-BR" dirty="0" err="1" smtClean="0"/>
              <a:t>Peptan</a:t>
            </a:r>
            <a:r>
              <a:rPr lang="pt-BR" dirty="0" smtClean="0"/>
              <a:t> 3,0kDa, ambos são mais </a:t>
            </a:r>
            <a:r>
              <a:rPr lang="pt-BR" dirty="0" err="1" smtClean="0"/>
              <a:t>biodisponíveis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6408712" cy="372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730739"/>
      </p:ext>
    </p:extLst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indicação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8208912" cy="5781256"/>
          </a:xfrm>
        </p:spPr>
        <p:txBody>
          <a:bodyPr/>
          <a:lstStyle/>
          <a:p>
            <a:r>
              <a:rPr lang="pt-BR" dirty="0" smtClean="0"/>
              <a:t>Mulheres acima de 30/35 anos. </a:t>
            </a:r>
          </a:p>
          <a:p>
            <a:r>
              <a:rPr lang="pt-BR" dirty="0" smtClean="0"/>
              <a:t>Como escolher e indicar?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1 . Dose: peptídeos (</a:t>
            </a:r>
            <a:r>
              <a:rPr lang="pt-BR" dirty="0" err="1" smtClean="0"/>
              <a:t>verisol</a:t>
            </a:r>
            <a:r>
              <a:rPr lang="pt-BR" dirty="0" smtClean="0"/>
              <a:t> ou </a:t>
            </a:r>
            <a:r>
              <a:rPr lang="pt-BR" dirty="0" err="1" smtClean="0"/>
              <a:t>peptan</a:t>
            </a:r>
            <a:r>
              <a:rPr lang="pt-BR" dirty="0" smtClean="0"/>
              <a:t>) 2,5 a 5 grs.</a:t>
            </a:r>
          </a:p>
          <a:p>
            <a:pPr marL="0" indent="0">
              <a:buNone/>
            </a:pPr>
            <a:r>
              <a:rPr lang="pt-BR" dirty="0" smtClean="0"/>
              <a:t>2 . Colágeno hidrolisado 5 a 10grs.</a:t>
            </a:r>
          </a:p>
          <a:p>
            <a:pPr marL="0" indent="0">
              <a:buNone/>
            </a:pPr>
            <a:r>
              <a:rPr lang="pt-BR" dirty="0" smtClean="0"/>
              <a:t>3. Tempo </a:t>
            </a:r>
            <a:r>
              <a:rPr lang="pt-BR" dirty="0" err="1" smtClean="0"/>
              <a:t>minimo</a:t>
            </a:r>
            <a:r>
              <a:rPr lang="pt-BR" dirty="0" smtClean="0"/>
              <a:t> uso 4 semanas</a:t>
            </a:r>
          </a:p>
          <a:p>
            <a:pPr marL="0" indent="0">
              <a:buNone/>
            </a:pPr>
            <a:r>
              <a:rPr lang="pt-BR" dirty="0" smtClean="0"/>
              <a:t>4. Possuir cofatores como: vitamina C, silício e ácido </a:t>
            </a:r>
            <a:r>
              <a:rPr lang="pt-BR" dirty="0" err="1" smtClean="0"/>
              <a:t>hialurônico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5 . Sem corantes e conservantes.</a:t>
            </a:r>
          </a:p>
          <a:p>
            <a:pPr marL="0" indent="0">
              <a:buNone/>
            </a:pPr>
            <a:r>
              <a:rPr lang="pt-BR" dirty="0" smtClean="0"/>
              <a:t>6 .  Á noite antes das refeições;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57192"/>
            <a:ext cx="32099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9526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542606"/>
      </p:ext>
    </p:extLst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SUPLEMENTOS COLÁGENO </a:t>
            </a:r>
            <a:r>
              <a:rPr lang="pt-BR" dirty="0" smtClean="0"/>
              <a:t>CONCEITUADOS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424936" cy="5493224"/>
          </a:xfrm>
        </p:spPr>
        <p:txBody>
          <a:bodyPr/>
          <a:lstStyle/>
          <a:p>
            <a:r>
              <a:rPr lang="pt-BR" dirty="0" smtClean="0"/>
              <a:t>PEPTIDEOS  - </a:t>
            </a:r>
            <a:r>
              <a:rPr lang="pt-BR" dirty="0" err="1" smtClean="0"/>
              <a:t>verisol</a:t>
            </a:r>
            <a:r>
              <a:rPr lang="pt-BR" dirty="0" smtClean="0"/>
              <a:t> - </a:t>
            </a:r>
            <a:r>
              <a:rPr lang="pt-BR" dirty="0" err="1" smtClean="0"/>
              <a:t>peptan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HIDROLISADO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043608" y="2132856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 smtClean="0">
                <a:solidFill>
                  <a:schemeClr val="tx1"/>
                </a:solidFill>
              </a:rPr>
              <a:t>VHITA</a:t>
            </a:r>
            <a:endParaRPr lang="pt-BR" b="1" i="1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067944" y="2132856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 smtClean="0">
                <a:solidFill>
                  <a:schemeClr val="tx1"/>
                </a:solidFill>
              </a:rPr>
              <a:t>SANAVITA</a:t>
            </a:r>
            <a:endParaRPr lang="pt-BR" b="1" i="1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660232" y="2245322"/>
            <a:ext cx="1656184" cy="607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 err="1" smtClean="0">
                <a:solidFill>
                  <a:schemeClr val="tx1"/>
                </a:solidFill>
              </a:rPr>
              <a:t>Bio</a:t>
            </a:r>
            <a:r>
              <a:rPr lang="pt-BR" b="1" i="1" dirty="0" smtClean="0">
                <a:solidFill>
                  <a:schemeClr val="tx1"/>
                </a:solidFill>
              </a:rPr>
              <a:t> </a:t>
            </a:r>
            <a:r>
              <a:rPr lang="pt-BR" b="1" i="1" dirty="0" err="1" smtClean="0">
                <a:solidFill>
                  <a:schemeClr val="tx1"/>
                </a:solidFill>
              </a:rPr>
              <a:t>santé</a:t>
            </a:r>
            <a:endParaRPr lang="pt-BR" b="1" i="1" dirty="0" smtClean="0">
              <a:solidFill>
                <a:schemeClr val="tx1"/>
              </a:solidFill>
            </a:endParaRPr>
          </a:p>
          <a:p>
            <a:pPr algn="ctr"/>
            <a:r>
              <a:rPr lang="pt-BR" b="1" i="1" dirty="0" err="1" smtClean="0">
                <a:solidFill>
                  <a:schemeClr val="tx1"/>
                </a:solidFill>
              </a:rPr>
              <a:t>Avane</a:t>
            </a:r>
            <a:r>
              <a:rPr lang="pt-BR" b="1" i="1" dirty="0" smtClean="0">
                <a:solidFill>
                  <a:schemeClr val="tx1"/>
                </a:solidFill>
              </a:rPr>
              <a:t> </a:t>
            </a:r>
            <a:r>
              <a:rPr lang="pt-BR" b="1" i="1" dirty="0" err="1" smtClean="0">
                <a:solidFill>
                  <a:schemeClr val="tx1"/>
                </a:solidFill>
              </a:rPr>
              <a:t>skin</a:t>
            </a:r>
            <a:endParaRPr lang="pt-BR" b="1" i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259632" y="4808491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 smtClean="0">
                <a:solidFill>
                  <a:schemeClr val="tx1"/>
                </a:solidFill>
              </a:rPr>
              <a:t>NAARA</a:t>
            </a:r>
            <a:endParaRPr lang="pt-BR" b="1" i="1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580112" y="5078876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 smtClean="0">
                <a:solidFill>
                  <a:schemeClr val="tx1"/>
                </a:solidFill>
              </a:rPr>
              <a:t>VITAFOR</a:t>
            </a:r>
            <a:endParaRPr lang="pt-BR" b="1" i="1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19872" y="3789040"/>
            <a:ext cx="21602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 smtClean="0">
                <a:solidFill>
                  <a:schemeClr val="tx1"/>
                </a:solidFill>
              </a:rPr>
              <a:t>NUTRIFY</a:t>
            </a:r>
          </a:p>
          <a:p>
            <a:pPr algn="ctr"/>
            <a:r>
              <a:rPr lang="pt-BR" b="1" i="1" dirty="0" smtClean="0">
                <a:solidFill>
                  <a:schemeClr val="tx1"/>
                </a:solidFill>
              </a:rPr>
              <a:t>REAL FOODS</a:t>
            </a:r>
            <a:endParaRPr lang="pt-BR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36753"/>
      </p:ext>
    </p:extLst>
  </p:cSld>
  <p:clrMapOvr>
    <a:masterClrMapping/>
  </p:clrMapOvr>
  <p:transition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208912" cy="588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551463"/>
      </p:ext>
    </p:extLst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493469" cy="498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VITAMINA C OU ÁCIDO ASCÓRBICO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352928" cy="5904656"/>
          </a:xfrm>
        </p:spPr>
        <p:txBody>
          <a:bodyPr/>
          <a:lstStyle/>
          <a:p>
            <a:r>
              <a:rPr lang="pt-BR" dirty="0" smtClean="0"/>
              <a:t>Vitamina C ou ácido ascórbico.  Composto Hidrossolúvel  que o organismo humano não produz, absorvida </a:t>
            </a:r>
            <a:r>
              <a:rPr lang="pt-BR" dirty="0"/>
              <a:t>pelos tecidos e levada pela corrente sanguínea até chegar ao tecido </a:t>
            </a:r>
            <a:r>
              <a:rPr lang="pt-BR" dirty="0" smtClean="0"/>
              <a:t>necessário.</a:t>
            </a:r>
          </a:p>
          <a:p>
            <a:pPr marL="0" indent="0">
              <a:buNone/>
            </a:pPr>
            <a:r>
              <a:rPr lang="pt-BR" dirty="0" smtClean="0"/>
              <a:t>Seres </a:t>
            </a:r>
            <a:r>
              <a:rPr lang="pt-BR" dirty="0"/>
              <a:t>humanos não sintetizam a vitamina C, sendo então obtida de fontes alimentares; porém, o transporte até a pele e a concentração da vitamina neste local são limitados. </a:t>
            </a:r>
            <a:r>
              <a:rPr lang="pt-BR" dirty="0" smtClean="0"/>
              <a:t>Importante a </a:t>
            </a:r>
            <a:r>
              <a:rPr lang="pt-BR" dirty="0"/>
              <a:t>utilização de produtos de aplicação </a:t>
            </a:r>
            <a:r>
              <a:rPr lang="pt-BR" dirty="0" smtClean="0"/>
              <a:t>tópica. </a:t>
            </a:r>
          </a:p>
          <a:p>
            <a:pPr marL="0" indent="0">
              <a:buNone/>
            </a:pPr>
            <a:r>
              <a:rPr lang="pt-BR" dirty="0" smtClean="0"/>
              <a:t>Vitamina C é importante </a:t>
            </a:r>
            <a:r>
              <a:rPr lang="pt-BR" dirty="0"/>
              <a:t>para </a:t>
            </a:r>
            <a:r>
              <a:rPr lang="pt-BR" dirty="0" smtClean="0"/>
              <a:t>o nosso organismo, por estar relacionada </a:t>
            </a:r>
            <a:r>
              <a:rPr lang="pt-BR" dirty="0"/>
              <a:t>com a produção de colágeno, absorção de ferro e melhora do sistema imune.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6739812"/>
      </p:ext>
    </p:extLst>
  </p:cSld>
  <p:clrMapOvr>
    <a:masterClrMapping/>
  </p:clrMapOvr>
  <p:transition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03183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810995"/>
      </p:ext>
    </p:extLst>
  </p:cSld>
  <p:clrMapOvr>
    <a:masterClrMapping/>
  </p:clrMapOvr>
  <p:transition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pt-BR" dirty="0" smtClean="0"/>
              <a:t>NUTRACEUTICOS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003232" cy="5493224"/>
          </a:xfrm>
        </p:spPr>
        <p:txBody>
          <a:bodyPr/>
          <a:lstStyle/>
          <a:p>
            <a:r>
              <a:rPr lang="pt-BR" dirty="0" smtClean="0"/>
              <a:t>Resultantes da </a:t>
            </a:r>
            <a:r>
              <a:rPr lang="pt-BR" dirty="0"/>
              <a:t>intercessão entre a indústria de alimentos e a de medicamentos. </a:t>
            </a:r>
            <a:r>
              <a:rPr lang="pt-BR" dirty="0" smtClean="0"/>
              <a:t>São alimentos </a:t>
            </a:r>
            <a:r>
              <a:rPr lang="pt-BR" dirty="0"/>
              <a:t>ou partes de alimentos que proporcionam benefícios médicos, </a:t>
            </a:r>
            <a:r>
              <a:rPr lang="pt-BR" dirty="0" smtClean="0"/>
              <a:t>incluindo a </a:t>
            </a:r>
            <a:r>
              <a:rPr lang="pt-BR" dirty="0"/>
              <a:t>prevenção e tratamento de doenças. Podem ser consumidos na forma </a:t>
            </a:r>
            <a:r>
              <a:rPr lang="pt-BR" dirty="0" smtClean="0"/>
              <a:t>de nutrientes Suplementos em </a:t>
            </a:r>
            <a:r>
              <a:rPr lang="pt-BR" dirty="0"/>
              <a:t>cápsulas </a:t>
            </a:r>
            <a:r>
              <a:rPr lang="pt-BR" dirty="0" smtClean="0"/>
              <a:t>ou alimentos como bebidas</a:t>
            </a:r>
            <a:r>
              <a:rPr lang="pt-BR" dirty="0"/>
              <a:t>, balas</a:t>
            </a:r>
            <a:r>
              <a:rPr lang="pt-BR" dirty="0" smtClean="0"/>
              <a:t>, iogurtes</a:t>
            </a:r>
            <a:r>
              <a:rPr lang="pt-BR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4104456" cy="285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261681"/>
      </p:ext>
    </p:extLst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pt-BR" b="1" dirty="0" smtClean="0"/>
              <a:t>COSMECEUTICOS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848872" cy="54006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Utilizados na beleza: antirruga</a:t>
            </a:r>
            <a:r>
              <a:rPr lang="pt-BR" dirty="0"/>
              <a:t>, anticelulite</a:t>
            </a:r>
            <a:r>
              <a:rPr lang="pt-BR" dirty="0" smtClean="0"/>
              <a:t>, </a:t>
            </a:r>
            <a:r>
              <a:rPr lang="pt-BR" dirty="0" err="1" smtClean="0"/>
              <a:t>antiacne</a:t>
            </a:r>
            <a:r>
              <a:rPr lang="pt-BR" dirty="0"/>
              <a:t>, </a:t>
            </a:r>
            <a:r>
              <a:rPr lang="pt-BR" dirty="0" err="1" smtClean="0"/>
              <a:t>antiqueda</a:t>
            </a:r>
            <a:r>
              <a:rPr lang="pt-BR" dirty="0" smtClean="0"/>
              <a:t> capilar.</a:t>
            </a:r>
          </a:p>
          <a:p>
            <a:pPr marL="0" indent="0">
              <a:buNone/>
            </a:pPr>
            <a:r>
              <a:rPr lang="pt-BR" dirty="0" smtClean="0"/>
              <a:t>Formulações cosméticas como cremes</a:t>
            </a:r>
            <a:r>
              <a:rPr lang="pt-BR" dirty="0"/>
              <a:t>, loções, </a:t>
            </a:r>
            <a:r>
              <a:rPr lang="pt-BR" i="1" dirty="0"/>
              <a:t>sprays</a:t>
            </a:r>
            <a:r>
              <a:rPr lang="pt-BR" dirty="0" smtClean="0"/>
              <a:t>, xampus.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4984"/>
            <a:ext cx="4032448" cy="226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864668"/>
      </p:ext>
    </p:extLst>
  </p:cSld>
  <p:clrMapOvr>
    <a:masterClrMapping/>
  </p:clrMapOvr>
  <p:transition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19883"/>
            <a:ext cx="6840760" cy="505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194071"/>
      </p:ext>
    </p:extLst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8862"/>
            <a:ext cx="7899236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FUNÇÕES DA VITAMINA 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52928" cy="5976664"/>
          </a:xfrm>
        </p:spPr>
        <p:txBody>
          <a:bodyPr/>
          <a:lstStyle/>
          <a:p>
            <a:r>
              <a:rPr lang="pt-BR" dirty="0"/>
              <a:t>potente </a:t>
            </a:r>
            <a:r>
              <a:rPr lang="pt-BR" dirty="0" smtClean="0"/>
              <a:t>AÇÃO ANTIOXIDANTE;</a:t>
            </a:r>
            <a:endParaRPr lang="pt-BR" dirty="0"/>
          </a:p>
          <a:p>
            <a:r>
              <a:rPr lang="pt-BR" dirty="0" smtClean="0"/>
              <a:t>atua </a:t>
            </a:r>
            <a:r>
              <a:rPr lang="pt-BR" dirty="0"/>
              <a:t>na síntese de colágeno e elastina;</a:t>
            </a:r>
          </a:p>
          <a:p>
            <a:r>
              <a:rPr lang="pt-BR" dirty="0" smtClean="0"/>
              <a:t>fortalece </a:t>
            </a:r>
            <a:r>
              <a:rPr lang="pt-BR" dirty="0"/>
              <a:t>as paredes dos vasos sanguíneos;</a:t>
            </a:r>
          </a:p>
          <a:p>
            <a:r>
              <a:rPr lang="pt-BR" dirty="0" smtClean="0"/>
              <a:t>participa </a:t>
            </a:r>
            <a:r>
              <a:rPr lang="pt-BR" dirty="0"/>
              <a:t>da cicatrização de feridas;</a:t>
            </a:r>
          </a:p>
          <a:p>
            <a:r>
              <a:rPr lang="pt-BR" dirty="0" smtClean="0"/>
              <a:t>facilita </a:t>
            </a:r>
            <a:r>
              <a:rPr lang="pt-BR" dirty="0"/>
              <a:t>a absorção de ferro;</a:t>
            </a:r>
          </a:p>
          <a:p>
            <a:r>
              <a:rPr lang="pt-BR" dirty="0" smtClean="0"/>
              <a:t>fortalece </a:t>
            </a:r>
            <a:r>
              <a:rPr lang="pt-BR" dirty="0"/>
              <a:t>a imunidade, reduzindo o risco de infecções;</a:t>
            </a:r>
          </a:p>
          <a:p>
            <a:r>
              <a:rPr lang="pt-BR" dirty="0" smtClean="0"/>
              <a:t>está </a:t>
            </a:r>
            <a:r>
              <a:rPr lang="pt-BR" dirty="0"/>
              <a:t>envolvida no processo de pigmentação cutânea, desempenhando </a:t>
            </a:r>
            <a:r>
              <a:rPr lang="pt-BR" dirty="0" smtClean="0"/>
              <a:t>função </a:t>
            </a:r>
            <a:r>
              <a:rPr lang="pt-BR" dirty="0" err="1" smtClean="0"/>
              <a:t>fotoprotetora</a:t>
            </a:r>
            <a:r>
              <a:rPr lang="pt-BR" dirty="0"/>
              <a:t>;</a:t>
            </a:r>
          </a:p>
          <a:p>
            <a:r>
              <a:rPr lang="pt-BR" dirty="0" smtClean="0"/>
              <a:t>participa </a:t>
            </a:r>
            <a:r>
              <a:rPr lang="pt-BR" dirty="0"/>
              <a:t>da síntese de serotonina</a:t>
            </a:r>
          </a:p>
        </p:txBody>
      </p:sp>
    </p:spTree>
    <p:extLst>
      <p:ext uri="{BB962C8B-B14F-4D97-AF65-F5344CB8AC3E}">
        <p14:creationId xmlns:p14="http://schemas.microsoft.com/office/powerpoint/2010/main" val="1684568262"/>
      </p:ext>
    </p:extLst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OUTRAS FUÑÇÕES DA VITAMINA 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24936" cy="5709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Necessária para </a:t>
            </a:r>
            <a:r>
              <a:rPr lang="pt-BR" dirty="0"/>
              <a:t>a produção </a:t>
            </a:r>
            <a:r>
              <a:rPr lang="pt-BR" dirty="0" smtClean="0"/>
              <a:t>de hormônios </a:t>
            </a:r>
            <a:r>
              <a:rPr lang="pt-BR" dirty="0" err="1"/>
              <a:t>antiestresse</a:t>
            </a:r>
            <a:r>
              <a:rPr lang="pt-BR" dirty="0"/>
              <a:t>: a </a:t>
            </a:r>
            <a:r>
              <a:rPr lang="pt-BR" dirty="0" err="1"/>
              <a:t>epinefrina</a:t>
            </a:r>
            <a:r>
              <a:rPr lang="pt-BR" dirty="0"/>
              <a:t>, </a:t>
            </a:r>
            <a:r>
              <a:rPr lang="pt-BR" dirty="0" err="1"/>
              <a:t>norepinefrina</a:t>
            </a:r>
            <a:r>
              <a:rPr lang="pt-BR" dirty="0"/>
              <a:t> e </a:t>
            </a:r>
            <a:r>
              <a:rPr lang="pt-BR" dirty="0" err="1"/>
              <a:t>interferon</a:t>
            </a:r>
            <a:r>
              <a:rPr lang="pt-BR" dirty="0"/>
              <a:t>. Em </a:t>
            </a:r>
            <a:r>
              <a:rPr lang="pt-BR" dirty="0" smtClean="0"/>
              <a:t>momentos de estresse </a:t>
            </a:r>
            <a:r>
              <a:rPr lang="pt-BR" dirty="0"/>
              <a:t>e tensão emocional, psicológica ou fisiológica, a utilização e </a:t>
            </a:r>
            <a:r>
              <a:rPr lang="pt-BR" dirty="0" smtClean="0"/>
              <a:t>excreção de </a:t>
            </a:r>
            <a:r>
              <a:rPr lang="pt-BR" dirty="0"/>
              <a:t>ácido ascórbico aumenta e assim seus níveis caem no </a:t>
            </a:r>
            <a:r>
              <a:rPr lang="pt-BR" dirty="0" smtClean="0"/>
              <a:t>organismo.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Outra </a:t>
            </a:r>
            <a:r>
              <a:rPr lang="pt-BR" dirty="0"/>
              <a:t>função importante da vitamina </a:t>
            </a:r>
            <a:r>
              <a:rPr lang="pt-BR" dirty="0" smtClean="0"/>
              <a:t>C, </a:t>
            </a:r>
            <a:r>
              <a:rPr lang="pt-BR" dirty="0"/>
              <a:t>ela facilita a absorção do ferro no intestino, </a:t>
            </a:r>
            <a:r>
              <a:rPr lang="pt-BR" dirty="0" smtClean="0"/>
              <a:t>dos compostos de Fe</a:t>
            </a:r>
            <a:r>
              <a:rPr lang="pt-BR" dirty="0"/>
              <a:t>+++ </a:t>
            </a:r>
            <a:r>
              <a:rPr lang="pt-BR" dirty="0" smtClean="0"/>
              <a:t>(ñ heme) </a:t>
            </a:r>
            <a:r>
              <a:rPr lang="pt-BR" dirty="0"/>
              <a:t>para o Fe++ </a:t>
            </a:r>
            <a:r>
              <a:rPr lang="pt-BR" dirty="0" smtClean="0"/>
              <a:t>(heme). </a:t>
            </a:r>
            <a:r>
              <a:rPr lang="pt-BR" dirty="0" smtClean="0"/>
              <a:t>Essa </a:t>
            </a:r>
            <a:r>
              <a:rPr lang="pt-BR" dirty="0"/>
              <a:t>ação pode ser importante para combater e prevenir a anemia </a:t>
            </a:r>
            <a:r>
              <a:rPr lang="pt-BR" dirty="0" err="1"/>
              <a:t>ferropriva</a:t>
            </a:r>
            <a:r>
              <a:rPr lang="pt-BR" dirty="0"/>
              <a:t>, que </a:t>
            </a:r>
            <a:r>
              <a:rPr lang="pt-BR" dirty="0" smtClean="0"/>
              <a:t>é causada </a:t>
            </a:r>
            <a:r>
              <a:rPr lang="pt-BR" dirty="0"/>
              <a:t>pela deficiência de ferro no organismo</a:t>
            </a:r>
          </a:p>
        </p:txBody>
      </p:sp>
    </p:spTree>
    <p:extLst>
      <p:ext uri="{BB962C8B-B14F-4D97-AF65-F5344CB8AC3E}">
        <p14:creationId xmlns:p14="http://schemas.microsoft.com/office/powerpoint/2010/main" val="3770763515"/>
      </p:ext>
    </p:extLst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ENVELHECIMENTO VITAMINA 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424936" cy="5637240"/>
          </a:xfrm>
        </p:spPr>
        <p:txBody>
          <a:bodyPr>
            <a:normAutofit/>
          </a:bodyPr>
          <a:lstStyle/>
          <a:p>
            <a:r>
              <a:rPr lang="pt-BR" dirty="0" smtClean="0"/>
              <a:t>Envelhecimento é provocado pelos radicais </a:t>
            </a:r>
            <a:r>
              <a:rPr lang="pt-BR" dirty="0"/>
              <a:t>livres </a:t>
            </a:r>
            <a:r>
              <a:rPr lang="pt-BR" dirty="0" smtClean="0"/>
              <a:t>que são </a:t>
            </a:r>
            <a:r>
              <a:rPr lang="pt-BR" dirty="0"/>
              <a:t>átomos ou moléculas altamente </a:t>
            </a:r>
            <a:r>
              <a:rPr lang="pt-BR" dirty="0" smtClean="0"/>
              <a:t>reativos que provocam a destruição celular. Dentro deste sistema de moléculas ainda citamos as </a:t>
            </a:r>
            <a:r>
              <a:rPr lang="pt-BR" b="1" dirty="0"/>
              <a:t>ESPÉCIE REATIVA DE OXIGÊNIO (ERO) E NITROGÊNIO (ERN</a:t>
            </a:r>
            <a:r>
              <a:rPr lang="pt-BR" b="1" dirty="0" smtClean="0"/>
              <a:t>). </a:t>
            </a:r>
          </a:p>
          <a:p>
            <a:pPr marL="0" indent="0">
              <a:buNone/>
            </a:pPr>
            <a:r>
              <a:rPr lang="pt-BR" dirty="0"/>
              <a:t>As ERO são produzidas no metabolismo das células, </a:t>
            </a:r>
            <a:r>
              <a:rPr lang="pt-BR" dirty="0" smtClean="0"/>
              <a:t>especialmente durante </a:t>
            </a:r>
            <a:r>
              <a:rPr lang="pt-BR" dirty="0"/>
              <a:t>o processo de respiração celular nas </a:t>
            </a:r>
            <a:r>
              <a:rPr lang="pt-BR" dirty="0" smtClean="0"/>
              <a:t>mitocôndrias. </a:t>
            </a:r>
          </a:p>
          <a:p>
            <a:pPr marL="0" indent="0">
              <a:buNone/>
            </a:pPr>
            <a:r>
              <a:rPr lang="pt-BR" dirty="0"/>
              <a:t>Outras formas </a:t>
            </a:r>
            <a:r>
              <a:rPr lang="pt-BR" dirty="0" smtClean="0"/>
              <a:t>de produção </a:t>
            </a:r>
            <a:r>
              <a:rPr lang="pt-BR" dirty="0"/>
              <a:t>de ERO e ERN nas células são radiações (raio-X, raios ultravioleta da </a:t>
            </a:r>
            <a:r>
              <a:rPr lang="pt-BR" dirty="0" smtClean="0"/>
              <a:t>luz solar</a:t>
            </a:r>
            <a:r>
              <a:rPr lang="pt-BR" dirty="0"/>
              <a:t>, radioterapia), tabagismo, metais tóxicos, anestesias, medicamentos, </a:t>
            </a:r>
            <a:r>
              <a:rPr lang="pt-BR" dirty="0" smtClean="0"/>
              <a:t>metais tóxicos </a:t>
            </a:r>
            <a:r>
              <a:rPr lang="pt-BR" dirty="0"/>
              <a:t>(cádmio, mercúrio, chumbo, alumínio, arsênico), poluentes </a:t>
            </a:r>
            <a:r>
              <a:rPr lang="pt-BR" dirty="0" smtClean="0"/>
              <a:t>ambientais, agrotóxicos</a:t>
            </a:r>
            <a:r>
              <a:rPr lang="pt-BR" dirty="0"/>
              <a:t>, </a:t>
            </a:r>
            <a:r>
              <a:rPr lang="pt-BR" dirty="0" smtClean="0"/>
              <a:t>drogas.</a:t>
            </a:r>
            <a:endParaRPr lang="pt-BR" b="1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25407873"/>
      </p:ext>
    </p:extLst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ENVELHECIMENTO VITAMINA C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424936" cy="5709248"/>
          </a:xfrm>
        </p:spPr>
        <p:txBody>
          <a:bodyPr>
            <a:normAutofit/>
          </a:bodyPr>
          <a:lstStyle/>
          <a:p>
            <a:r>
              <a:rPr lang="pt-BR" dirty="0" smtClean="0"/>
              <a:t>Nosso organismo utiliza </a:t>
            </a:r>
            <a:r>
              <a:rPr lang="pt-BR" dirty="0"/>
              <a:t>recursos para se </a:t>
            </a:r>
            <a:r>
              <a:rPr lang="pt-BR" dirty="0" smtClean="0"/>
              <a:t>proteger das ações dos RL. Sistema </a:t>
            </a:r>
            <a:r>
              <a:rPr lang="pt-BR" dirty="0"/>
              <a:t>enzimático </a:t>
            </a:r>
            <a:r>
              <a:rPr lang="pt-BR" dirty="0" smtClean="0"/>
              <a:t>endógeno </a:t>
            </a:r>
            <a:r>
              <a:rPr lang="pt-BR" dirty="0"/>
              <a:t>enzimas: superóxido </a:t>
            </a:r>
            <a:r>
              <a:rPr lang="pt-BR" dirty="0" err="1" smtClean="0"/>
              <a:t>dismutase</a:t>
            </a:r>
            <a:r>
              <a:rPr lang="it-IT" dirty="0" smtClean="0"/>
              <a:t>, </a:t>
            </a:r>
            <a:r>
              <a:rPr lang="it-IT" dirty="0"/>
              <a:t>catalase, glutationa peroxidase e glutationa redutase.</a:t>
            </a:r>
            <a:r>
              <a:rPr lang="pt-BR" dirty="0" smtClean="0"/>
              <a:t> </a:t>
            </a:r>
          </a:p>
          <a:p>
            <a:r>
              <a:rPr lang="pt-BR" dirty="0" smtClean="0"/>
              <a:t>Ainda temos sistema </a:t>
            </a:r>
            <a:r>
              <a:rPr lang="pt-BR" dirty="0"/>
              <a:t>antioxidante </a:t>
            </a:r>
            <a:r>
              <a:rPr lang="pt-BR" dirty="0" smtClean="0"/>
              <a:t>não enzimático</a:t>
            </a:r>
            <a:r>
              <a:rPr lang="pt-BR" dirty="0"/>
              <a:t>, </a:t>
            </a:r>
            <a:r>
              <a:rPr lang="pt-BR" dirty="0" smtClean="0"/>
              <a:t>- - - --=&gt;Endógeno </a:t>
            </a:r>
            <a:r>
              <a:rPr lang="pt-BR" dirty="0"/>
              <a:t>(produzido pelo nosso próprio corpo): ácido </a:t>
            </a:r>
            <a:r>
              <a:rPr lang="pt-BR" dirty="0" err="1"/>
              <a:t>lipoico</a:t>
            </a:r>
            <a:r>
              <a:rPr lang="pt-BR" dirty="0"/>
              <a:t>, albumina</a:t>
            </a:r>
            <a:r>
              <a:rPr lang="pt-BR" dirty="0" smtClean="0"/>
              <a:t>, </a:t>
            </a:r>
            <a:r>
              <a:rPr lang="pt-BR" dirty="0" err="1" smtClean="0"/>
              <a:t>ubiquinona</a:t>
            </a:r>
            <a:r>
              <a:rPr lang="pt-BR" dirty="0" smtClean="0"/>
              <a:t> </a:t>
            </a:r>
            <a:r>
              <a:rPr lang="pt-BR" dirty="0"/>
              <a:t>(COQ10), ácido úrico, </a:t>
            </a:r>
            <a:r>
              <a:rPr lang="pt-BR" dirty="0" err="1"/>
              <a:t>metalotioneínas</a:t>
            </a:r>
            <a:r>
              <a:rPr lang="pt-BR" dirty="0"/>
              <a:t>, </a:t>
            </a:r>
            <a:r>
              <a:rPr lang="pt-BR" dirty="0" err="1"/>
              <a:t>transferrina</a:t>
            </a:r>
            <a:r>
              <a:rPr lang="pt-BR" dirty="0"/>
              <a:t> e </a:t>
            </a:r>
            <a:r>
              <a:rPr lang="pt-BR" dirty="0" err="1"/>
              <a:t>ceruloplasmina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 smtClean="0"/>
              <a:t>  =&gt;Exógeno </a:t>
            </a:r>
            <a:r>
              <a:rPr lang="pt-BR" dirty="0"/>
              <a:t>(conseguidos através da alimentação): vitamina E, vitamina C</a:t>
            </a:r>
            <a:r>
              <a:rPr lang="pt-BR" dirty="0" smtClean="0"/>
              <a:t>, carotenoides </a:t>
            </a:r>
            <a:r>
              <a:rPr lang="pt-BR" dirty="0"/>
              <a:t>e flavonoides (</a:t>
            </a:r>
            <a:r>
              <a:rPr lang="pt-BR" dirty="0" err="1"/>
              <a:t>isoflavona</a:t>
            </a:r>
            <a:r>
              <a:rPr lang="pt-BR" dirty="0"/>
              <a:t>, </a:t>
            </a:r>
            <a:r>
              <a:rPr lang="pt-BR" dirty="0" err="1"/>
              <a:t>quercetina</a:t>
            </a:r>
            <a:r>
              <a:rPr lang="pt-BR" dirty="0"/>
              <a:t>, catequinas, </a:t>
            </a:r>
            <a:r>
              <a:rPr lang="pt-BR" dirty="0" err="1" smtClean="0"/>
              <a:t>resveratrol</a:t>
            </a:r>
            <a:r>
              <a:rPr lang="pt-BR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36139520"/>
      </p:ext>
    </p:extLst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ENVELHECIMENTO VITAMINA C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8352928" cy="5781256"/>
          </a:xfrm>
        </p:spPr>
        <p:txBody>
          <a:bodyPr/>
          <a:lstStyle/>
          <a:p>
            <a:r>
              <a:rPr lang="pt-BR" dirty="0"/>
              <a:t>Vitamina C pertence ao sistema antioxidante exógeno e junto com a vitamina E </a:t>
            </a:r>
            <a:r>
              <a:rPr lang="pt-BR" dirty="0" err="1"/>
              <a:t>e</a:t>
            </a:r>
            <a:r>
              <a:rPr lang="pt-BR" dirty="0"/>
              <a:t> outros compostos, interagem entre si fazendo com que o efeito antioxidante seja mais intenso.</a:t>
            </a:r>
          </a:p>
          <a:p>
            <a:pPr marL="0" indent="0">
              <a:buNone/>
            </a:pPr>
            <a:r>
              <a:rPr lang="pt-BR" dirty="0" smtClean="0"/>
              <a:t>Porém as </a:t>
            </a:r>
            <a:r>
              <a:rPr lang="pt-BR" dirty="0" smtClean="0"/>
              <a:t>Vitamina </a:t>
            </a:r>
            <a:r>
              <a:rPr lang="pt-BR" dirty="0" smtClean="0"/>
              <a:t>C </a:t>
            </a:r>
            <a:r>
              <a:rPr lang="pt-BR" dirty="0"/>
              <a:t>tem o importante </a:t>
            </a:r>
            <a:r>
              <a:rPr lang="pt-BR" dirty="0" smtClean="0"/>
              <a:t>papel de regenerar </a:t>
            </a:r>
            <a:r>
              <a:rPr lang="pt-BR" dirty="0"/>
              <a:t>a vitamina E, ou seja, quando a vitamina E é degradada (</a:t>
            </a:r>
            <a:r>
              <a:rPr lang="pt-BR" dirty="0" err="1"/>
              <a:t>tocoferil</a:t>
            </a:r>
            <a:r>
              <a:rPr lang="pt-BR" dirty="0"/>
              <a:t>), </a:t>
            </a:r>
            <a:r>
              <a:rPr lang="pt-BR" dirty="0" smtClean="0"/>
              <a:t>a vitamina </a:t>
            </a:r>
            <a:r>
              <a:rPr lang="pt-BR" dirty="0"/>
              <a:t>C a faz voltar para a sua forma ativa (tocoferol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r>
              <a:rPr lang="pt-BR" dirty="0" smtClean="0"/>
              <a:t>Também age </a:t>
            </a:r>
            <a:r>
              <a:rPr lang="pt-BR" dirty="0"/>
              <a:t>em sinergia com vitaminas B3, B5, B6, A, sódio</a:t>
            </a:r>
            <a:r>
              <a:rPr lang="pt-BR" dirty="0" smtClean="0"/>
              <a:t>, fósforo</a:t>
            </a:r>
            <a:r>
              <a:rPr lang="pt-BR" dirty="0"/>
              <a:t>, selênio, cálcio, cobalto, cobre e os </a:t>
            </a:r>
            <a:r>
              <a:rPr lang="pt-BR" dirty="0" smtClean="0"/>
              <a:t>flavonoides.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680013"/>
      </p:ext>
    </p:extLst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VITAMINA C PARTICIPA DA FORMAÇÃO DE COLÁGENO E TEM EFEITO FOTOPROTETOR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8568952" cy="534920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441676" cy="447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04" y="2446851"/>
            <a:ext cx="3662930" cy="248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822726"/>
      </p:ext>
    </p:extLst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4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FONTES ALIMENTARES DE VITAMINA 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35292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Presente </a:t>
            </a:r>
            <a:r>
              <a:rPr lang="pt-BR" dirty="0"/>
              <a:t>em todas as frutas, </a:t>
            </a:r>
            <a:r>
              <a:rPr lang="pt-BR" dirty="0" smtClean="0"/>
              <a:t>especialmente as </a:t>
            </a:r>
            <a:r>
              <a:rPr lang="pt-BR" dirty="0"/>
              <a:t>cítricas, como limão, laranja, </a:t>
            </a:r>
            <a:r>
              <a:rPr lang="pt-BR" dirty="0" smtClean="0"/>
              <a:t>tangerina, e </a:t>
            </a:r>
            <a:r>
              <a:rPr lang="pt-BR" dirty="0"/>
              <a:t>também nos vegetais crus folhosos</a:t>
            </a:r>
            <a:r>
              <a:rPr lang="pt-BR" dirty="0" smtClean="0"/>
              <a:t>, ou </a:t>
            </a:r>
            <a:r>
              <a:rPr lang="pt-BR" dirty="0"/>
              <a:t>seja, as verduras. Alguns </a:t>
            </a:r>
            <a:r>
              <a:rPr lang="pt-BR" dirty="0" smtClean="0"/>
              <a:t>legumes também </a:t>
            </a:r>
            <a:r>
              <a:rPr lang="pt-BR" dirty="0"/>
              <a:t>são boa fonte desse nutriente, </a:t>
            </a:r>
            <a:r>
              <a:rPr lang="pt-BR" dirty="0" smtClean="0"/>
              <a:t>como o tomate. </a:t>
            </a:r>
          </a:p>
          <a:p>
            <a:pPr marL="0" indent="0">
              <a:buNone/>
            </a:pPr>
            <a:r>
              <a:rPr lang="pt-BR" dirty="0"/>
              <a:t> </a:t>
            </a: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**Quantidade do nutriente nos alimentos pode variar pela safra e maturação. </a:t>
            </a:r>
          </a:p>
          <a:p>
            <a:pPr marL="0" indent="0" algn="ctr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Preferível </a:t>
            </a:r>
            <a:r>
              <a:rPr lang="pt-BR" dirty="0"/>
              <a:t>consumir as verduras e legumes na forma crua,</a:t>
            </a:r>
          </a:p>
          <a:p>
            <a:pPr marL="0" indent="0">
              <a:buNone/>
            </a:pPr>
            <a:r>
              <a:rPr lang="pt-BR" dirty="0"/>
              <a:t>mas caso seja necessário cozinhar, o cozimento a vapor é a melhor forma de preservar </a:t>
            </a:r>
            <a:r>
              <a:rPr lang="pt-BR" dirty="0" smtClean="0"/>
              <a:t>as vitaminas </a:t>
            </a:r>
            <a:r>
              <a:rPr lang="pt-BR" dirty="0"/>
              <a:t>e minerais ali presentes, especialmente a vitamina </a:t>
            </a:r>
            <a:r>
              <a:rPr lang="pt-BR" dirty="0" smtClean="0"/>
              <a:t>C. O congelamento e </a:t>
            </a:r>
            <a:r>
              <a:rPr lang="pt-BR" dirty="0"/>
              <a:t>a refrigeração ajudam a manter o teor de vitamina C dos alimentos</a:t>
            </a:r>
          </a:p>
        </p:txBody>
      </p:sp>
    </p:spTree>
    <p:extLst>
      <p:ext uri="{BB962C8B-B14F-4D97-AF65-F5344CB8AC3E}">
        <p14:creationId xmlns:p14="http://schemas.microsoft.com/office/powerpoint/2010/main" val="2202031796"/>
      </p:ext>
    </p:extLst>
  </p:cSld>
  <p:clrMapOvr>
    <a:masterClrMapping/>
  </p:clrMapOvr>
  <p:transition>
    <p:pull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12550</TotalTime>
  <Words>1300</Words>
  <Application>Microsoft Office PowerPoint</Application>
  <PresentationFormat>Apresentação na tela (4:3)</PresentationFormat>
  <Paragraphs>150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Balcão Envidraçado</vt:lpstr>
      <vt:lpstr>TÉCNICO ESTÉTICA E MASSOTERAPIA  Nutrição  AULA 13 –  Funções da Vitamina C e Colágeno na Estética</vt:lpstr>
      <vt:lpstr>VITAMINA C OU ÁCIDO ASCÓRBICO</vt:lpstr>
      <vt:lpstr>FUNÇÕES DA VITAMINA C</vt:lpstr>
      <vt:lpstr>OUTRAS FUÑÇÕES DA VITAMINA C</vt:lpstr>
      <vt:lpstr>ENVELHECIMENTO VITAMINA C</vt:lpstr>
      <vt:lpstr>ENVELHECIMENTO VITAMINA C </vt:lpstr>
      <vt:lpstr>ENVELHECIMENTO VITAMINA C </vt:lpstr>
      <vt:lpstr>VITAMINA C PARTICIPA DA FORMAÇÃO DE COLÁGENO E TEM EFEITO FOTOPROTETOR</vt:lpstr>
      <vt:lpstr>FONTES ALIMENTARES DE VITAMINA C</vt:lpstr>
      <vt:lpstr>RECONDAÇÕES  DE VITAMINA C </vt:lpstr>
      <vt:lpstr>QUANTIDADE VITAMINA C NOS ALIMENTOS</vt:lpstr>
      <vt:lpstr>SUPLEMENTO </vt:lpstr>
      <vt:lpstr>Colágeno</vt:lpstr>
      <vt:lpstr>TIPO I E II</vt:lpstr>
      <vt:lpstr>Diferença entre os tipos de colágeno</vt:lpstr>
      <vt:lpstr>PEPTIDEOS</vt:lpstr>
      <vt:lpstr>indicação</vt:lpstr>
      <vt:lpstr>SUPLEMENTOS COLÁGENO CONCEITUADOS </vt:lpstr>
      <vt:lpstr>Apresentação do PowerPoint</vt:lpstr>
      <vt:lpstr>Apresentação do PowerPoint</vt:lpstr>
      <vt:lpstr>NUTRACEUTICOS</vt:lpstr>
      <vt:lpstr>COSMECEUTICOS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Jefferson</dc:creator>
  <cp:lastModifiedBy>Jefferson</cp:lastModifiedBy>
  <cp:revision>2564</cp:revision>
  <dcterms:created xsi:type="dcterms:W3CDTF">2014-02-04T23:45:32Z</dcterms:created>
  <dcterms:modified xsi:type="dcterms:W3CDTF">2021-07-14T17:59:14Z</dcterms:modified>
</cp:coreProperties>
</file>