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429" r:id="rId2"/>
    <p:sldId id="460" r:id="rId3"/>
    <p:sldId id="431" r:id="rId4"/>
    <p:sldId id="433" r:id="rId5"/>
    <p:sldId id="458" r:id="rId6"/>
    <p:sldId id="474" r:id="rId7"/>
    <p:sldId id="475" r:id="rId8"/>
    <p:sldId id="477" r:id="rId9"/>
    <p:sldId id="484" r:id="rId10"/>
    <p:sldId id="472" r:id="rId11"/>
    <p:sldId id="485" r:id="rId12"/>
    <p:sldId id="478" r:id="rId13"/>
    <p:sldId id="479" r:id="rId14"/>
    <p:sldId id="480" r:id="rId15"/>
    <p:sldId id="481" r:id="rId16"/>
    <p:sldId id="483" r:id="rId17"/>
    <p:sldId id="482" r:id="rId18"/>
    <p:sldId id="459" r:id="rId19"/>
    <p:sldId id="476" r:id="rId20"/>
    <p:sldId id="461" r:id="rId21"/>
    <p:sldId id="462" r:id="rId22"/>
    <p:sldId id="463" r:id="rId23"/>
    <p:sldId id="464" r:id="rId24"/>
    <p:sldId id="465" r:id="rId25"/>
    <p:sldId id="466" r:id="rId26"/>
    <p:sldId id="467" r:id="rId27"/>
    <p:sldId id="468" r:id="rId28"/>
    <p:sldId id="469" r:id="rId29"/>
    <p:sldId id="471" r:id="rId30"/>
    <p:sldId id="470" r:id="rId31"/>
    <p:sldId id="473" r:id="rId32"/>
    <p:sldId id="486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8925" autoAdjust="0"/>
  </p:normalViewPr>
  <p:slideViewPr>
    <p:cSldViewPr>
      <p:cViewPr>
        <p:scale>
          <a:sx n="75" d="100"/>
          <a:sy n="75" d="100"/>
        </p:scale>
        <p:origin x="-100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DD0136-B4DC-4457-A05E-31D5C934424D}" type="datetimeFigureOut">
              <a:rPr lang="pt-BR" smtClean="0"/>
              <a:pPr/>
              <a:t>07/07/2021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FB4954-DF4E-41F7-9B9D-11E2B626D52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>
    <p:pull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3946450"/>
          </a:xfrm>
        </p:spPr>
        <p:txBody>
          <a:bodyPr>
            <a:norm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Tahoma" pitchFamily="34" charset="0"/>
              </a:rPr>
              <a:t>TÉCNICO </a:t>
            </a: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ESTÉTICA E MASSOTERAPIA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>Nutrição</a:t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pt-BR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AULA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11 </a:t>
            </a:r>
            <a:r>
              <a:rPr lang="pt-BR" sz="3600" b="1" dirty="0">
                <a:solidFill>
                  <a:schemeClr val="tx1"/>
                </a:solidFill>
                <a:latin typeface="Tahoma" pitchFamily="34" charset="0"/>
              </a:rPr>
              <a:t>– </a:t>
            </a:r>
            <a:r>
              <a:rPr lang="pt-BR" sz="3600" b="1" dirty="0" smtClean="0">
                <a:solidFill>
                  <a:schemeClr val="tx1"/>
                </a:solidFill>
                <a:latin typeface="Tahoma" pitchFamily="34" charset="0"/>
              </a:rPr>
              <a:t>Estratégias nutricionais para controle do peso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92458" y="5733256"/>
            <a:ext cx="42723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i="1" dirty="0" err="1">
                <a:latin typeface="Tahoma" pitchFamily="34" charset="0"/>
              </a:rPr>
              <a:t>Prof.:Giovani</a:t>
            </a:r>
            <a:r>
              <a:rPr lang="pt-BR" b="1" i="1" dirty="0">
                <a:latin typeface="Tahoma" pitchFamily="34" charset="0"/>
              </a:rPr>
              <a:t> Mª </a:t>
            </a:r>
            <a:r>
              <a:rPr lang="pt-BR" b="1" i="1" dirty="0" err="1">
                <a:latin typeface="Tahoma" pitchFamily="34" charset="0"/>
              </a:rPr>
              <a:t>Schiessl</a:t>
            </a:r>
            <a:r>
              <a:rPr lang="pt-BR" b="1" i="1" dirty="0">
                <a:latin typeface="Tahoma" pitchFamily="34" charset="0"/>
              </a:rPr>
              <a:t> </a:t>
            </a:r>
            <a:r>
              <a:rPr lang="pt-BR" b="1" i="1" dirty="0" err="1">
                <a:latin typeface="Tahoma" pitchFamily="34" charset="0"/>
              </a:rPr>
              <a:t>Wachholz</a:t>
            </a:r>
            <a:endParaRPr lang="pt-BR" b="1" i="1" dirty="0">
              <a:latin typeface="Tahoma" pitchFamily="34" charset="0"/>
            </a:endParaRPr>
          </a:p>
          <a:p>
            <a:pPr algn="ctr"/>
            <a:r>
              <a:rPr lang="pt-BR" b="1" dirty="0">
                <a:latin typeface="Tahoma" pitchFamily="34" charset="0"/>
              </a:rPr>
              <a:t>NUTRICIONISTA</a:t>
            </a:r>
          </a:p>
          <a:p>
            <a:pPr algn="ctr"/>
            <a:r>
              <a:rPr lang="pt-BR" b="1" dirty="0" smtClean="0">
                <a:latin typeface="Tahoma" pitchFamily="34" charset="0"/>
              </a:rPr>
              <a:t>CRN:1331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30878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Aconselhamento 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352928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Psicologia é o pilar </a:t>
            </a:r>
            <a:r>
              <a:rPr lang="pt-BR" dirty="0"/>
              <a:t>de </a:t>
            </a:r>
            <a:r>
              <a:rPr lang="pt-BR" dirty="0" smtClean="0"/>
              <a:t>sustentação. O </a:t>
            </a:r>
            <a:r>
              <a:rPr lang="pt-BR" dirty="0"/>
              <a:t>aconselhamento nutricional deve ser visto com uma abordagem que visa estimular o paciente a fazer as suas próprias escolhas alimentares, contemplando seus desejos, emoções, percepções sobre sua alimentação, respeitando sua cultura e regionalidade.  Neste modelo o nutricionista, que assume </a:t>
            </a:r>
            <a:r>
              <a:rPr lang="pt-BR" dirty="0" smtClean="0"/>
              <a:t>um papel </a:t>
            </a:r>
            <a:r>
              <a:rPr lang="pt-BR" dirty="0"/>
              <a:t>de </a:t>
            </a:r>
            <a:r>
              <a:rPr lang="pt-BR" dirty="0" smtClean="0"/>
              <a:t>terapeuta, guia </a:t>
            </a:r>
            <a:r>
              <a:rPr lang="pt-BR" dirty="0"/>
              <a:t>e facilita o processo das escolhas alimentares com o objetivo de promover mudanças reais e sustentáveis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/>
              <a:t>N</a:t>
            </a:r>
            <a:r>
              <a:rPr lang="pt-BR" dirty="0" smtClean="0"/>
              <a:t>utricionista desenvolve </a:t>
            </a:r>
            <a:r>
              <a:rPr lang="pt-BR" dirty="0"/>
              <a:t>competências e </a:t>
            </a:r>
            <a:r>
              <a:rPr lang="pt-BR" dirty="0" smtClean="0"/>
              <a:t>habilidades terapêuticas mais </a:t>
            </a:r>
            <a:r>
              <a:rPr lang="pt-BR" dirty="0"/>
              <a:t>humanizada. </a:t>
            </a:r>
            <a:r>
              <a:rPr lang="pt-BR" dirty="0" smtClean="0"/>
              <a:t>Ao invés </a:t>
            </a:r>
            <a:r>
              <a:rPr lang="pt-BR" dirty="0"/>
              <a:t>de “</a:t>
            </a:r>
            <a:r>
              <a:rPr lang="pt-BR" dirty="0" err="1"/>
              <a:t>prescritor</a:t>
            </a:r>
            <a:r>
              <a:rPr lang="pt-BR" dirty="0"/>
              <a:t>”, </a:t>
            </a:r>
            <a:r>
              <a:rPr lang="pt-BR" dirty="0" smtClean="0"/>
              <a:t>auxilia na identificação dos problemas nutricionais</a:t>
            </a:r>
            <a:r>
              <a:rPr lang="pt-BR" dirty="0"/>
              <a:t>, </a:t>
            </a:r>
            <a:r>
              <a:rPr lang="pt-BR" dirty="0" smtClean="0"/>
              <a:t>relacionando as emoções X comportamento </a:t>
            </a:r>
            <a:r>
              <a:rPr lang="pt-BR" dirty="0"/>
              <a:t>alimentar e </a:t>
            </a:r>
            <a:r>
              <a:rPr lang="pt-BR" dirty="0" smtClean="0"/>
              <a:t>auxilia </a:t>
            </a:r>
            <a:r>
              <a:rPr lang="pt-BR" dirty="0"/>
              <a:t>a busca de estratégias para mudanças.</a:t>
            </a:r>
          </a:p>
        </p:txBody>
      </p:sp>
    </p:spTree>
    <p:extLst>
      <p:ext uri="{BB962C8B-B14F-4D97-AF65-F5344CB8AC3E}">
        <p14:creationId xmlns:p14="http://schemas.microsoft.com/office/powerpoint/2010/main" val="2880189262"/>
      </p:ext>
    </p:extLst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00" y="188640"/>
            <a:ext cx="8124825" cy="53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903345"/>
      </p:ext>
    </p:extLst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Controle fisiológico ingestão alimentos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96944" cy="5493224"/>
          </a:xfrm>
        </p:spPr>
        <p:txBody>
          <a:bodyPr/>
          <a:lstStyle/>
          <a:p>
            <a:r>
              <a:rPr lang="pt-BR" dirty="0" smtClean="0"/>
              <a:t>Ingestão </a:t>
            </a:r>
            <a:r>
              <a:rPr lang="pt-BR" dirty="0"/>
              <a:t>de alimentos é uma necessidade básica para a manutenção do organismo, existindo mecanismos de regulação e de alerta, como a sensação de fome e de saciedade.</a:t>
            </a:r>
            <a:br>
              <a:rPr lang="pt-BR" dirty="0"/>
            </a:br>
            <a:r>
              <a:rPr lang="pt-BR" dirty="0"/>
              <a:t>Os principais centros neurais responsáveis pela regulação da ingestão dos alimentos são os núcleos laterais do hipotálamo (centros </a:t>
            </a:r>
            <a:r>
              <a:rPr lang="pt-BR" dirty="0" smtClean="0"/>
              <a:t>de fome e saciedade).</a:t>
            </a:r>
          </a:p>
          <a:p>
            <a:pPr marL="0" indent="0">
              <a:buNone/>
            </a:pPr>
            <a:r>
              <a:rPr lang="pt-BR" dirty="0" smtClean="0"/>
              <a:t>Esta regulação pode ser interferida pelos processos de mastigação, digestão, absorção no intestino e estado </a:t>
            </a:r>
            <a:r>
              <a:rPr lang="pt-BR" dirty="0" err="1" smtClean="0"/>
              <a:t>psicologico</a:t>
            </a:r>
            <a:r>
              <a:rPr lang="pt-BR" dirty="0" smtClean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4397555"/>
      </p:ext>
    </p:extLst>
  </p:cSld>
  <p:clrMapOvr>
    <a:masterClrMapping/>
  </p:clrMapOvr>
  <p:transition>
    <p:pull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pt-BR" dirty="0" smtClean="0"/>
              <a:t>Saciedade x consciência alimentar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48" y="1125538"/>
            <a:ext cx="8296307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0864"/>
      </p:ext>
    </p:extLst>
  </p:cSld>
  <p:clrMapOvr>
    <a:masterClrMapping/>
  </p:clrMapOvr>
  <p:transition>
    <p:pull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91264" cy="376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160620"/>
      </p:ext>
    </p:extLst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11148" cy="552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931238"/>
      </p:ext>
    </p:extLst>
  </p:cSld>
  <p:clrMapOvr>
    <a:masterClrMapping/>
  </p:clrMapOvr>
  <p:transition>
    <p:pull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6632"/>
            <a:ext cx="792088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24880"/>
      </p:ext>
    </p:extLst>
  </p:cSld>
  <p:clrMapOvr>
    <a:masterClrMapping/>
  </p:clrMapOvr>
  <p:transition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4887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044003"/>
      </p:ext>
    </p:extLst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/>
          <a:lstStyle/>
          <a:p>
            <a:r>
              <a:rPr lang="pt-BR" dirty="0" smtClean="0"/>
              <a:t>PLANO ALIMENTAR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493224"/>
          </a:xfrm>
        </p:spPr>
        <p:txBody>
          <a:bodyPr/>
          <a:lstStyle/>
          <a:p>
            <a:r>
              <a:rPr lang="pt-BR" dirty="0" smtClean="0"/>
              <a:t>Plano Alimentar: proposta de alimentação adequada que pode ser de qualitativa (qual nutricionista irá inserir alimentos de melhor qualidade no cotidiano deste </a:t>
            </a:r>
            <a:r>
              <a:rPr lang="pt-BR" dirty="0" err="1" smtClean="0"/>
              <a:t>pct</a:t>
            </a:r>
            <a:r>
              <a:rPr lang="pt-BR" dirty="0" smtClean="0"/>
              <a:t>); </a:t>
            </a:r>
            <a:r>
              <a:rPr lang="pt-BR" b="1" dirty="0" smtClean="0"/>
              <a:t>Proposta qualitativa </a:t>
            </a:r>
            <a:r>
              <a:rPr lang="pt-BR" dirty="0" smtClean="0"/>
              <a:t>(nutricionista irá calcular calorias fazer uma distribuição dos macro e micronutrientes entre as refeições do dia do </a:t>
            </a:r>
            <a:r>
              <a:rPr lang="pt-BR" dirty="0" err="1" smtClean="0"/>
              <a:t>pct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Plano alimentar quantitativo </a:t>
            </a:r>
            <a:r>
              <a:rPr lang="pt-BR" dirty="0" smtClean="0"/>
              <a:t>geralmente ocorre uma restrição calórica de 250 a 500 kcal do que é avaliado na TMB. Podendo chegar a uma restrição de 800 kcal dependendo do caso (curto espaço de tempo).</a:t>
            </a:r>
          </a:p>
          <a:p>
            <a:pPr marL="0" indent="0">
              <a:buNone/>
            </a:pPr>
            <a:r>
              <a:rPr lang="pt-BR" dirty="0" smtClean="0"/>
              <a:t>Ambos (qualitativa /quantitativa) podem ser utilizadas  para perda de peso.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5944729"/>
      </p:ext>
    </p:extLst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Detox</a:t>
            </a:r>
            <a:r>
              <a:rPr lang="pt-BR" dirty="0" smtClean="0"/>
              <a:t> </a:t>
            </a:r>
            <a:r>
              <a:rPr lang="pt-BR" dirty="0" err="1" smtClean="0"/>
              <a:t>antiinflamatoria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424936" cy="5688632"/>
          </a:xfrm>
        </p:spPr>
        <p:txBody>
          <a:bodyPr/>
          <a:lstStyle/>
          <a:p>
            <a:r>
              <a:rPr lang="pt-BR" dirty="0"/>
              <a:t>F</a:t>
            </a:r>
            <a:r>
              <a:rPr lang="pt-BR" dirty="0" smtClean="0"/>
              <a:t>unção </a:t>
            </a:r>
            <a:r>
              <a:rPr lang="pt-BR" dirty="0"/>
              <a:t>de “diminuir a ingestão calórica, limpar o organismo e o nutrir apenas com alimentos saudáveis</a:t>
            </a:r>
            <a:r>
              <a:rPr lang="pt-BR" dirty="0" smtClean="0"/>
              <a:t>”.</a:t>
            </a:r>
          </a:p>
          <a:p>
            <a:pPr marL="0" indent="0">
              <a:buNone/>
            </a:pPr>
            <a:r>
              <a:rPr lang="pt-BR" dirty="0"/>
              <a:t>S</a:t>
            </a:r>
            <a:r>
              <a:rPr lang="pt-BR" dirty="0" smtClean="0"/>
              <a:t>ão </a:t>
            </a:r>
            <a:r>
              <a:rPr lang="pt-BR" dirty="0"/>
              <a:t>retirados do menu diário alimentos processados ruins (existem comidas em latas e pacotes que são, sim, perfeitamente aceitáveis para consumir</a:t>
            </a:r>
            <a:r>
              <a:rPr lang="pt-BR" dirty="0" smtClean="0"/>
              <a:t>), industrializados ricos em corantes, conservantes, alguns casos glúten , lactose, doces refinados. </a:t>
            </a:r>
          </a:p>
          <a:p>
            <a:pPr marL="0" indent="0">
              <a:buNone/>
            </a:pPr>
            <a:r>
              <a:rPr lang="pt-BR" dirty="0" smtClean="0"/>
              <a:t>Foca-se </a:t>
            </a:r>
            <a:r>
              <a:rPr lang="pt-BR" dirty="0"/>
              <a:t>nas verduras </a:t>
            </a:r>
            <a:r>
              <a:rPr lang="pt-BR" dirty="0" smtClean="0"/>
              <a:t>(verdes) e </a:t>
            </a:r>
            <a:r>
              <a:rPr lang="pt-BR" dirty="0"/>
              <a:t>frutas, </a:t>
            </a:r>
            <a:r>
              <a:rPr lang="pt-BR" dirty="0" smtClean="0"/>
              <a:t>sucos, sopas que </a:t>
            </a:r>
            <a:r>
              <a:rPr lang="pt-BR" dirty="0"/>
              <a:t>não geram toxinas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Contras: por ser muito restritiva difícil seguir muitos tempo. </a:t>
            </a:r>
          </a:p>
          <a:p>
            <a:pPr marL="0" indent="0">
              <a:buNone/>
            </a:pPr>
            <a:r>
              <a:rPr lang="pt-BR" dirty="0" smtClean="0"/>
              <a:t>Orientamos adotar esta estratégia 1 a 2 x na semana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8917968"/>
      </p:ext>
    </p:extLst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424936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OBJETIVO DA </a:t>
            </a:r>
            <a:r>
              <a:rPr lang="pt-BR" dirty="0" smtClean="0"/>
              <a:t>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54461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- Profissionais que atuam na área da saúde / estética corporal, portanto também são profissionais que devem </a:t>
            </a:r>
            <a:r>
              <a:rPr lang="pt-BR" dirty="0" smtClean="0"/>
              <a:t>atuar </a:t>
            </a:r>
            <a:r>
              <a:rPr lang="pt-BR" dirty="0" smtClean="0"/>
              <a:t>na promoção e prevenção á obesidade;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- Conhecimento quanto as diferentes estratégias nutricionais irá auxiliar estes profissionais;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- Orientação previa / básica alimentação adequada;</a:t>
            </a:r>
          </a:p>
          <a:p>
            <a:pPr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Melhores resultados de seus procedimentos se aliado a um programa de nutricional adequado;</a:t>
            </a:r>
          </a:p>
          <a:p>
            <a:pPr marL="0" indent="0">
              <a:buNone/>
            </a:pPr>
            <a:r>
              <a:rPr lang="pt-BR" dirty="0" smtClean="0"/>
              <a:t>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197156"/>
      </p:ext>
    </p:extLst>
  </p:cSld>
  <p:clrMapOvr>
    <a:masterClrMapping/>
  </p:clrMapOvr>
  <p:transition>
    <p:pull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LOW CARB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80920" cy="5565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Plano</a:t>
            </a:r>
            <a:r>
              <a:rPr lang="pt-BR" dirty="0"/>
              <a:t> </a:t>
            </a:r>
            <a:r>
              <a:rPr lang="pt-BR" b="1" dirty="0"/>
              <a:t>nutricional</a:t>
            </a:r>
            <a:r>
              <a:rPr lang="pt-BR" dirty="0"/>
              <a:t> </a:t>
            </a:r>
            <a:r>
              <a:rPr lang="pt-BR" dirty="0" smtClean="0"/>
              <a:t>baseado </a:t>
            </a:r>
            <a:r>
              <a:rPr lang="pt-BR" dirty="0"/>
              <a:t>no consumo de alimentos com percentual de carboidratos </a:t>
            </a:r>
            <a:r>
              <a:rPr lang="pt-BR" dirty="0" smtClean="0"/>
              <a:t>reduzidos, dando </a:t>
            </a:r>
            <a:r>
              <a:rPr lang="pt-BR" dirty="0"/>
              <a:t>prioridade aos carboidratos de baixo índice glicêmico e </a:t>
            </a:r>
            <a:r>
              <a:rPr lang="pt-BR" dirty="0" smtClean="0"/>
              <a:t>alimentos </a:t>
            </a:r>
            <a:r>
              <a:rPr lang="pt-BR" dirty="0"/>
              <a:t>minimamente processados, excluindo da alimentação os carboidratos refinados</a:t>
            </a:r>
            <a:endParaRPr lang="pt-BR" dirty="0" smtClean="0"/>
          </a:p>
          <a:p>
            <a:r>
              <a:rPr lang="pt-BR" dirty="0" smtClean="0"/>
              <a:t>Em planos alimentares tradicionais utilizamos uma distribuição </a:t>
            </a:r>
            <a:r>
              <a:rPr lang="pt-BR" dirty="0"/>
              <a:t>de </a:t>
            </a:r>
            <a:r>
              <a:rPr lang="pt-BR" dirty="0" err="1"/>
              <a:t>macronutrientes</a:t>
            </a:r>
            <a:r>
              <a:rPr lang="pt-BR" dirty="0"/>
              <a:t> </a:t>
            </a:r>
            <a:r>
              <a:rPr lang="pt-BR" dirty="0" smtClean="0"/>
              <a:t>em cerca </a:t>
            </a:r>
            <a:r>
              <a:rPr lang="pt-BR" dirty="0"/>
              <a:t>de 45 a 60% </a:t>
            </a:r>
            <a:endParaRPr lang="pt-BR" dirty="0" smtClean="0"/>
          </a:p>
          <a:p>
            <a:endParaRPr lang="pt-BR" dirty="0"/>
          </a:p>
          <a:p>
            <a:r>
              <a:rPr lang="pt-BR" b="1" dirty="0" err="1"/>
              <a:t>Low</a:t>
            </a:r>
            <a:r>
              <a:rPr lang="pt-BR" b="1" dirty="0"/>
              <a:t> </a:t>
            </a:r>
            <a:r>
              <a:rPr lang="pt-BR" b="1" dirty="0" err="1" smtClean="0"/>
              <a:t>carb</a:t>
            </a:r>
            <a:r>
              <a:rPr lang="pt-BR" b="1" dirty="0" smtClean="0"/>
              <a:t>: </a:t>
            </a:r>
            <a:r>
              <a:rPr lang="pt-BR" dirty="0" smtClean="0"/>
              <a:t>ingestão mínima de 5</a:t>
            </a:r>
            <a:r>
              <a:rPr lang="pt-BR" dirty="0"/>
              <a:t>% </a:t>
            </a:r>
            <a:r>
              <a:rPr lang="pt-BR" dirty="0" smtClean="0"/>
              <a:t>e máxima de 25 ou 30% (130grs) da </a:t>
            </a:r>
            <a:r>
              <a:rPr lang="pt-BR" dirty="0"/>
              <a:t>ingestão diária de </a:t>
            </a:r>
            <a:r>
              <a:rPr lang="pt-BR" dirty="0" smtClean="0"/>
              <a:t>carboidratos. Permitido um dia ou refeição livre na semana.</a:t>
            </a:r>
          </a:p>
          <a:p>
            <a:endParaRPr lang="pt-BR" dirty="0"/>
          </a:p>
          <a:p>
            <a:r>
              <a:rPr lang="pt-BR" b="1" dirty="0" err="1" smtClean="0"/>
              <a:t>Slow</a:t>
            </a:r>
            <a:r>
              <a:rPr lang="pt-BR" b="1" dirty="0" smtClean="0"/>
              <a:t> </a:t>
            </a:r>
            <a:r>
              <a:rPr lang="pt-BR" b="1" dirty="0" err="1" smtClean="0"/>
              <a:t>carb</a:t>
            </a:r>
            <a:r>
              <a:rPr lang="pt-BR" b="1" dirty="0" smtClean="0"/>
              <a:t>: </a:t>
            </a:r>
            <a:r>
              <a:rPr lang="pt-BR" dirty="0" smtClean="0"/>
              <a:t>redução </a:t>
            </a:r>
            <a:r>
              <a:rPr lang="pt-BR" dirty="0"/>
              <a:t>para a ingestão mais próxima de 45% de carboidratos</a:t>
            </a:r>
            <a:r>
              <a:rPr lang="pt-BR" dirty="0" smtClean="0"/>
              <a:t>. Focada na ingestão de carboidratos </a:t>
            </a:r>
            <a:r>
              <a:rPr lang="pt-BR" dirty="0"/>
              <a:t>que são absorvidos mais </a:t>
            </a:r>
            <a:r>
              <a:rPr lang="pt-BR" dirty="0" smtClean="0"/>
              <a:t>lentamente. Índice </a:t>
            </a:r>
            <a:r>
              <a:rPr lang="pt-BR" dirty="0"/>
              <a:t>glicêmico ou carga glicêmica mais baixos, alimentos integrais e in natura. </a:t>
            </a:r>
          </a:p>
        </p:txBody>
      </p:sp>
    </p:spTree>
    <p:extLst>
      <p:ext uri="{BB962C8B-B14F-4D97-AF65-F5344CB8AC3E}">
        <p14:creationId xmlns:p14="http://schemas.microsoft.com/office/powerpoint/2010/main" val="3247870935"/>
      </p:ext>
    </p:extLst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34082"/>
          </a:xfrm>
        </p:spPr>
        <p:txBody>
          <a:bodyPr>
            <a:normAutofit/>
          </a:bodyPr>
          <a:lstStyle/>
          <a:p>
            <a:r>
              <a:rPr lang="pt-BR" dirty="0" smtClean="0"/>
              <a:t>Prós e contras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90465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Prós: perda de peso rápida;</a:t>
            </a:r>
          </a:p>
          <a:p>
            <a:r>
              <a:rPr lang="pt-BR" dirty="0" smtClean="0"/>
              <a:t>Baixa e controla níveis glicemia (</a:t>
            </a:r>
            <a:r>
              <a:rPr lang="pt-BR" dirty="0" err="1" smtClean="0"/>
              <a:t>pré</a:t>
            </a:r>
            <a:r>
              <a:rPr lang="pt-BR" dirty="0" smtClean="0"/>
              <a:t> e diabéticos);</a:t>
            </a:r>
          </a:p>
          <a:p>
            <a:r>
              <a:rPr lang="pt-BR" dirty="0"/>
              <a:t>M</a:t>
            </a:r>
            <a:r>
              <a:rPr lang="pt-BR" dirty="0" smtClean="0"/>
              <a:t>elhora </a:t>
            </a:r>
            <a:r>
              <a:rPr lang="pt-BR" dirty="0"/>
              <a:t>do sono e da disposição; </a:t>
            </a:r>
            <a:endParaRPr lang="pt-BR" dirty="0" smtClean="0"/>
          </a:p>
          <a:p>
            <a:r>
              <a:rPr lang="pt-BR" dirty="0" smtClean="0"/>
              <a:t>Combate </a:t>
            </a:r>
            <a:r>
              <a:rPr lang="pt-BR" dirty="0"/>
              <a:t>ao desenvolvimento do </a:t>
            </a:r>
            <a:r>
              <a:rPr lang="pt-BR" dirty="0" smtClean="0"/>
              <a:t>câncer;</a:t>
            </a:r>
          </a:p>
          <a:p>
            <a:r>
              <a:rPr lang="pt-BR" dirty="0" smtClean="0"/>
              <a:t>Controle da sensação </a:t>
            </a:r>
            <a:r>
              <a:rPr lang="pt-BR" dirty="0"/>
              <a:t>de </a:t>
            </a:r>
            <a:r>
              <a:rPr lang="pt-BR" dirty="0" smtClean="0"/>
              <a:t>saciedade no hipotálamo;</a:t>
            </a:r>
          </a:p>
          <a:p>
            <a:r>
              <a:rPr lang="pt-BR" dirty="0" smtClean="0"/>
              <a:t>Eficiente para manutenção e perda de peso logo prazo;</a:t>
            </a:r>
          </a:p>
          <a:p>
            <a:endParaRPr lang="pt-BR" dirty="0" smtClean="0"/>
          </a:p>
          <a:p>
            <a:r>
              <a:rPr lang="pt-BR" dirty="0" smtClean="0"/>
              <a:t>Contras:</a:t>
            </a:r>
            <a:r>
              <a:rPr lang="pt-BR" dirty="0"/>
              <a:t> provocar sobrecarga renal e a desregulação do organismo, além de efeitos desagradáveis como desidratação e </a:t>
            </a:r>
            <a:r>
              <a:rPr lang="pt-BR" dirty="0" smtClean="0"/>
              <a:t>desmaios;</a:t>
            </a:r>
          </a:p>
          <a:p>
            <a:r>
              <a:rPr lang="pt-BR" dirty="0" smtClean="0"/>
              <a:t>Prisão de ventre</a:t>
            </a:r>
          </a:p>
          <a:p>
            <a:r>
              <a:rPr lang="pt-BR" dirty="0" smtClean="0"/>
              <a:t>Pode desencadear compulsão alimentar;</a:t>
            </a:r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 devem ser realizadas sob orientação de nutricionista.</a:t>
            </a:r>
          </a:p>
        </p:txBody>
      </p:sp>
    </p:spTree>
    <p:extLst>
      <p:ext uri="{BB962C8B-B14F-4D97-AF65-F5344CB8AC3E}">
        <p14:creationId xmlns:p14="http://schemas.microsoft.com/office/powerpoint/2010/main" val="4039123537"/>
      </p:ext>
    </p:extLst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4082"/>
          </a:xfrm>
        </p:spPr>
        <p:txBody>
          <a:bodyPr/>
          <a:lstStyle/>
          <a:p>
            <a:r>
              <a:rPr lang="pt-BR" dirty="0" err="1" smtClean="0"/>
              <a:t>cetogênica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68952" cy="561662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T</a:t>
            </a:r>
            <a:r>
              <a:rPr lang="pt-BR" dirty="0" smtClean="0"/>
              <a:t>rata-se </a:t>
            </a:r>
            <a:r>
              <a:rPr lang="pt-BR" dirty="0"/>
              <a:t>de um regime alimentar que prevê um alto consumo de gordura e de proteína e uma baixa ingestão de </a:t>
            </a:r>
            <a:r>
              <a:rPr lang="pt-BR" dirty="0" smtClean="0"/>
              <a:t>carboidratos. </a:t>
            </a:r>
          </a:p>
          <a:p>
            <a:pPr marL="0" indent="0">
              <a:buNone/>
            </a:pPr>
            <a:r>
              <a:rPr lang="pt-BR" dirty="0"/>
              <a:t>C</a:t>
            </a:r>
            <a:r>
              <a:rPr lang="pt-BR" dirty="0" smtClean="0"/>
              <a:t>élulas preferem </a:t>
            </a:r>
            <a:r>
              <a:rPr lang="pt-BR" dirty="0"/>
              <a:t>usar o açúcar presente no sangue, que provém dos </a:t>
            </a:r>
            <a:r>
              <a:rPr lang="pt-BR" dirty="0" err="1"/>
              <a:t>carboidrados</a:t>
            </a:r>
            <a:r>
              <a:rPr lang="pt-BR" dirty="0"/>
              <a:t>, como </a:t>
            </a:r>
            <a:r>
              <a:rPr lang="pt-BR" dirty="0" smtClean="0"/>
              <a:t>fonte </a:t>
            </a:r>
            <a:r>
              <a:rPr lang="pt-BR" dirty="0"/>
              <a:t>de </a:t>
            </a:r>
            <a:r>
              <a:rPr lang="pt-BR" dirty="0" smtClean="0"/>
              <a:t>energia. Na falta, começam a </a:t>
            </a:r>
            <a:r>
              <a:rPr lang="pt-BR" dirty="0"/>
              <a:t>decompor a gordura armazenada em moléculas chamadas corpos </a:t>
            </a:r>
            <a:r>
              <a:rPr lang="pt-BR" dirty="0" err="1"/>
              <a:t>cetônicos</a:t>
            </a:r>
            <a:r>
              <a:rPr lang="pt-BR" dirty="0" smtClean="0"/>
              <a:t>. Geralmente </a:t>
            </a:r>
            <a:r>
              <a:rPr lang="pt-BR" dirty="0"/>
              <a:t>ocorre de dois a quatro dias depois do início de uma </a:t>
            </a:r>
            <a:r>
              <a:rPr lang="pt-BR" dirty="0" smtClean="0"/>
              <a:t>restrição com </a:t>
            </a:r>
            <a:r>
              <a:rPr lang="pt-BR" dirty="0"/>
              <a:t>menos de 50 gramas de carboidrato </a:t>
            </a:r>
            <a:r>
              <a:rPr lang="pt-BR" dirty="0" smtClean="0"/>
              <a:t>diárias. (depende pessoa).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949659"/>
      </p:ext>
    </p:extLst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34082"/>
          </a:xfrm>
        </p:spPr>
        <p:txBody>
          <a:bodyPr>
            <a:normAutofit/>
          </a:bodyPr>
          <a:lstStyle/>
          <a:p>
            <a:r>
              <a:rPr lang="pt-BR" dirty="0" smtClean="0"/>
              <a:t>Prós e contras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904656"/>
          </a:xfrm>
        </p:spPr>
        <p:txBody>
          <a:bodyPr>
            <a:normAutofit/>
          </a:bodyPr>
          <a:lstStyle/>
          <a:p>
            <a:r>
              <a:rPr lang="pt-BR" dirty="0" smtClean="0"/>
              <a:t>Prós: perda de peso rápida, se aceita bem pelo organismo pessoa;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Contras:</a:t>
            </a:r>
            <a:r>
              <a:rPr lang="pt-BR" dirty="0"/>
              <a:t> provocar sobrecarga </a:t>
            </a:r>
            <a:r>
              <a:rPr lang="pt-BR" dirty="0" err="1" smtClean="0"/>
              <a:t>figado</a:t>
            </a:r>
            <a:r>
              <a:rPr lang="pt-BR" dirty="0" smtClean="0"/>
              <a:t>, efeitos </a:t>
            </a:r>
            <a:r>
              <a:rPr lang="pt-BR" dirty="0"/>
              <a:t>desagradáveis como </a:t>
            </a:r>
            <a:r>
              <a:rPr lang="pt-BR" dirty="0" smtClean="0"/>
              <a:t>desidratação (se ñ tiver bom aporte hídrico), </a:t>
            </a:r>
            <a:r>
              <a:rPr lang="pt-BR" dirty="0"/>
              <a:t>náuseas, vômitos, </a:t>
            </a:r>
            <a:r>
              <a:rPr lang="pt-BR" dirty="0" smtClean="0"/>
              <a:t>problemas </a:t>
            </a:r>
            <a:r>
              <a:rPr lang="pt-BR" dirty="0"/>
              <a:t>para dormir"</a:t>
            </a:r>
            <a:endParaRPr lang="pt-BR" dirty="0" smtClean="0"/>
          </a:p>
          <a:p>
            <a:r>
              <a:rPr lang="pt-BR" dirty="0" smtClean="0"/>
              <a:t>Prisão de ventre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 devem ser realizadas sob orientação de nutricionista.</a:t>
            </a:r>
          </a:p>
        </p:txBody>
      </p:sp>
    </p:spTree>
    <p:extLst>
      <p:ext uri="{BB962C8B-B14F-4D97-AF65-F5344CB8AC3E}">
        <p14:creationId xmlns:p14="http://schemas.microsoft.com/office/powerpoint/2010/main" val="419674909"/>
      </p:ext>
    </p:extLst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648072"/>
          </a:xfrm>
        </p:spPr>
        <p:txBody>
          <a:bodyPr>
            <a:normAutofit/>
          </a:bodyPr>
          <a:lstStyle/>
          <a:p>
            <a:r>
              <a:rPr lang="pt-BR" sz="3200" dirty="0" smtClean="0"/>
              <a:t>paleolítica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393360" cy="5760640"/>
          </a:xfrm>
        </p:spPr>
        <p:txBody>
          <a:bodyPr/>
          <a:lstStyle/>
          <a:p>
            <a:r>
              <a:rPr lang="pt-BR" dirty="0"/>
              <a:t>Baseada na alimentação dos nossos ancestrais, </a:t>
            </a:r>
            <a:r>
              <a:rPr lang="pt-BR" dirty="0" smtClean="0"/>
              <a:t>uma </a:t>
            </a:r>
            <a:r>
              <a:rPr lang="pt-BR" dirty="0"/>
              <a:t>opção que muitas pessoas recorrem com o intuito de perder peso.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Baseada </a:t>
            </a:r>
            <a:r>
              <a:rPr lang="pt-BR" dirty="0"/>
              <a:t>no corte de carboidratos e aumento da ingestão de proteínas, </a:t>
            </a:r>
            <a:r>
              <a:rPr lang="pt-BR" dirty="0" smtClean="0"/>
              <a:t>oleaginosas e sementes </a:t>
            </a:r>
            <a:r>
              <a:rPr lang="pt-BR" dirty="0"/>
              <a:t>na alimentação diária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Prevê eliminação </a:t>
            </a:r>
            <a:r>
              <a:rPr lang="pt-BR" dirty="0"/>
              <a:t>do consumo de </a:t>
            </a:r>
            <a:r>
              <a:rPr lang="pt-BR" dirty="0" smtClean="0"/>
              <a:t>alimentos industrializados </a:t>
            </a:r>
            <a:r>
              <a:rPr lang="pt-BR" dirty="0"/>
              <a:t>em geral, com glúten ou lactose, uma vez que o consumo destes alimentos atualmente pode estar associado ao ganho de peso, aparecimento de inflamações, distúrbios endócrinos e metabólicos.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85184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39999"/>
      </p:ext>
    </p:extLst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34082"/>
          </a:xfrm>
        </p:spPr>
        <p:txBody>
          <a:bodyPr>
            <a:normAutofit/>
          </a:bodyPr>
          <a:lstStyle/>
          <a:p>
            <a:r>
              <a:rPr lang="pt-BR" dirty="0" smtClean="0"/>
              <a:t>Prós e contras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904656"/>
          </a:xfrm>
        </p:spPr>
        <p:txBody>
          <a:bodyPr>
            <a:normAutofit/>
          </a:bodyPr>
          <a:lstStyle/>
          <a:p>
            <a:r>
              <a:rPr lang="pt-BR" dirty="0" smtClean="0"/>
              <a:t>Prós: reduz circunferência abdominal;</a:t>
            </a:r>
          </a:p>
          <a:p>
            <a:r>
              <a:rPr lang="pt-BR" dirty="0" smtClean="0"/>
              <a:t>Pode ser benéfica para melhora da síndrome metabólica</a:t>
            </a:r>
          </a:p>
          <a:p>
            <a:pPr marL="0" indent="0">
              <a:buNone/>
            </a:pPr>
            <a:r>
              <a:rPr lang="pt-BR" dirty="0" smtClean="0"/>
              <a:t>(para resultados importante acompanhamento nutricional) 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Descontrole da microbiota intestinal.</a:t>
            </a:r>
          </a:p>
          <a:p>
            <a:r>
              <a:rPr lang="pt-BR" dirty="0" smtClean="0"/>
              <a:t>Prisão de ventre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 devem ser realizadas sob orientação de nutricionista.</a:t>
            </a:r>
          </a:p>
        </p:txBody>
      </p:sp>
    </p:spTree>
    <p:extLst>
      <p:ext uri="{BB962C8B-B14F-4D97-AF65-F5344CB8AC3E}">
        <p14:creationId xmlns:p14="http://schemas.microsoft.com/office/powerpoint/2010/main" val="4116527016"/>
      </p:ext>
    </p:extLst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/>
              <a:t>JEJUM INTERMITENTE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616624"/>
          </a:xfrm>
        </p:spPr>
        <p:txBody>
          <a:bodyPr/>
          <a:lstStyle/>
          <a:p>
            <a:r>
              <a:rPr lang="pt-BR" dirty="0" smtClean="0"/>
              <a:t>Um </a:t>
            </a:r>
            <a:r>
              <a:rPr lang="pt-BR" dirty="0"/>
              <a:t>tipo de programa alimentar que intercala períodos programados de ausência de alimentação com períodos de ingestão controlada de alimentos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Técnica </a:t>
            </a:r>
            <a:r>
              <a:rPr lang="pt-BR" dirty="0"/>
              <a:t>utilizada </a:t>
            </a:r>
            <a:r>
              <a:rPr lang="pt-BR" dirty="0" smtClean="0"/>
              <a:t>por nossos ancestrais, que </a:t>
            </a:r>
            <a:r>
              <a:rPr lang="pt-BR" dirty="0"/>
              <a:t>jejuavam por longos períodos, </a:t>
            </a:r>
            <a:r>
              <a:rPr lang="pt-BR" dirty="0" smtClean="0"/>
              <a:t>se </a:t>
            </a:r>
            <a:r>
              <a:rPr lang="pt-BR" dirty="0"/>
              <a:t>quisessem se alimentar tinham que caçar e pescar o próprio alimento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/>
              <a:t>Existem diversos protocolos de Jejum intermitente, porém validados</a:t>
            </a:r>
            <a:r>
              <a:rPr lang="pt-BR" dirty="0"/>
              <a:t> </a:t>
            </a:r>
            <a:r>
              <a:rPr lang="pt-BR" dirty="0" smtClean="0"/>
              <a:t>cientificamente poucos de no máximo 18 horas de jejum, janelas de alimentação de 6, 8, 10hrs; </a:t>
            </a:r>
          </a:p>
          <a:p>
            <a:pPr marL="0" indent="0">
              <a:buNone/>
            </a:pPr>
            <a:r>
              <a:rPr lang="pt-BR" dirty="0" smtClean="0"/>
              <a:t>Alguns protocolos respeitando o ciclo circadiano do individuo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4941168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53402"/>
      </p:ext>
    </p:extLst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634082"/>
          </a:xfrm>
        </p:spPr>
        <p:txBody>
          <a:bodyPr>
            <a:normAutofit/>
          </a:bodyPr>
          <a:lstStyle/>
          <a:p>
            <a:r>
              <a:rPr lang="pt-BR" dirty="0" smtClean="0"/>
              <a:t>Prós e contras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42493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Prós: </a:t>
            </a:r>
          </a:p>
          <a:p>
            <a:r>
              <a:rPr lang="pt-BR" dirty="0" smtClean="0"/>
              <a:t>Perda de peso rápida;</a:t>
            </a:r>
          </a:p>
          <a:p>
            <a:r>
              <a:rPr lang="pt-BR" dirty="0" smtClean="0"/>
              <a:t>Fácil adaptação;</a:t>
            </a:r>
          </a:p>
          <a:p>
            <a:r>
              <a:rPr lang="pt-BR" dirty="0" smtClean="0"/>
              <a:t>Controle níveis glicemia;</a:t>
            </a:r>
          </a:p>
          <a:p>
            <a:r>
              <a:rPr lang="pt-BR" dirty="0" smtClean="0"/>
              <a:t>Estimula sistema de saciedade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Contra:</a:t>
            </a:r>
          </a:p>
          <a:p>
            <a:r>
              <a:rPr lang="pt-BR" dirty="0" smtClean="0"/>
              <a:t>Prisão de ventre</a:t>
            </a:r>
          </a:p>
          <a:p>
            <a:r>
              <a:rPr lang="pt-BR" dirty="0" smtClean="0"/>
              <a:t>Metabolismo lento</a:t>
            </a:r>
          </a:p>
          <a:p>
            <a:r>
              <a:rPr lang="pt-BR" dirty="0" smtClean="0"/>
              <a:t>Episódios de Compulsão alimentar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OBS: devem ser realizadas sob orientação de nutricionista.</a:t>
            </a:r>
          </a:p>
        </p:txBody>
      </p:sp>
    </p:spTree>
    <p:extLst>
      <p:ext uri="{BB962C8B-B14F-4D97-AF65-F5344CB8AC3E}">
        <p14:creationId xmlns:p14="http://schemas.microsoft.com/office/powerpoint/2010/main" val="397486032"/>
      </p:ext>
    </p:extLst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634082"/>
          </a:xfrm>
        </p:spPr>
        <p:txBody>
          <a:bodyPr/>
          <a:lstStyle/>
          <a:p>
            <a:r>
              <a:rPr lang="pt-BR" dirty="0" smtClean="0"/>
              <a:t>OUTROS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08912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=&gt;Mediterrânea: </a:t>
            </a:r>
            <a:r>
              <a:rPr lang="pt-BR" dirty="0"/>
              <a:t>comida fresca e natural como frutas, legumes, peixes, azeite, oleaginosas, grãos e </a:t>
            </a:r>
            <a:r>
              <a:rPr lang="pt-BR" dirty="0" smtClean="0"/>
              <a:t>cereais, pequena </a:t>
            </a:r>
            <a:r>
              <a:rPr lang="pt-BR" dirty="0"/>
              <a:t>quantidade </a:t>
            </a:r>
            <a:r>
              <a:rPr lang="pt-BR" dirty="0" smtClean="0"/>
              <a:t>vinho </a:t>
            </a:r>
            <a:r>
              <a:rPr lang="pt-BR" dirty="0"/>
              <a:t>e derivados do </a:t>
            </a:r>
            <a:r>
              <a:rPr lang="pt-BR" dirty="0" smtClean="0"/>
              <a:t>leite.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=&gt;</a:t>
            </a:r>
            <a:r>
              <a:rPr lang="pt-BR" dirty="0" err="1" smtClean="0"/>
              <a:t>Vegana</a:t>
            </a:r>
            <a:r>
              <a:rPr lang="pt-BR" dirty="0" smtClean="0"/>
              <a:t>: é um estilo de vida, não inclui nenhum tipo de alimento de origem animal.</a:t>
            </a:r>
          </a:p>
          <a:p>
            <a:pPr>
              <a:buFont typeface="Symbol"/>
              <a:buChar char="Þ"/>
            </a:pP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4338"/>
            <a:ext cx="2867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51302"/>
      </p:ext>
    </p:extLst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467600" cy="634082"/>
          </a:xfrm>
        </p:spPr>
        <p:txBody>
          <a:bodyPr/>
          <a:lstStyle/>
          <a:p>
            <a:r>
              <a:rPr lang="pt-BR" dirty="0" smtClean="0"/>
              <a:t>OUTROS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268760"/>
            <a:ext cx="8208912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=&gt; Tipo sanguíneo </a:t>
            </a:r>
            <a:r>
              <a:rPr lang="pt-BR" dirty="0"/>
              <a:t>tem forte influência no organismo. </a:t>
            </a:r>
            <a:r>
              <a:rPr lang="pt-BR" dirty="0" smtClean="0"/>
              <a:t>Determinam </a:t>
            </a:r>
            <a:r>
              <a:rPr lang="pt-BR" dirty="0"/>
              <a:t>a eficiência do metabolismo, </a:t>
            </a:r>
            <a:r>
              <a:rPr lang="pt-BR" dirty="0" smtClean="0"/>
              <a:t>sistema </a:t>
            </a:r>
            <a:r>
              <a:rPr lang="pt-BR" dirty="0"/>
              <a:t>imunológico, </a:t>
            </a:r>
            <a:r>
              <a:rPr lang="pt-BR" dirty="0" smtClean="0"/>
              <a:t>estado </a:t>
            </a:r>
            <a:r>
              <a:rPr lang="pt-BR" dirty="0"/>
              <a:t>emocional e até </a:t>
            </a:r>
            <a:r>
              <a:rPr lang="pt-BR" dirty="0" smtClean="0"/>
              <a:t>da </a:t>
            </a:r>
            <a:r>
              <a:rPr lang="pt-BR" dirty="0"/>
              <a:t>personalidade de cada indivíduo, promove o bem-estar, diminui o peso e fortalece a saúde a partir de uma mudança de hábitos </a:t>
            </a:r>
            <a:r>
              <a:rPr lang="pt-BR" dirty="0" smtClean="0"/>
              <a:t>alimentares. </a:t>
            </a:r>
          </a:p>
          <a:p>
            <a:pPr marL="0" indent="0">
              <a:buNone/>
            </a:pPr>
            <a:r>
              <a:rPr lang="pt-BR" dirty="0" smtClean="0"/>
              <a:t>Para cada </a:t>
            </a:r>
            <a:r>
              <a:rPr lang="pt-BR" dirty="0"/>
              <a:t>grupo sanguíneo, os alimentos podem ser classificados como:</a:t>
            </a:r>
            <a:endParaRPr lang="pt-BR" dirty="0" smtClean="0"/>
          </a:p>
          <a:p>
            <a:r>
              <a:rPr lang="pt-BR" b="1" dirty="0" smtClean="0"/>
              <a:t>Positivos</a:t>
            </a:r>
            <a:r>
              <a:rPr lang="pt-BR" b="1" dirty="0"/>
              <a:t>:</a:t>
            </a:r>
            <a:r>
              <a:rPr lang="pt-BR" dirty="0"/>
              <a:t> alimentos que previnem e tratam doenças</a:t>
            </a:r>
          </a:p>
          <a:p>
            <a:r>
              <a:rPr lang="pt-BR" b="1" dirty="0"/>
              <a:t>Neutro:</a:t>
            </a:r>
            <a:r>
              <a:rPr lang="pt-BR" dirty="0"/>
              <a:t> alimentos que não previnem doenças porém também não prejudicam à pessoa</a:t>
            </a:r>
          </a:p>
          <a:p>
            <a:r>
              <a:rPr lang="pt-BR" b="1" dirty="0"/>
              <a:t>Negativos:</a:t>
            </a:r>
            <a:r>
              <a:rPr lang="pt-BR" dirty="0"/>
              <a:t> alimentos que podem agravar ou causar danos à pessoa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291073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63408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IMPACTO DA OBESIDADE NA DOENÇA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363272" cy="5760640"/>
          </a:xfrm>
        </p:spPr>
        <p:txBody>
          <a:bodyPr>
            <a:normAutofit fontScale="92500"/>
          </a:bodyPr>
          <a:lstStyle/>
          <a:p>
            <a:r>
              <a:rPr lang="pt-BR" dirty="0"/>
              <a:t>C</a:t>
            </a:r>
            <a:r>
              <a:rPr lang="pt-BR" dirty="0" smtClean="0"/>
              <a:t>erca </a:t>
            </a:r>
            <a:r>
              <a:rPr lang="pt-BR" dirty="0"/>
              <a:t>de 11 milhões de pessoas morreram de alguma doença decorrente de maus hábitos alimentares</a:t>
            </a:r>
            <a:r>
              <a:rPr lang="pt-BR" dirty="0" smtClean="0"/>
              <a:t>. (pesquisa 2017).</a:t>
            </a:r>
          </a:p>
          <a:p>
            <a:r>
              <a:rPr lang="pt-BR" dirty="0" smtClean="0"/>
              <a:t>Pesquisa que examinou </a:t>
            </a:r>
            <a:r>
              <a:rPr lang="pt-BR" dirty="0"/>
              <a:t>as tendências de consumo em 195 países entre 1990 e </a:t>
            </a:r>
            <a:r>
              <a:rPr lang="pt-BR" dirty="0" smtClean="0"/>
              <a:t>2017. A </a:t>
            </a:r>
            <a:r>
              <a:rPr lang="pt-BR" dirty="0"/>
              <a:t>maior proporção de mortes decorrente de má alimentação foi registrada no Uzbequistão (195º colocado</a:t>
            </a:r>
            <a:r>
              <a:rPr lang="pt-BR" dirty="0" smtClean="0"/>
              <a:t>). País </a:t>
            </a:r>
            <a:r>
              <a:rPr lang="pt-BR" dirty="0"/>
              <a:t>com a menor proporção foi Israel, com apenas 89 mortes por 100 mil pessoas, seguido por França, Espanha, Japão e Andorra</a:t>
            </a:r>
            <a:r>
              <a:rPr lang="pt-BR" dirty="0" smtClean="0"/>
              <a:t>. Brasil </a:t>
            </a:r>
            <a:r>
              <a:rPr lang="pt-BR" dirty="0"/>
              <a:t>ficou em 50º lugar</a:t>
            </a:r>
            <a:r>
              <a:rPr lang="pt-BR" dirty="0" smtClean="0"/>
              <a:t>.</a:t>
            </a:r>
          </a:p>
          <a:p>
            <a:r>
              <a:rPr lang="pt-BR" dirty="0"/>
              <a:t>Uma das principais constatações do professor Christopher Murray, da Universidade de Washington, autor da pesquisa, é a seguinte:</a:t>
            </a:r>
          </a:p>
          <a:p>
            <a:r>
              <a:rPr lang="pt-BR" b="1" dirty="0" smtClean="0"/>
              <a:t>Principal constatação da pesquisa: pessoas estão </a:t>
            </a:r>
            <a:r>
              <a:rPr lang="pt-BR" b="1" dirty="0"/>
              <a:t>comendo quantidades excessivas de açúcar e sódio, enquanto consomem cereais, grãos, frutas e legumes em quantidade insuficiente.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23865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Outros tipos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908720"/>
            <a:ext cx="8496944" cy="5832648"/>
          </a:xfrm>
        </p:spPr>
        <p:txBody>
          <a:bodyPr/>
          <a:lstStyle/>
          <a:p>
            <a:pPr>
              <a:buFont typeface="Symbol"/>
              <a:buChar char="Þ"/>
            </a:pPr>
            <a:r>
              <a:rPr lang="pt-BR" dirty="0" smtClean="0"/>
              <a:t>Ravenna:  dividida 2 fases primeira de restrição (carboidratos), perda peso. Depois manutenção reintrodução (carboidratos) apenas integrais. Bastante restritiva, primeira fase gira em torno de 800 a 1000kcal.</a:t>
            </a:r>
          </a:p>
          <a:p>
            <a:pPr>
              <a:buFont typeface="Symbol"/>
              <a:buChar char="Þ"/>
            </a:pPr>
            <a:r>
              <a:rPr lang="pt-BR" dirty="0" err="1" smtClean="0"/>
              <a:t>Dukan</a:t>
            </a:r>
            <a:r>
              <a:rPr lang="pt-BR" dirty="0"/>
              <a:t>: alimentação </a:t>
            </a:r>
            <a:r>
              <a:rPr lang="pt-BR" dirty="0" smtClean="0"/>
              <a:t>baseada </a:t>
            </a:r>
            <a:r>
              <a:rPr lang="pt-BR" dirty="0"/>
              <a:t>em proteínas, </a:t>
            </a:r>
            <a:r>
              <a:rPr lang="pt-BR" dirty="0" smtClean="0"/>
              <a:t>redução </a:t>
            </a:r>
            <a:r>
              <a:rPr lang="pt-BR" dirty="0"/>
              <a:t>considerável de </a:t>
            </a:r>
            <a:r>
              <a:rPr lang="pt-BR" dirty="0" smtClean="0"/>
              <a:t>carboidratos, frutas</a:t>
            </a:r>
            <a:r>
              <a:rPr lang="pt-BR" dirty="0"/>
              <a:t>, legumes e </a:t>
            </a:r>
            <a:r>
              <a:rPr lang="pt-BR" dirty="0" smtClean="0"/>
              <a:t>verduras.</a:t>
            </a:r>
          </a:p>
          <a:p>
            <a:pPr>
              <a:buFont typeface="Symbol"/>
              <a:buChar char="Þ"/>
            </a:pPr>
            <a:r>
              <a:rPr lang="pt-BR" dirty="0"/>
              <a:t>Dash: ajudar pacientes com problemas de pressão </a:t>
            </a:r>
            <a:r>
              <a:rPr lang="pt-BR" dirty="0" smtClean="0"/>
              <a:t>alta. Não preza a restrição apenas seleciona alimentos que auxiliam a baixar a pressão. </a:t>
            </a:r>
          </a:p>
          <a:p>
            <a:pPr>
              <a:buFont typeface="Symbol"/>
              <a:buChar char="Þ"/>
            </a:pPr>
            <a:r>
              <a:rPr lang="pt-BR" dirty="0" smtClean="0"/>
              <a:t>Atkins: baseada em </a:t>
            </a:r>
            <a:r>
              <a:rPr lang="pt-BR" dirty="0" err="1" smtClean="0"/>
              <a:t>proteina</a:t>
            </a:r>
            <a:r>
              <a:rPr lang="pt-BR" dirty="0" smtClean="0"/>
              <a:t>, quantidade ilimitada</a:t>
            </a:r>
          </a:p>
          <a:p>
            <a:pPr>
              <a:buFont typeface="Symbol"/>
              <a:buChar char="Þ"/>
            </a:pPr>
            <a:r>
              <a:rPr lang="pt-BR" dirty="0" smtClean="0"/>
              <a:t>Cortam glúten e lactose: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278200"/>
      </p:ext>
    </p:extLst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4" y="256828"/>
            <a:ext cx="820891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780435"/>
      </p:ext>
    </p:extLst>
  </p:cSld>
  <p:clrMapOvr>
    <a:masterClrMapping/>
  </p:clrMapOvr>
  <p:transition>
    <p:pull dir="r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408712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 MELHOR DEITA É AQUELA QUE EU CONSIGO ADAPTAR A MINHA ROTINA DIARIA OU NA MAIOR PARTE DOS MEUS DIAS.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813977" cy="287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512265"/>
      </p:ext>
    </p:extLst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62074"/>
          </a:xfrm>
        </p:spPr>
        <p:txBody>
          <a:bodyPr/>
          <a:lstStyle/>
          <a:p>
            <a:pPr algn="ctr"/>
            <a:r>
              <a:rPr lang="pt-BR" dirty="0" smtClean="0"/>
              <a:t>Promoção 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8496944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Desde 1999 o Brasil vem ampliando e incrementando estratégias de promoção e prevenção a obesidade. Incentivo, apoio e proteção </a:t>
            </a:r>
            <a:r>
              <a:rPr lang="pt-BR" dirty="0" smtClean="0"/>
              <a:t>através de diferentes estratégias Nutricionais que combatem a Obesidade.  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A nutrição </a:t>
            </a:r>
            <a:r>
              <a:rPr lang="pt-BR" dirty="0"/>
              <a:t>tem a importante missão de </a:t>
            </a:r>
            <a:r>
              <a:rPr lang="pt-BR" b="1" dirty="0"/>
              <a:t>difundir hábitos alimentares saudáveis</a:t>
            </a:r>
            <a:r>
              <a:rPr lang="pt-BR" dirty="0"/>
              <a:t> e facilitar sua </a:t>
            </a:r>
            <a:r>
              <a:rPr lang="pt-BR" dirty="0" smtClean="0"/>
              <a:t>adoção. Praticar uma Nutrição baseada em ciência e </a:t>
            </a:r>
            <a:r>
              <a:rPr lang="pt-BR" b="1" dirty="0" smtClean="0"/>
              <a:t>promoção de saúde. </a:t>
            </a:r>
          </a:p>
          <a:p>
            <a:pPr marL="0" indent="0">
              <a:buNone/>
            </a:pPr>
            <a:r>
              <a:rPr lang="pt-B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350296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648072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Promoção da saúde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496944" cy="547260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Novo conceito de uma nutrição de </a:t>
            </a:r>
            <a:r>
              <a:rPr lang="pt-BR" dirty="0" smtClean="0"/>
              <a:t>resultados </a:t>
            </a:r>
            <a:r>
              <a:rPr lang="pt-BR" dirty="0" smtClean="0"/>
              <a:t>deve ser embasada em uma </a:t>
            </a:r>
            <a:r>
              <a:rPr lang="pt-BR" b="1" dirty="0" smtClean="0"/>
              <a:t>Reeducação Alimentar</a:t>
            </a:r>
            <a:r>
              <a:rPr lang="pt-BR" dirty="0" smtClean="0"/>
              <a:t>. </a:t>
            </a:r>
          </a:p>
          <a:p>
            <a:endParaRPr lang="pt-BR" dirty="0"/>
          </a:p>
          <a:p>
            <a:r>
              <a:rPr lang="pt-BR" b="1" dirty="0" smtClean="0"/>
              <a:t>Dieta</a:t>
            </a:r>
            <a:r>
              <a:rPr lang="pt-BR" dirty="0" smtClean="0"/>
              <a:t>: termo utilizado na </a:t>
            </a:r>
            <a:r>
              <a:rPr lang="pt-BR" dirty="0" err="1" smtClean="0"/>
              <a:t>dietoterapia</a:t>
            </a:r>
            <a:r>
              <a:rPr lang="pt-BR" dirty="0" smtClean="0"/>
              <a:t> que implica na restrição / proibição de alimentos. </a:t>
            </a:r>
          </a:p>
          <a:p>
            <a:endParaRPr lang="pt-BR" dirty="0"/>
          </a:p>
          <a:p>
            <a:r>
              <a:rPr lang="pt-BR" dirty="0" smtClean="0"/>
              <a:t>Função do nutricionista: avaliar o </a:t>
            </a:r>
            <a:r>
              <a:rPr lang="pt-BR" dirty="0" smtClean="0"/>
              <a:t>organismo/indivíduo e suas </a:t>
            </a:r>
            <a:r>
              <a:rPr lang="pt-BR" dirty="0"/>
              <a:t>necessidades </a:t>
            </a:r>
            <a:r>
              <a:rPr lang="pt-BR" dirty="0" smtClean="0"/>
              <a:t>calóricas. </a:t>
            </a:r>
            <a:r>
              <a:rPr lang="pt-BR" dirty="0" smtClean="0"/>
              <a:t>Definir </a:t>
            </a:r>
            <a:r>
              <a:rPr lang="pt-BR" dirty="0" smtClean="0"/>
              <a:t>um </a:t>
            </a:r>
            <a:r>
              <a:rPr lang="pt-BR" b="1" dirty="0" smtClean="0"/>
              <a:t>plano alimentar personalizado </a:t>
            </a:r>
            <a:r>
              <a:rPr lang="pt-BR" dirty="0" smtClean="0"/>
              <a:t>de </a:t>
            </a:r>
            <a:r>
              <a:rPr lang="pt-BR" dirty="0"/>
              <a:t>acordo com as demandas calóricas e nutricionais de cada um</a:t>
            </a:r>
            <a:r>
              <a:rPr lang="pt-BR" dirty="0" smtClean="0"/>
              <a:t>. </a:t>
            </a:r>
          </a:p>
          <a:p>
            <a:pPr marL="0" indent="0">
              <a:buNone/>
            </a:pPr>
            <a:r>
              <a:rPr lang="pt-BR" dirty="0" smtClean="0"/>
              <a:t>Programa </a:t>
            </a:r>
            <a:r>
              <a:rPr lang="pt-BR" dirty="0"/>
              <a:t>nutricional </a:t>
            </a:r>
            <a:r>
              <a:rPr lang="pt-BR" dirty="0" smtClean="0"/>
              <a:t>em que o paciente esteja proposto a  seguir, fazendo </a:t>
            </a:r>
            <a:r>
              <a:rPr lang="pt-BR" dirty="0"/>
              <a:t>as mudanças que julgar necessárias ao longo do </a:t>
            </a:r>
            <a:r>
              <a:rPr lang="pt-BR" dirty="0" smtClean="0"/>
              <a:t>tempo, que tenha acompanhamento do profissional. </a:t>
            </a:r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135775"/>
      </p:ext>
    </p:extLst>
  </p:cSld>
  <p:clrMapOvr>
    <a:masterClrMapping/>
  </p:clrMapOvr>
  <p:transition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CONDUTA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352928" cy="5493224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Conduta nutricional significa a decisão de tratamento que o nutricionista determina para cada paciente.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Por </a:t>
            </a:r>
            <a:r>
              <a:rPr lang="pt-BR" dirty="0"/>
              <a:t>exemplo, frente a um paciente com sobrepeso ou com  hipertensão, a conduta nutricional poderia ser dieta hipocalórica ou hipossódica, respectivamente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15816"/>
            <a:ext cx="462908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490718"/>
      </p:ext>
    </p:extLst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t-BR" dirty="0" smtClean="0"/>
              <a:t>ORIENTAÇÃO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08912" cy="542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Educação </a:t>
            </a:r>
            <a:r>
              <a:rPr lang="pt-BR" dirty="0"/>
              <a:t>ou ainda aconselhamento nutricional é o processo pelo qual os pacientes são auxiliados a selecionar e implementar comportamentos desejáveis de nutrição e estilo de vida. 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Ex. paciente </a:t>
            </a:r>
            <a:r>
              <a:rPr lang="pt-BR" dirty="0"/>
              <a:t>com sobrepeso, a orientação nutricional seria explicar porque ele deve adquirir hábitos alimentares mais saudáveis, optando por alimentos menos calóricos. Para o paciente hipertenso deve-se explicar porque ele deve evitar o consumo de alimentos ricos em sódio. </a:t>
            </a:r>
            <a:r>
              <a:rPr lang="pt-BR" dirty="0" smtClean="0"/>
              <a:t>Incentivá-lo </a:t>
            </a:r>
            <a:r>
              <a:rPr lang="pt-BR" dirty="0"/>
              <a:t>a praticar atividades físicas para auxiliar na perda de peso e melhora da hipertensão.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2268860" cy="150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59600"/>
      </p:ext>
    </p:extLst>
  </p:cSld>
  <p:clrMapOvr>
    <a:masterClrMapping/>
  </p:clrMapOvr>
  <p:transition>
    <p:pull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pt-BR" dirty="0" smtClean="0"/>
              <a:t>Educação 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352928" cy="556523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Processo </a:t>
            </a:r>
            <a:r>
              <a:rPr lang="pt-BR" dirty="0"/>
              <a:t>de modificar e melhorar o hábito alimentar a médio e longo </a:t>
            </a:r>
            <a:r>
              <a:rPr lang="pt-BR" dirty="0" smtClean="0"/>
              <a:t>prazo, preocupa-se </a:t>
            </a:r>
            <a:r>
              <a:rPr lang="pt-BR" dirty="0"/>
              <a:t>com as representações sobre o comer e a comida e com os conhecimentos, atitudes e valores da alimentação para a saúde, buscando sempre a autonomia </a:t>
            </a:r>
            <a:r>
              <a:rPr lang="pt-BR" dirty="0" smtClean="0"/>
              <a:t>e conscientização do </a:t>
            </a:r>
            <a:r>
              <a:rPr lang="pt-BR" dirty="0"/>
              <a:t>indivíduo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Exemplos: orientação quanto a composição dos alimentos através do conhecimento de informações nutricionais;</a:t>
            </a:r>
          </a:p>
          <a:p>
            <a:pPr marL="0" indent="0">
              <a:buNone/>
            </a:pPr>
            <a:r>
              <a:rPr lang="pt-BR" dirty="0" smtClean="0"/>
              <a:t>Orientação utilizando representações gráficas: pirâmide, prato saudável, semáforo dos alimentos </a:t>
            </a:r>
            <a:r>
              <a:rPr lang="pt-BR" dirty="0" err="1" smtClean="0"/>
              <a:t>etc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81277"/>
            <a:ext cx="20002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8126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806433"/>
      </p:ext>
    </p:extLst>
  </p:cSld>
  <p:clrMapOvr>
    <a:masterClrMapping/>
  </p:clrMapOvr>
  <p:transition>
    <p:pull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Aconselhamento nutricional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590465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Aconselhamento nutricional é o processo que os clientes são efetivamente auxiliados a selecionar e implementar comportamentos desejáveis de nutrição e estilo de vida.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r>
              <a:rPr lang="pt-BR" dirty="0" smtClean="0"/>
              <a:t>Atingir o melhor resultado no tratamento nutricional de um paciente é uma meta continua a ser trabalhada por um  nutricionista. </a:t>
            </a:r>
          </a:p>
          <a:p>
            <a:endParaRPr lang="pt-BR" dirty="0"/>
          </a:p>
          <a:p>
            <a:r>
              <a:rPr lang="pt-BR" dirty="0" smtClean="0"/>
              <a:t>Nos deparamos com uma diversidade de condutas e protocolos nutricionais prontos na internet, sem fundamento cientifico, nosso papel é esclarecer informações.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910264"/>
      </p:ext>
    </p:extLst>
  </p:cSld>
  <p:clrMapOvr>
    <a:masterClrMapping/>
  </p:clrMapOvr>
  <p:transition>
    <p:pull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12663</TotalTime>
  <Words>1611</Words>
  <Application>Microsoft Office PowerPoint</Application>
  <PresentationFormat>Apresentação na tela (4:3)</PresentationFormat>
  <Paragraphs>144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Balcão Envidraçado</vt:lpstr>
      <vt:lpstr>TÉCNICO ESTÉTICA E MASSOTERAPIA  Nutrição  AULA 11 – Estratégias nutricionais para controle do peso</vt:lpstr>
      <vt:lpstr>OBJETIVO DA AULA</vt:lpstr>
      <vt:lpstr>IMPACTO DA OBESIDADE NA DOENÇA </vt:lpstr>
      <vt:lpstr>Promoção a saúde</vt:lpstr>
      <vt:lpstr>Promoção da saúde</vt:lpstr>
      <vt:lpstr>CONDUTA</vt:lpstr>
      <vt:lpstr>ORIENTAÇÃO</vt:lpstr>
      <vt:lpstr>Educação nutricional</vt:lpstr>
      <vt:lpstr>Aconselhamento nutricional</vt:lpstr>
      <vt:lpstr>Aconselhamento nutricional</vt:lpstr>
      <vt:lpstr>Apresentação do PowerPoint</vt:lpstr>
      <vt:lpstr>Controle fisiológico ingestão alimentos</vt:lpstr>
      <vt:lpstr>Saciedade x consciência alimentar</vt:lpstr>
      <vt:lpstr>Apresentação do PowerPoint</vt:lpstr>
      <vt:lpstr>Apresentação do PowerPoint</vt:lpstr>
      <vt:lpstr>Apresentação do PowerPoint</vt:lpstr>
      <vt:lpstr>Apresentação do PowerPoint</vt:lpstr>
      <vt:lpstr>PLANO ALIMENTAR</vt:lpstr>
      <vt:lpstr>Detox antiinflamatoria</vt:lpstr>
      <vt:lpstr>LOW CARB</vt:lpstr>
      <vt:lpstr>Prós e contras</vt:lpstr>
      <vt:lpstr>cetogênica</vt:lpstr>
      <vt:lpstr>Prós e contras</vt:lpstr>
      <vt:lpstr>paleolítica</vt:lpstr>
      <vt:lpstr>Prós e contras</vt:lpstr>
      <vt:lpstr>JEJUM INTERMITENTE</vt:lpstr>
      <vt:lpstr>Prós e contras</vt:lpstr>
      <vt:lpstr>OUTROS TIPOS</vt:lpstr>
      <vt:lpstr>OUTROS TIPOS</vt:lpstr>
      <vt:lpstr>Outros tipos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Jefferson</dc:creator>
  <cp:lastModifiedBy>Jefferson</cp:lastModifiedBy>
  <cp:revision>2584</cp:revision>
  <dcterms:created xsi:type="dcterms:W3CDTF">2014-02-04T23:45:32Z</dcterms:created>
  <dcterms:modified xsi:type="dcterms:W3CDTF">2021-07-07T19:19:58Z</dcterms:modified>
</cp:coreProperties>
</file>