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AF5FC-2E80-489D-9EA8-44A903AA5B45}" type="datetimeFigureOut">
              <a:rPr lang="pt-BR" smtClean="0"/>
              <a:pPr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E1F2-59DD-4583-AA7B-D730EA50BD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6983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AF5FC-2E80-489D-9EA8-44A903AA5B45}" type="datetimeFigureOut">
              <a:rPr lang="pt-BR" smtClean="0"/>
              <a:pPr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E1F2-59DD-4583-AA7B-D730EA50BD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2193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AF5FC-2E80-489D-9EA8-44A903AA5B45}" type="datetimeFigureOut">
              <a:rPr lang="pt-BR" smtClean="0"/>
              <a:pPr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E1F2-59DD-4583-AA7B-D730EA50BD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2570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AF5FC-2E80-489D-9EA8-44A903AA5B45}" type="datetimeFigureOut">
              <a:rPr lang="pt-BR" smtClean="0"/>
              <a:pPr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E1F2-59DD-4583-AA7B-D730EA50BD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2249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AF5FC-2E80-489D-9EA8-44A903AA5B45}" type="datetimeFigureOut">
              <a:rPr lang="pt-BR" smtClean="0"/>
              <a:pPr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E1F2-59DD-4583-AA7B-D730EA50BD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36967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AF5FC-2E80-489D-9EA8-44A903AA5B45}" type="datetimeFigureOut">
              <a:rPr lang="pt-BR" smtClean="0"/>
              <a:pPr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E1F2-59DD-4583-AA7B-D730EA50BD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7568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AF5FC-2E80-489D-9EA8-44A903AA5B45}" type="datetimeFigureOut">
              <a:rPr lang="pt-BR" smtClean="0"/>
              <a:pPr/>
              <a:t>03/08/2020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E1F2-59DD-4583-AA7B-D730EA50BD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0172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AF5FC-2E80-489D-9EA8-44A903AA5B45}" type="datetimeFigureOut">
              <a:rPr lang="pt-BR" smtClean="0"/>
              <a:pPr/>
              <a:t>03/08/2020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E1F2-59DD-4583-AA7B-D730EA50BD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51876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AF5FC-2E80-489D-9EA8-44A903AA5B45}" type="datetimeFigureOut">
              <a:rPr lang="pt-BR" smtClean="0"/>
              <a:pPr/>
              <a:t>03/08/2020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E1F2-59DD-4583-AA7B-D730EA50BD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324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AF5FC-2E80-489D-9EA8-44A903AA5B45}" type="datetimeFigureOut">
              <a:rPr lang="pt-BR" smtClean="0"/>
              <a:pPr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E1F2-59DD-4583-AA7B-D730EA50BD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8624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AF5FC-2E80-489D-9EA8-44A903AA5B45}" type="datetimeFigureOut">
              <a:rPr lang="pt-BR" smtClean="0"/>
              <a:pPr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E1F2-59DD-4583-AA7B-D730EA50BD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2182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AF5FC-2E80-489D-9EA8-44A903AA5B45}" type="datetimeFigureOut">
              <a:rPr lang="pt-BR" smtClean="0"/>
              <a:pPr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1E1F2-59DD-4583-AA7B-D730EA50BD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988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ALIANÇA MUNDIAL PARA A SEGURANÇA DO</a:t>
            </a:r>
            <a:br>
              <a:rPr lang="pt-BR" dirty="0"/>
            </a:br>
            <a:r>
              <a:rPr lang="pt-BR" dirty="0" smtClean="0"/>
              <a:t>PACIENTE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SEGUNDO DESAFIO GLOBAL PARA A</a:t>
            </a:r>
            <a:br>
              <a:rPr lang="pt-BR" b="1" dirty="0"/>
            </a:br>
            <a:r>
              <a:rPr lang="pt-BR" b="1" dirty="0"/>
              <a:t>SEGURANÇA DO PACIENTE</a:t>
            </a:r>
            <a:br>
              <a:rPr lang="pt-BR" b="1" dirty="0"/>
            </a:br>
            <a:r>
              <a:rPr lang="pt-BR" b="1" dirty="0"/>
              <a:t>CIRURGIAS SEGURAS SALVAM VIDAS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3037" y="188640"/>
            <a:ext cx="1989562" cy="2244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2245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Lista de Verificação de Segurança Cirúrgica da OMS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pt-BR" dirty="0" smtClean="0"/>
              <a:t>Desenvolvida </a:t>
            </a:r>
            <a:r>
              <a:rPr lang="pt-BR" dirty="0"/>
              <a:t>para </a:t>
            </a:r>
            <a:r>
              <a:rPr lang="pt-BR" dirty="0" smtClean="0"/>
              <a:t>ajudar as </a:t>
            </a:r>
            <a:r>
              <a:rPr lang="pt-BR" dirty="0"/>
              <a:t>equipes cirúrgicas a reduzir a ocorrência de danos ao paciente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/>
              <a:t>A Lista de Verificação não é um instrumento regulatório ou um componente </a:t>
            </a:r>
            <a:r>
              <a:rPr lang="pt-BR" dirty="0" smtClean="0"/>
              <a:t>da política </a:t>
            </a:r>
            <a:r>
              <a:rPr lang="pt-BR" dirty="0"/>
              <a:t>pública oficial; tem a intenção de ser uma ferramenta prática e fácil de </a:t>
            </a:r>
            <a:r>
              <a:rPr lang="pt-BR" dirty="0" smtClean="0"/>
              <a:t>usar por </a:t>
            </a:r>
            <a:r>
              <a:rPr lang="pt-BR" dirty="0"/>
              <a:t>médicos interessados na melhoria da segurança de suas operações e na </a:t>
            </a:r>
            <a:r>
              <a:rPr lang="pt-BR" dirty="0" smtClean="0"/>
              <a:t>redução de </a:t>
            </a:r>
            <a:r>
              <a:rPr lang="pt-BR" dirty="0"/>
              <a:t>mortes e complicações cirúrgicas desnecessárias.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335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Breves instruções para o uso da Lista de Verificação de Segurança</a:t>
            </a:r>
            <a:br>
              <a:rPr lang="pt-BR" dirty="0"/>
            </a:br>
            <a:r>
              <a:rPr lang="pt-BR" dirty="0"/>
              <a:t>Cirúrgica da OMS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pt-BR" dirty="0"/>
              <a:t>É essencial que uma única pessoa lidere o processo da Lista de Verificação. </a:t>
            </a:r>
            <a:r>
              <a:rPr lang="pt-BR" dirty="0" smtClean="0"/>
              <a:t>Esta pessoa</a:t>
            </a:r>
            <a:r>
              <a:rPr lang="pt-BR" dirty="0"/>
              <a:t>, designada como coordenadora da Lista de Verificação, é responsável </a:t>
            </a:r>
            <a:r>
              <a:rPr lang="pt-BR" dirty="0" smtClean="0"/>
              <a:t>por marcar </a:t>
            </a:r>
            <a:r>
              <a:rPr lang="pt-BR" dirty="0"/>
              <a:t>os boxes da </a:t>
            </a:r>
            <a:r>
              <a:rPr lang="pt-BR" dirty="0" smtClean="0"/>
              <a:t>lista.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9229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Lista de Verificação divide a operação em três fases, cada uma </a:t>
            </a:r>
            <a:r>
              <a:rPr lang="pt-BR" dirty="0" smtClean="0"/>
              <a:t>correspondendo a </a:t>
            </a:r>
            <a:r>
              <a:rPr lang="pt-BR" dirty="0"/>
              <a:t>um período do tempo específico no fluxo normal de um procedimento: </a:t>
            </a:r>
            <a:r>
              <a:rPr lang="pt-BR" dirty="0" smtClean="0"/>
              <a:t>o período </a:t>
            </a:r>
            <a:r>
              <a:rPr lang="pt-BR" dirty="0"/>
              <a:t>anterior à indução anestésica (</a:t>
            </a:r>
            <a:r>
              <a:rPr lang="pt-BR" i="1" dirty="0"/>
              <a:t>Identificação</a:t>
            </a:r>
            <a:r>
              <a:rPr lang="pt-BR" dirty="0"/>
              <a:t>), o período após a indução </a:t>
            </a:r>
            <a:r>
              <a:rPr lang="pt-BR" dirty="0" smtClean="0"/>
              <a:t>e antes </a:t>
            </a:r>
            <a:r>
              <a:rPr lang="pt-BR" dirty="0"/>
              <a:t>da incisão cirúrgica (</a:t>
            </a:r>
            <a:r>
              <a:rPr lang="pt-BR" i="1" dirty="0"/>
              <a:t>Confirmação</a:t>
            </a:r>
            <a:r>
              <a:rPr lang="pt-BR" dirty="0"/>
              <a:t>) e o período durante ou </a:t>
            </a:r>
            <a:r>
              <a:rPr lang="pt-BR" dirty="0" smtClean="0"/>
              <a:t>imediatamente pós </a:t>
            </a:r>
            <a:r>
              <a:rPr lang="pt-BR" dirty="0"/>
              <a:t>o fechamento da ferida (</a:t>
            </a:r>
            <a:r>
              <a:rPr lang="pt-BR" i="1" dirty="0"/>
              <a:t>Registro</a:t>
            </a:r>
            <a:r>
              <a:rPr lang="pt-B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79300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221079" y="-1221077"/>
            <a:ext cx="6487563" cy="8929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79512" y="474345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Ficha Catalográfica</a:t>
            </a:r>
          </a:p>
          <a:p>
            <a:r>
              <a:rPr lang="pt-BR" sz="2400" dirty="0"/>
              <a:t>Ficha Catalográfica</a:t>
            </a:r>
          </a:p>
          <a:p>
            <a:r>
              <a:rPr lang="pt-BR" sz="2400" dirty="0"/>
              <a:t>Organização Mundial da Saúde.</a:t>
            </a:r>
          </a:p>
          <a:p>
            <a:r>
              <a:rPr lang="pt-BR" sz="2400" dirty="0"/>
              <a:t>Segundo desafio global para a segurança do paciente: Manual - cirurgias seguras salvam vidas (orientações para cirurgia</a:t>
            </a:r>
          </a:p>
          <a:p>
            <a:r>
              <a:rPr lang="pt-BR" sz="2400" dirty="0"/>
              <a:t>segura da OMS) / Organização Mundial da Saúde; tradução de Marcela Sánchez Nilo e Irma Angélica </a:t>
            </a:r>
            <a:r>
              <a:rPr lang="pt-BR" sz="2400" dirty="0" err="1"/>
              <a:t>Durán</a:t>
            </a:r>
            <a:r>
              <a:rPr lang="pt-BR" sz="2400" dirty="0"/>
              <a:t> – Rio de Janeiro:</a:t>
            </a:r>
          </a:p>
          <a:p>
            <a:r>
              <a:rPr lang="pt-BR" sz="2400" dirty="0"/>
              <a:t>Organização Pan-Americana da Saúde ; Ministério da Saúde ; Agência Nacional de Vigilância Sanitária, 2009.</a:t>
            </a:r>
          </a:p>
          <a:p>
            <a:r>
              <a:rPr lang="pt-BR" sz="2400" dirty="0"/>
              <a:t>29 p.: il.</a:t>
            </a:r>
          </a:p>
          <a:p>
            <a:r>
              <a:rPr lang="pt-BR" sz="2400" dirty="0"/>
              <a:t>ISBN 978-85-87943-98-9</a:t>
            </a:r>
          </a:p>
          <a:p>
            <a:r>
              <a:rPr lang="pt-BR" sz="2400" dirty="0"/>
              <a:t>1. Saúde Pública – Cirurgia. 1. Relação hospital-paciente 2. Assistência ao paciente. 4. Controle de Doenças Transmissíveis. II.</a:t>
            </a:r>
          </a:p>
          <a:p>
            <a:r>
              <a:rPr lang="pt-BR" sz="2400" dirty="0"/>
              <a:t>Organização Pan-Americana da Saúde. III. Ministério da Saúde IV. Agência Nacional de Vigilância Sanitária. IV. Título.</a:t>
            </a:r>
          </a:p>
          <a:p>
            <a:r>
              <a:rPr lang="pt-BR" sz="2400" dirty="0"/>
              <a:t>NLM: WA 240</a:t>
            </a:r>
          </a:p>
        </p:txBody>
      </p:sp>
    </p:spTree>
    <p:extLst>
      <p:ext uri="{BB962C8B-B14F-4D97-AF65-F5344CB8AC3E}">
        <p14:creationId xmlns:p14="http://schemas.microsoft.com/office/powerpoint/2010/main" xmlns="" val="16748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Apresentação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r>
              <a:rPr lang="pt-BR" sz="2800" dirty="0"/>
              <a:t>Em atenção à Resolução 55.18, da 55ª </a:t>
            </a:r>
            <a:r>
              <a:rPr lang="pt-BR" sz="2800" dirty="0" err="1"/>
              <a:t>Assembléia</a:t>
            </a:r>
            <a:r>
              <a:rPr lang="pt-BR" sz="2800" dirty="0"/>
              <a:t> Mundial da Saúde, ocorrida </a:t>
            </a:r>
            <a:r>
              <a:rPr lang="pt-BR" sz="2800" dirty="0" smtClean="0"/>
              <a:t>em maio de 2002, que recomendou à própria Organização Mundial da Saúde (OMS) e aos Estados </a:t>
            </a:r>
            <a:r>
              <a:rPr lang="pt-BR" sz="2800" dirty="0"/>
              <a:t>Membros uma maior atenção ao problema da segurança do paciente, a </a:t>
            </a:r>
            <a:r>
              <a:rPr lang="pt-BR" sz="2800" dirty="0" smtClean="0"/>
              <a:t>OMS lançou</a:t>
            </a:r>
            <a:r>
              <a:rPr lang="pt-BR" sz="2800" dirty="0"/>
              <a:t>, em outubro de 2004, a Aliança Mundial para a Segurança do Paciente.</a:t>
            </a:r>
          </a:p>
          <a:p>
            <a:r>
              <a:rPr lang="pt-BR" sz="2800" dirty="0"/>
              <a:t>Essa Aliança tem o objetivo de despertar a consciência profissional e </a:t>
            </a:r>
            <a:r>
              <a:rPr lang="pt-BR" sz="2800" dirty="0" smtClean="0"/>
              <a:t>o comprometimento </a:t>
            </a:r>
            <a:r>
              <a:rPr lang="pt-BR" sz="2800" dirty="0"/>
              <a:t>político para uma melhor segurança na assistência à saúde e </a:t>
            </a:r>
            <a:r>
              <a:rPr lang="pt-BR" sz="2800" dirty="0" smtClean="0"/>
              <a:t>apoiar os </a:t>
            </a:r>
            <a:r>
              <a:rPr lang="pt-BR" sz="2800" dirty="0"/>
              <a:t>Estados Membros no desenvolvimento de políticas públicas e na indução de </a:t>
            </a:r>
            <a:r>
              <a:rPr lang="pt-BR" sz="2800" dirty="0" smtClean="0"/>
              <a:t>boas práticas </a:t>
            </a:r>
            <a:r>
              <a:rPr lang="pt-BR" sz="2800" dirty="0"/>
              <a:t>assistenciais.</a:t>
            </a:r>
          </a:p>
        </p:txBody>
      </p:sp>
    </p:spTree>
    <p:extLst>
      <p:ext uri="{BB962C8B-B14F-4D97-AF65-F5344CB8AC3E}">
        <p14:creationId xmlns:p14="http://schemas.microsoft.com/office/powerpoint/2010/main" xmlns="" val="93376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pt-BR" sz="3100" b="1" u="sng" dirty="0" smtClean="0"/>
              <a:t>O Primeiro Desafio Global focou as infecções relacionadas com a assistência à saúde,</a:t>
            </a:r>
            <a:br>
              <a:rPr lang="pt-BR" sz="3100" b="1" u="sng" dirty="0" smtClean="0"/>
            </a:br>
            <a:r>
              <a:rPr lang="pt-BR" sz="3100" b="1" u="sng" dirty="0" smtClean="0"/>
              <a:t>envolvendo: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3993307"/>
          </a:xfrm>
        </p:spPr>
        <p:txBody>
          <a:bodyPr>
            <a:normAutofit/>
          </a:bodyPr>
          <a:lstStyle/>
          <a:p>
            <a:r>
              <a:rPr lang="pt-BR" dirty="0" smtClean="0"/>
              <a:t>1</a:t>
            </a:r>
            <a:r>
              <a:rPr lang="pt-BR" dirty="0"/>
              <a:t>) higienização das mãos;</a:t>
            </a:r>
          </a:p>
          <a:p>
            <a:r>
              <a:rPr lang="pt-BR" dirty="0"/>
              <a:t>2) procedimentos clínicos e cirúrgicos seguros;</a:t>
            </a:r>
          </a:p>
          <a:p>
            <a:r>
              <a:rPr lang="pt-BR" dirty="0"/>
              <a:t>3) segurança do sangue e de hemoderivados;</a:t>
            </a:r>
          </a:p>
          <a:p>
            <a:r>
              <a:rPr lang="pt-BR" dirty="0"/>
              <a:t>4) administração segura de injetáveis e de </a:t>
            </a:r>
            <a:r>
              <a:rPr lang="pt-BR" dirty="0" err="1"/>
              <a:t>imunobiológicos</a:t>
            </a:r>
            <a:r>
              <a:rPr lang="pt-BR" dirty="0"/>
              <a:t>; e</a:t>
            </a:r>
          </a:p>
          <a:p>
            <a:r>
              <a:rPr lang="pt-BR" dirty="0"/>
              <a:t>5) segurança da água, saneamento básico e manejo de resíduos.</a:t>
            </a:r>
          </a:p>
        </p:txBody>
      </p:sp>
    </p:spTree>
    <p:extLst>
      <p:ext uri="{BB962C8B-B14F-4D97-AF65-F5344CB8AC3E}">
        <p14:creationId xmlns:p14="http://schemas.microsoft.com/office/powerpoint/2010/main" xmlns="" val="113343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0"/>
          </a:xfrm>
        </p:spPr>
        <p:txBody>
          <a:bodyPr>
            <a:noAutofit/>
          </a:bodyPr>
          <a:lstStyle/>
          <a:p>
            <a:r>
              <a:rPr lang="pt-BR" sz="3200" b="1" dirty="0" smtClean="0"/>
              <a:t>O </a:t>
            </a:r>
            <a:r>
              <a:rPr lang="pt-BR" sz="3200" b="1" dirty="0"/>
              <a:t>segundo Desafio Global para a Segurança do paciente dirige a atenção para</a:t>
            </a:r>
            <a:br>
              <a:rPr lang="pt-BR" sz="3200" b="1" dirty="0"/>
            </a:br>
            <a:r>
              <a:rPr lang="pt-BR" sz="3200" b="1" dirty="0"/>
              <a:t>os fundamentos e práticas da segurança </a:t>
            </a:r>
            <a:r>
              <a:rPr lang="pt-BR" sz="3200" b="1" dirty="0" smtClean="0"/>
              <a:t>cirúrgica</a:t>
            </a:r>
            <a:r>
              <a:rPr lang="pt-BR" sz="3200" dirty="0" smtClean="0"/>
              <a:t>.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pt-BR" dirty="0"/>
              <a:t>1</a:t>
            </a:r>
            <a:r>
              <a:rPr lang="pt-BR" sz="3600" dirty="0"/>
              <a:t>) prevenção de infecções de sítio cirúrgico;</a:t>
            </a:r>
          </a:p>
          <a:p>
            <a:r>
              <a:rPr lang="pt-BR" sz="3600" dirty="0"/>
              <a:t>2) anestesia segura;</a:t>
            </a:r>
          </a:p>
          <a:p>
            <a:r>
              <a:rPr lang="pt-BR" sz="3600" dirty="0"/>
              <a:t>3) equipes cirúrgicas seguras; e</a:t>
            </a:r>
          </a:p>
          <a:p>
            <a:r>
              <a:rPr lang="pt-BR" sz="3600" dirty="0"/>
              <a:t>4) indicadores da assistência cirúrgica.</a:t>
            </a:r>
          </a:p>
        </p:txBody>
      </p:sp>
    </p:spTree>
    <p:extLst>
      <p:ext uri="{BB962C8B-B14F-4D97-AF65-F5344CB8AC3E}">
        <p14:creationId xmlns:p14="http://schemas.microsoft.com/office/powerpoint/2010/main" xmlns="" val="281094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Cinco dados sobre segurança cirúrgica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1. Complicações pós-operatórios em pacientes internados ocorrem em até </a:t>
            </a:r>
            <a:r>
              <a:rPr lang="pt-BR" dirty="0" smtClean="0"/>
              <a:t>25% dos </a:t>
            </a:r>
            <a:r>
              <a:rPr lang="pt-BR" dirty="0"/>
              <a:t>pacientes.</a:t>
            </a:r>
          </a:p>
          <a:p>
            <a:r>
              <a:rPr lang="pt-BR" dirty="0"/>
              <a:t>2. A taxa de mortalidade relatada após cirurgia mais extensa é de 0.5-5%.</a:t>
            </a:r>
          </a:p>
          <a:p>
            <a:r>
              <a:rPr lang="pt-BR" dirty="0"/>
              <a:t>3. Em países desenvolvidos cerca de metade de todos os eventos adversos </a:t>
            </a:r>
            <a:r>
              <a:rPr lang="pt-BR" dirty="0" smtClean="0"/>
              <a:t>em pacientes </a:t>
            </a:r>
            <a:r>
              <a:rPr lang="pt-BR" dirty="0"/>
              <a:t>hospitalizados estão relacionados à assistência cirúrgica.</a:t>
            </a:r>
          </a:p>
          <a:p>
            <a:r>
              <a:rPr lang="pt-BR" dirty="0"/>
              <a:t>4. Nos casos onde o processo cirúrgico levou a prejuízos, ao menos metade deles</a:t>
            </a:r>
          </a:p>
          <a:p>
            <a:r>
              <a:rPr lang="pt-BR" dirty="0"/>
              <a:t>era evitável.</a:t>
            </a:r>
          </a:p>
          <a:p>
            <a:r>
              <a:rPr lang="pt-BR" dirty="0"/>
              <a:t>5. Princípios conhecidos de segurança cirúrgica são aplicados de </a:t>
            </a:r>
            <a:r>
              <a:rPr lang="pt-BR" dirty="0" smtClean="0"/>
              <a:t>maneira inconsistente </a:t>
            </a:r>
            <a:r>
              <a:rPr lang="pt-BR" dirty="0"/>
              <a:t>mesmo nos cenários mais sofisticados.</a:t>
            </a:r>
          </a:p>
        </p:txBody>
      </p:sp>
    </p:spTree>
    <p:extLst>
      <p:ext uri="{BB962C8B-B14F-4D97-AF65-F5344CB8AC3E}">
        <p14:creationId xmlns:p14="http://schemas.microsoft.com/office/powerpoint/2010/main" xmlns="" val="135267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Abordagem abrangendo todos os sistemas para melhora da</a:t>
            </a:r>
            <a:br>
              <a:rPr lang="pt-BR" dirty="0"/>
            </a:br>
            <a:r>
              <a:rPr lang="pt-BR" dirty="0"/>
              <a:t>segurança cirúrgica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pt-BR" dirty="0"/>
              <a:t>Não há somente uma única solução que promoverá a melhora da </a:t>
            </a:r>
            <a:r>
              <a:rPr lang="pt-BR" dirty="0" smtClean="0"/>
              <a:t>segurança cirúrgica</a:t>
            </a:r>
            <a:r>
              <a:rPr lang="pt-BR" dirty="0"/>
              <a:t>. </a:t>
            </a:r>
            <a:r>
              <a:rPr lang="pt-BR" dirty="0" err="1"/>
              <a:t>Requere-se</a:t>
            </a:r>
            <a:r>
              <a:rPr lang="pt-BR" dirty="0"/>
              <a:t> a conclusão de uma sequência de etapas necessárias </a:t>
            </a:r>
            <a:r>
              <a:rPr lang="pt-BR" dirty="0" smtClean="0"/>
              <a:t>na assistência</a:t>
            </a:r>
            <a:r>
              <a:rPr lang="pt-BR" dirty="0"/>
              <a:t>, não apenas pelo cirurgião, mas pela equipe de profissionais </a:t>
            </a:r>
            <a:r>
              <a:rPr lang="pt-BR" dirty="0" smtClean="0"/>
              <a:t>de assistência </a:t>
            </a:r>
            <a:r>
              <a:rPr lang="pt-BR" dirty="0"/>
              <a:t>à saúde, trabalhando juntos em um sistema de saúde que os </a:t>
            </a:r>
            <a:r>
              <a:rPr lang="pt-BR" dirty="0" err="1"/>
              <a:t>apóie</a:t>
            </a:r>
            <a:r>
              <a:rPr lang="pt-BR" dirty="0"/>
              <a:t> </a:t>
            </a:r>
            <a:r>
              <a:rPr lang="pt-BR" dirty="0" smtClean="0"/>
              <a:t>para benefício </a:t>
            </a:r>
            <a:r>
              <a:rPr lang="pt-BR" dirty="0"/>
              <a:t>do paciente.</a:t>
            </a:r>
          </a:p>
        </p:txBody>
      </p:sp>
    </p:spTree>
    <p:extLst>
      <p:ext uri="{BB962C8B-B14F-4D97-AF65-F5344CB8AC3E}">
        <p14:creationId xmlns:p14="http://schemas.microsoft.com/office/powerpoint/2010/main" xmlns="" val="35251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Dez objetivos essenciais para a segurança cirúrgica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Objetivo 1. A equipe operará o paciente certo e o sítio cirúrgico certo.</a:t>
            </a:r>
          </a:p>
          <a:p>
            <a:r>
              <a:rPr lang="pt-BR" dirty="0"/>
              <a:t>Objetivo 2. A equipe usará métodos conhecidos para impedir danos </a:t>
            </a:r>
            <a:r>
              <a:rPr lang="pt-BR" dirty="0" smtClean="0"/>
              <a:t>na administração </a:t>
            </a:r>
            <a:r>
              <a:rPr lang="pt-BR" dirty="0"/>
              <a:t>de </a:t>
            </a:r>
            <a:r>
              <a:rPr lang="pt-BR" dirty="0" smtClean="0"/>
              <a:t>anestésicos, enquanto </a:t>
            </a:r>
            <a:r>
              <a:rPr lang="pt-BR" dirty="0"/>
              <a:t>protege o paciente da </a:t>
            </a:r>
            <a:r>
              <a:rPr lang="pt-BR" dirty="0" smtClean="0"/>
              <a:t> dor</a:t>
            </a:r>
            <a:r>
              <a:rPr lang="pt-BR" dirty="0"/>
              <a:t>.</a:t>
            </a:r>
          </a:p>
          <a:p>
            <a:r>
              <a:rPr lang="pt-BR" dirty="0"/>
              <a:t>Objetivo 3. A equipe reconhecerá e estará efetivamente preparada para </a:t>
            </a:r>
            <a:r>
              <a:rPr lang="pt-BR" dirty="0" smtClean="0"/>
              <a:t>perda de </a:t>
            </a:r>
            <a:r>
              <a:rPr lang="pt-BR" dirty="0"/>
              <a:t>via aérea ou de função respiratória que ameacem a vida.</a:t>
            </a:r>
          </a:p>
          <a:p>
            <a:r>
              <a:rPr lang="pt-BR" dirty="0"/>
              <a:t>Objetiva 4. A equipe reconhecerá e estará efetivamente preparada para o </a:t>
            </a:r>
            <a:r>
              <a:rPr lang="pt-BR" dirty="0" smtClean="0"/>
              <a:t>risco de </a:t>
            </a:r>
            <a:r>
              <a:rPr lang="pt-BR" dirty="0"/>
              <a:t>grandes perdas sanguíneas.</a:t>
            </a:r>
          </a:p>
          <a:p>
            <a:r>
              <a:rPr lang="pt-BR" dirty="0"/>
              <a:t>Objetivo 5. A equipe evitará a indução de reação adversa a drogas ou </a:t>
            </a:r>
            <a:r>
              <a:rPr lang="pt-BR" dirty="0" smtClean="0"/>
              <a:t>reação alérgica </a:t>
            </a:r>
            <a:r>
              <a:rPr lang="pt-BR" dirty="0"/>
              <a:t>sabidamente de risco ao paciente.</a:t>
            </a:r>
          </a:p>
        </p:txBody>
      </p:sp>
    </p:spTree>
    <p:extLst>
      <p:ext uri="{BB962C8B-B14F-4D97-AF65-F5344CB8AC3E}">
        <p14:creationId xmlns:p14="http://schemas.microsoft.com/office/powerpoint/2010/main" xmlns="" val="88847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Dez objetivos essenciais para a segurança cirúrgica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Objetivo 6. A equipe usará de maneira sistemática, métodos conhecidos </a:t>
            </a:r>
            <a:r>
              <a:rPr lang="pt-BR" dirty="0" smtClean="0"/>
              <a:t>para minimizar </a:t>
            </a:r>
            <a:r>
              <a:rPr lang="pt-BR" dirty="0"/>
              <a:t>o risco de infecção do sítio cirúrgico.</a:t>
            </a:r>
          </a:p>
          <a:p>
            <a:r>
              <a:rPr lang="pt-BR" dirty="0"/>
              <a:t>Objetivo 7. A equipe impedirá a retenção inadvertida de compressas </a:t>
            </a:r>
            <a:r>
              <a:rPr lang="pt-BR" dirty="0" smtClean="0"/>
              <a:t>ou instrumentos </a:t>
            </a:r>
            <a:r>
              <a:rPr lang="pt-BR" dirty="0"/>
              <a:t>nas feridas cirúrgicas.</a:t>
            </a:r>
          </a:p>
          <a:p>
            <a:r>
              <a:rPr lang="pt-BR" dirty="0"/>
              <a:t>Objetivo 8. A equipe manterá seguros e identificará precisamente todos </a:t>
            </a:r>
            <a:r>
              <a:rPr lang="pt-BR" dirty="0" smtClean="0"/>
              <a:t>os espécimes </a:t>
            </a:r>
            <a:r>
              <a:rPr lang="pt-BR" dirty="0"/>
              <a:t>cirúrgicos.</a:t>
            </a:r>
          </a:p>
          <a:p>
            <a:r>
              <a:rPr lang="pt-BR" dirty="0"/>
              <a:t>Objetivo 9. A equipe se comunicará efetivamente e trocará informações </a:t>
            </a:r>
            <a:r>
              <a:rPr lang="pt-BR" dirty="0" smtClean="0"/>
              <a:t>críticas para </a:t>
            </a:r>
            <a:r>
              <a:rPr lang="pt-BR" dirty="0"/>
              <a:t>a condução segura da operação.</a:t>
            </a:r>
          </a:p>
          <a:p>
            <a:r>
              <a:rPr lang="pt-BR" dirty="0"/>
              <a:t>Objetivo 10. Os hospitais e os sistemas de saúde pública estabelecerão </a:t>
            </a:r>
            <a:r>
              <a:rPr lang="pt-BR" dirty="0" smtClean="0"/>
              <a:t>vigilância de </a:t>
            </a:r>
            <a:r>
              <a:rPr lang="pt-BR" dirty="0"/>
              <a:t>rotina sobre a capacidade, volume e resultados cirúrgicos.</a:t>
            </a:r>
          </a:p>
        </p:txBody>
      </p:sp>
    </p:spTree>
    <p:extLst>
      <p:ext uri="{BB962C8B-B14F-4D97-AF65-F5344CB8AC3E}">
        <p14:creationId xmlns:p14="http://schemas.microsoft.com/office/powerpoint/2010/main" xmlns="" val="38586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</TotalTime>
  <Words>890</Words>
  <Application>Microsoft Office PowerPoint</Application>
  <PresentationFormat>Apresentação na tela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ALIANÇA MUNDIAL PARA A SEGURANÇA DO PACIENTE  SEGUNDO DESAFIO GLOBAL PARA A SEGURANÇA DO PACIENTE CIRURGIAS SEGURAS SALVAM VIDAS</vt:lpstr>
      <vt:lpstr>Slide 2</vt:lpstr>
      <vt:lpstr>Apresentação </vt:lpstr>
      <vt:lpstr>O Primeiro Desafio Global focou as infecções relacionadas com a assistência à saúde, envolvendo: </vt:lpstr>
      <vt:lpstr>O segundo Desafio Global para a Segurança do paciente dirige a atenção para os fundamentos e práticas da segurança cirúrgica.</vt:lpstr>
      <vt:lpstr>Cinco dados sobre segurança cirúrgica</vt:lpstr>
      <vt:lpstr>Abordagem abrangendo todos os sistemas para melhora da segurança cirúrgica</vt:lpstr>
      <vt:lpstr>Dez objetivos essenciais para a segurança cirúrgica</vt:lpstr>
      <vt:lpstr>Dez objetivos essenciais para a segurança cirúrgica</vt:lpstr>
      <vt:lpstr>Lista de Verificação de Segurança Cirúrgica da OMS</vt:lpstr>
      <vt:lpstr>Breves instruções para o uso da Lista de Verificação de Segurança Cirúrgica da OMS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ALIANÇA MUNDIAL PARA A SEGURANÇA DO PACIENTE  SEGUNDO DESAFIO GLOBAL PARA A SEGURANÇA DO PACIENTE CIRURGIAS SEGURAS SALVAM VIDAS</dc:title>
  <dc:creator>Micheli</dc:creator>
  <cp:lastModifiedBy>user</cp:lastModifiedBy>
  <cp:revision>9</cp:revision>
  <dcterms:created xsi:type="dcterms:W3CDTF">2016-11-07T00:11:49Z</dcterms:created>
  <dcterms:modified xsi:type="dcterms:W3CDTF">2020-08-03T17:18:52Z</dcterms:modified>
</cp:coreProperties>
</file>