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4"/>
  </p:notesMasterIdLst>
  <p:handoutMasterIdLst>
    <p:handoutMasterId r:id="rId15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A170B22-A4BB-4708-B0CE-A73E8306129B}" type="datetime1">
              <a:rPr lang="pt-BR" smtClean="0"/>
              <a:t>09/06/2021</a:t>
            </a:fld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6245E56-2EE9-450B-A671-BE5C90BAC91C}" type="datetime1">
              <a:rPr lang="pt-BR" smtClean="0"/>
              <a:t>09/06/2021</a:t>
            </a:fld>
            <a:endParaRPr lang="en-US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/>
              <a:t>Clique para editar o texto Mestre</a:t>
            </a:r>
            <a:endParaRPr lang="en-US"/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Retângulo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tângulo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tângulo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ector Reto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to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to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Autofit/>
          </a:bodyPr>
          <a:lstStyle>
            <a:lvl1pPr algn="ctr">
              <a:lnSpc>
                <a:spcPct val="83000"/>
              </a:lnSpc>
              <a:defRPr lang="en-US" sz="64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20" name="Espaço Reservado para Data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2F3AF6F7-5911-45C3-BE0F-7F38FEFE43FA}" type="datetime1">
              <a:rPr lang="pt-BR" smtClean="0"/>
              <a:t>09/06/2021</a:t>
            </a:fld>
            <a:endParaRPr lang="en-US" dirty="0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Espaço reservado para o número do slide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70C3F0E-1EAD-419A-B8F3-CB7CDE6B1E86}" type="datetime1">
              <a:rPr lang="pt-BR" smtClean="0"/>
              <a:t>09/06/2021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>
            <a:lvl1pPr>
              <a:defRPr/>
            </a:lvl1pPr>
          </a:lstStyle>
          <a:p>
            <a:pPr rtl="0"/>
            <a:r>
              <a:rPr lang="pt-br" dirty="0"/>
              <a:t>Clique para editar o estilo de título Mestre</a:t>
            </a:r>
            <a:endParaRPr lang="en-US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274CCBA-3812-426F-BA8C-8BC3E97D7FB5}" type="datetime1">
              <a:rPr lang="pt-BR" smtClean="0"/>
              <a:t>09/06/2021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48C737E-092E-4203-A347-8410086932C6}" type="datetime1">
              <a:rPr lang="pt-BR" smtClean="0"/>
              <a:t>09/06/2021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Retângulo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tângulo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tângulo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Autofit/>
          </a:bodyPr>
          <a:lstStyle>
            <a:lvl1pPr algn="ctr">
              <a:lnSpc>
                <a:spcPct val="83000"/>
              </a:lnSpc>
              <a:defRPr lang="en-US" sz="64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grpSp>
        <p:nvGrpSpPr>
          <p:cNvPr id="16" name="Grupo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ector Reto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to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to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494319B4-ED34-4D08-91C0-F7E8BD9417E6}" type="datetime1">
              <a:rPr lang="pt-BR" smtClean="0"/>
              <a:t>09/06/2021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D1C28D-3F4C-4305-9CD5-9949626E9ED5}" type="datetime1">
              <a:rPr lang="pt-BR" smtClean="0"/>
              <a:t>09/06/2021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05F8630-DFFC-437C-A718-61BE3F548C4E}" type="datetime1">
              <a:rPr lang="pt-BR" smtClean="0"/>
              <a:t>09/06/2021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Espaço Reservado para o Número do Sl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812AD8E-909B-47FE-B3D6-961E1D2E7A49}" type="datetime1">
              <a:rPr lang="pt-BR" smtClean="0"/>
              <a:t>09/06/2021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D0BF672-AFC3-4C39-AA84-C1113D4307F1}" type="datetime1">
              <a:rPr lang="pt-BR" smtClean="0"/>
              <a:t>09/06/2021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 dirty="0"/>
              <a:t>Clique para editar o estilo de 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dirty="0"/>
              <a:t>Clique para editar o texto Mestre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B01F5550-97CC-4F3B-A34B-FE39BFD06EF0}" type="datetime1">
              <a:rPr lang="pt-BR" smtClean="0"/>
              <a:t>09/06/2021</a:t>
            </a:fld>
            <a:endParaRPr lang="en-US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Espaço Reservado para o Número do Slide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Espaço reservado para imagem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t-br" dirty="0"/>
              <a:t>Clique no ícone para adicionar uma imagem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7975B8C2-382E-4F5E-B0CE-7E0EEF75E017}" type="datetime1">
              <a:rPr lang="pt-BR" smtClean="0"/>
              <a:t>09/06/2021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pt-br" dirty="0"/>
              <a:t>Clique para editar o estilo de título Mestre</a:t>
            </a:r>
            <a:endParaRPr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dirty="0"/>
              <a:t>Clique para editar o texto Mestre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tângulo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Retângulo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tângulo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pt-br"/>
              <a:t>Clique para editar o estilo de 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t-br"/>
              <a:t>Clique para editar o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91DF2A3A-30FD-464E-8202-27A276433376}" type="datetime1">
              <a:rPr lang="pt-BR" smtClean="0"/>
              <a:t>09/06/2021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antigo.saude.gov.br/diabetes" TargetMode="External"/><Relationship Id="rId2" Type="http://schemas.openxmlformats.org/officeDocument/2006/relationships/hyperlink" Target="http://antigo.saude.gov.br/sifili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ntigo.saude.gov.br/saudedohome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Imagem ampliada de um logotipo&#10;&#10;Descrição gerada automaticament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82" name="Retângulo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tângulo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 rtlCol="0">
            <a:normAutofit fontScale="90000"/>
          </a:bodyPr>
          <a:lstStyle/>
          <a:p>
            <a:pPr rtl="0"/>
            <a:r>
              <a:rPr lang="pt-BR" sz="4400" dirty="0">
                <a:solidFill>
                  <a:schemeClr val="tx1"/>
                </a:solidFill>
              </a:rPr>
              <a:t>A</a:t>
            </a:r>
            <a:r>
              <a:rPr lang="pt-br" sz="4400" dirty="0">
                <a:solidFill>
                  <a:schemeClr val="tx1"/>
                </a:solidFill>
              </a:rPr>
              <a:t>CIDENTE VASCULAR CEREBRAL OU ENCEFÁLICO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2" y="4314304"/>
            <a:ext cx="4775075" cy="559656"/>
          </a:xfrm>
        </p:spPr>
        <p:txBody>
          <a:bodyPr rtlCol="0">
            <a:normAutofit/>
          </a:bodyPr>
          <a:lstStyle/>
          <a:p>
            <a:pPr rtl="0">
              <a:spcAft>
                <a:spcPts val="600"/>
              </a:spcAft>
            </a:pPr>
            <a:r>
              <a:rPr lang="pt-BR" dirty="0">
                <a:solidFill>
                  <a:schemeClr val="tx1"/>
                </a:solidFill>
              </a:rPr>
              <a:t>E</a:t>
            </a:r>
            <a:r>
              <a:rPr lang="pt-br" dirty="0">
                <a:solidFill>
                  <a:schemeClr val="tx1"/>
                </a:solidFill>
              </a:rPr>
              <a:t>NFERMEIRA DANIELA</a:t>
            </a: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EC65C8-FC73-45F4-A177-E67C1066B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707" y="246940"/>
            <a:ext cx="10058400" cy="1371600"/>
          </a:xfrm>
        </p:spPr>
        <p:txBody>
          <a:bodyPr/>
          <a:lstStyle/>
          <a:p>
            <a:r>
              <a:rPr lang="pt-BR" dirty="0"/>
              <a:t>COMO PREVENIR O AVC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7B859E1-0427-440E-A872-C29F1896A0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707" y="1450731"/>
            <a:ext cx="11060723" cy="4764675"/>
          </a:xfrm>
        </p:spPr>
        <p:txBody>
          <a:bodyPr>
            <a:normAutofit/>
          </a:bodyPr>
          <a:lstStyle/>
          <a:p>
            <a:pPr marL="0" indent="0" algn="l" fontAlgn="base">
              <a:buNone/>
            </a:pPr>
            <a:r>
              <a:rPr lang="pt-BR" sz="1800" b="0" i="0" dirty="0">
                <a:solidFill>
                  <a:srgbClr val="000000"/>
                </a:solidFill>
                <a:effectLst/>
                <a:latin typeface="open_sansregular"/>
              </a:rPr>
              <a:t>Muitos fatores de risco contribuem para o aparecimento de um AVC e de outras doenças crônicas, como câncer e diabetes. Alguns desses fatores não podem ser modificados, como a idade, a raça, a constituição genética e o sexo. Outros fatores, entretanto, dependem apenas da pessoa e são os principais para prevenir essas doenças.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1800" b="0" i="0" dirty="0">
                <a:solidFill>
                  <a:srgbClr val="000000"/>
                </a:solidFill>
                <a:effectLst/>
                <a:latin typeface="open_sansregular"/>
              </a:rPr>
              <a:t>Não fumar;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1800" b="0" i="0" dirty="0">
                <a:solidFill>
                  <a:srgbClr val="000000"/>
                </a:solidFill>
                <a:effectLst/>
                <a:latin typeface="open_sansregular"/>
              </a:rPr>
              <a:t>Não consumir álcool;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1800" b="0" i="0" dirty="0">
                <a:solidFill>
                  <a:srgbClr val="000000"/>
                </a:solidFill>
                <a:effectLst/>
                <a:latin typeface="open_sansregular"/>
              </a:rPr>
              <a:t>Não fazer uso de drogas ilícitas;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1800" b="0" i="0" dirty="0">
                <a:solidFill>
                  <a:srgbClr val="000000"/>
                </a:solidFill>
                <a:effectLst/>
                <a:latin typeface="open_sansregular"/>
              </a:rPr>
              <a:t>Manter alimentação saudável;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1800" b="0" i="0" dirty="0">
                <a:solidFill>
                  <a:srgbClr val="000000"/>
                </a:solidFill>
                <a:effectLst/>
                <a:latin typeface="open_sansregular"/>
              </a:rPr>
              <a:t>Manter o peso ideal;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1800" b="0" i="0" dirty="0">
                <a:solidFill>
                  <a:srgbClr val="000000"/>
                </a:solidFill>
                <a:effectLst/>
                <a:latin typeface="open_sansregular"/>
              </a:rPr>
              <a:t>Beber bastante água;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1800" b="0" i="0" dirty="0">
                <a:solidFill>
                  <a:srgbClr val="000000"/>
                </a:solidFill>
                <a:effectLst/>
                <a:latin typeface="open_sansregular"/>
              </a:rPr>
              <a:t>Praticar atividades físicas regularmente;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1800" b="0" i="0" dirty="0">
                <a:solidFill>
                  <a:srgbClr val="000000"/>
                </a:solidFill>
                <a:effectLst/>
                <a:latin typeface="open_sansregular"/>
              </a:rPr>
              <a:t>Manter a pressão sob controle;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1800" b="0" i="0" dirty="0">
                <a:solidFill>
                  <a:srgbClr val="000000"/>
                </a:solidFill>
                <a:effectLst/>
                <a:latin typeface="open_sansregular"/>
              </a:rPr>
              <a:t>Manter a glicose sob controle.</a:t>
            </a:r>
          </a:p>
          <a:p>
            <a:pPr marL="0" indent="0">
              <a:buNone/>
            </a:pPr>
            <a:endParaRPr lang="pt-BR" sz="18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4B42367-58CF-4207-9AB0-480D5C9A9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09/06/2021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525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EC40C5-C2E8-4E90-ABE3-307D6886C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177" y="457200"/>
            <a:ext cx="10058400" cy="1371600"/>
          </a:xfrm>
        </p:spPr>
        <p:txBody>
          <a:bodyPr/>
          <a:lstStyle/>
          <a:p>
            <a:r>
              <a:rPr lang="pt-BR" dirty="0"/>
              <a:t>DIAGNÓSTICO DO AVC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E295BC5-E79D-462D-BD08-E1B5ADC83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177" y="1670538"/>
            <a:ext cx="10911254" cy="4544868"/>
          </a:xfrm>
        </p:spPr>
        <p:txBody>
          <a:bodyPr>
            <a:noAutofit/>
          </a:bodyPr>
          <a:lstStyle/>
          <a:p>
            <a:pPr marL="0" indent="0" algn="l" fontAlgn="base">
              <a:buNone/>
            </a:pPr>
            <a:r>
              <a:rPr lang="pt-BR" sz="2000" b="0" i="0" dirty="0">
                <a:solidFill>
                  <a:srgbClr val="000000"/>
                </a:solidFill>
                <a:effectLst/>
                <a:latin typeface="open_sansregular"/>
              </a:rPr>
              <a:t>O diagnóstico do AVC é feito por meio de exames de imagem, que permitem identificar a área do cérebro afetada e o tipo do derrame cerebral. Tomografia computadorizada de crânio é o método de imagem mais utilizado para a avaliação inicial do AVC isquêmico agudo, demonstrando sinais precoces de isquemia. </a:t>
            </a:r>
          </a:p>
          <a:p>
            <a:pPr marL="0" indent="0" algn="l" fontAlgn="base">
              <a:buNone/>
            </a:pPr>
            <a:r>
              <a:rPr lang="pt-BR" sz="2000" b="0" i="0" dirty="0">
                <a:solidFill>
                  <a:srgbClr val="000000"/>
                </a:solidFill>
                <a:effectLst/>
                <a:latin typeface="open_sansregular"/>
              </a:rPr>
              <a:t>Assim que o paciente chega ao hospital, entre os cuidados clínicos de emergência estão: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2000" b="0" i="0" dirty="0">
                <a:solidFill>
                  <a:srgbClr val="000000"/>
                </a:solidFill>
                <a:effectLst/>
                <a:latin typeface="open_sansregular"/>
              </a:rPr>
              <a:t>Verificar os sinais vitais, como pressão arterial e temperatura.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2000" b="0" i="0" dirty="0">
                <a:solidFill>
                  <a:srgbClr val="000000"/>
                </a:solidFill>
                <a:effectLst/>
                <a:latin typeface="open_sansregular"/>
              </a:rPr>
              <a:t>Checar a glicemia.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2000" b="0" i="0" dirty="0">
                <a:solidFill>
                  <a:srgbClr val="000000"/>
                </a:solidFill>
                <a:effectLst/>
                <a:latin typeface="open_sansregular"/>
              </a:rPr>
              <a:t>Colocar a pessoa deitada, exceto se houver vômitos.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2000" b="0" i="0" dirty="0">
                <a:solidFill>
                  <a:srgbClr val="000000"/>
                </a:solidFill>
                <a:effectLst/>
                <a:latin typeface="open_sansregular"/>
              </a:rPr>
              <a:t>Colocar acesso venoso no braço que não estiver paralisado.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2000" b="0" i="0" dirty="0">
                <a:solidFill>
                  <a:srgbClr val="000000"/>
                </a:solidFill>
                <a:effectLst/>
                <a:latin typeface="open_sansregular"/>
              </a:rPr>
              <a:t>Administrar oxigênio, caso a pessoa precise.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2000" b="0" i="0" dirty="0">
                <a:solidFill>
                  <a:srgbClr val="000000"/>
                </a:solidFill>
                <a:effectLst/>
                <a:latin typeface="open_sansregular"/>
              </a:rPr>
              <a:t>Determinar o horário de início dos sintomas por meio de questionário ao paciente ou acompanhante.</a:t>
            </a:r>
          </a:p>
          <a:p>
            <a:pPr marL="0" indent="0">
              <a:buNone/>
            </a:pPr>
            <a:endParaRPr lang="pt-BR" sz="20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98B68F4-F337-40E1-9AFE-ABB670243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09/06/2021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874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5A4EA3-553C-4426-9F7A-1CCD89A85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523" y="457200"/>
            <a:ext cx="10058400" cy="1371600"/>
          </a:xfrm>
        </p:spPr>
        <p:txBody>
          <a:bodyPr/>
          <a:lstStyle/>
          <a:p>
            <a:r>
              <a:rPr lang="pt-BR" dirty="0"/>
              <a:t>TRATAMENTO E REABILITAÇÃO DO AVC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7C941A6-D8F5-4860-821A-37B29B394B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523" y="1679331"/>
            <a:ext cx="10961077" cy="4659923"/>
          </a:xfrm>
        </p:spPr>
        <p:txBody>
          <a:bodyPr>
            <a:normAutofit/>
          </a:bodyPr>
          <a:lstStyle/>
          <a:p>
            <a:pPr marL="0" indent="0" algn="just" fontAlgn="base">
              <a:buNone/>
            </a:pPr>
            <a:r>
              <a:rPr lang="pt-BR" sz="2400" b="0" i="0" dirty="0">
                <a:solidFill>
                  <a:srgbClr val="000000"/>
                </a:solidFill>
                <a:effectLst/>
                <a:latin typeface="open_sansregular"/>
              </a:rPr>
              <a:t>O tratamento do AVC é feito nos Centros de Atendimento de Urgência, que são os estabelecimentos hospitalares que desempenham o papel de referência para atendimento aos pacientes com AVC. Essas unidades de saúde disponibilizam e realizam o procedimento com o uso de trombolítico, conforme Protocolo Clínico e Diretrizes Terapêuticas (PCDT) específico.</a:t>
            </a:r>
          </a:p>
          <a:p>
            <a:pPr marL="0" indent="0" algn="just" fontAlgn="base">
              <a:buNone/>
            </a:pPr>
            <a:r>
              <a:rPr lang="pt-BR" sz="2400" b="0" i="0" dirty="0">
                <a:solidFill>
                  <a:srgbClr val="000000"/>
                </a:solidFill>
                <a:effectLst/>
                <a:latin typeface="open_sansregular"/>
              </a:rPr>
              <a:t>A reabilitação pode ser feita nos Centros Especializados em Reabilitação (CERS). A melhor forma de tratamento, atendimento e reabilitação, que podem contar inclusive com medicamentos, devem ser prescritos por médico profissional e especialista, conforme cada caso.</a:t>
            </a:r>
          </a:p>
          <a:p>
            <a:pPr marL="0" indent="0" algn="just">
              <a:buNone/>
            </a:pPr>
            <a:endParaRPr lang="pt-BR" sz="24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5C79C99-DC45-47D2-B19E-1AAE9E2B8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09/06/2021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783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465EB0-187F-4238-AE63-215C69D97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DEFINIÇÃO DE AVC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D4D64BA-F9E0-45E3-857B-95B976924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 fontAlgn="base">
              <a:buNone/>
            </a:pPr>
            <a:r>
              <a:rPr lang="pt-BR" sz="2400" b="0" i="0" dirty="0">
                <a:solidFill>
                  <a:srgbClr val="000000"/>
                </a:solidFill>
                <a:effectLst/>
                <a:latin typeface="open_sansregular"/>
              </a:rPr>
              <a:t>O Acidente Vascular Cerebral (AVC) acontece quando vasos que levam sangue ao cérebro entopem ou se rompem, provocando a paralisia da área cerebral que ficou sem circulação sanguínea. É uma doença que acomete mais os homens e é uma das principais causas de morte, incapacitação e internações em todo o mundo.</a:t>
            </a:r>
          </a:p>
          <a:p>
            <a:pPr marL="0" indent="0" algn="just" fontAlgn="base">
              <a:buNone/>
            </a:pPr>
            <a:r>
              <a:rPr lang="pt-BR" sz="2400" b="0" i="0" dirty="0">
                <a:solidFill>
                  <a:srgbClr val="000000"/>
                </a:solidFill>
                <a:effectLst/>
                <a:latin typeface="open_sansregular"/>
              </a:rPr>
              <a:t>Quanto mais rápido for o diagnóstico e o tratamento do AVC, maiores serão as chances de recuperação completa. Desta forma, torna-se primordial ficar atento aos sinais e sintomas, buscando intervenção médica de imediato.</a:t>
            </a:r>
          </a:p>
          <a:p>
            <a:pPr marL="0" indent="0" algn="just">
              <a:buNone/>
            </a:pPr>
            <a:endParaRPr lang="pt-BR" sz="24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715CCD9-BF9D-4A42-B626-B2A0628B0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09/06/2021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876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809E5C-98DD-4E28-A3F0-6CCF0052D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TIPOS DE AVC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D76E32E-3FA5-4593-A424-164B1891F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 fontAlgn="base">
              <a:buNone/>
            </a:pPr>
            <a:r>
              <a:rPr lang="pt-BR" sz="2800" b="0" i="0" dirty="0">
                <a:solidFill>
                  <a:srgbClr val="000000"/>
                </a:solidFill>
                <a:effectLst/>
                <a:latin typeface="open_sansregular"/>
              </a:rPr>
              <a:t>Existem dois tipos de AVC, que ocorrem por motivos diferentes: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2800" b="0" i="0" dirty="0">
                <a:solidFill>
                  <a:srgbClr val="000000"/>
                </a:solidFill>
                <a:effectLst/>
                <a:latin typeface="open_sansregular"/>
              </a:rPr>
              <a:t>AVC hemorrágico.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2800" b="0" i="0" dirty="0">
                <a:solidFill>
                  <a:srgbClr val="000000"/>
                </a:solidFill>
                <a:effectLst/>
                <a:latin typeface="open_sansregular"/>
              </a:rPr>
              <a:t>AVC isquêmico.</a:t>
            </a:r>
          </a:p>
          <a:p>
            <a:pPr marL="0" indent="0">
              <a:buNone/>
            </a:pPr>
            <a:endParaRPr lang="pt-BR" sz="28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39B41A0-7BD8-4EE4-ABF5-11ED2F396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09/06/2021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344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31185C-E918-4956-B4D6-1738A1161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AVC ISQUÊMICO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6830F94-4DFB-45F6-A9BD-6B66C0301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b="0" i="0" dirty="0">
                <a:solidFill>
                  <a:srgbClr val="000000"/>
                </a:solidFill>
                <a:effectLst/>
                <a:latin typeface="open_sansregular"/>
              </a:rPr>
              <a:t>O AVC isquêmico ocorre quando há obstrução de uma artéria, impedindo a passagem de oxigênio para células cerebrais, que acabam morrendo. Essa obstrução pode acontecer devido a um trombo (trombose) ou a um êmbolo (embolia). O AVC isquêmico é o mais comum e </a:t>
            </a:r>
            <a:r>
              <a:rPr lang="pt-BR" sz="2800" b="1" i="0" dirty="0">
                <a:solidFill>
                  <a:srgbClr val="000000"/>
                </a:solidFill>
                <a:effectLst/>
                <a:latin typeface="open_sansregular"/>
              </a:rPr>
              <a:t>representa 85% de todos os casos.</a:t>
            </a:r>
            <a:endParaRPr lang="pt-BR" sz="28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C732661-ADFB-42DE-A2EF-1CFE79081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09/06/2021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125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BA7F60-429E-4C1F-B022-B401CF8D9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AVC HEMORRÁGICO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45A53A8-4375-4A79-AD0F-7877F6707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b="0" i="0" dirty="0">
                <a:solidFill>
                  <a:srgbClr val="000000"/>
                </a:solidFill>
                <a:effectLst/>
                <a:latin typeface="open_sansregular"/>
              </a:rPr>
              <a:t>O AVC hemorrágico ocorre quando há rompimento de um vaso cerebral, provocando hemorragia. Esta hemorragia pode acontecer dentro do tecido cerebral ou na superfície entre o cérebro e a meninge. É responsável por </a:t>
            </a:r>
            <a:r>
              <a:rPr lang="pt-BR" sz="2400" b="1" i="0" dirty="0">
                <a:solidFill>
                  <a:srgbClr val="000000"/>
                </a:solidFill>
                <a:effectLst/>
                <a:latin typeface="open_sansregular"/>
              </a:rPr>
              <a:t>15% de todos os casos de AVC</a:t>
            </a:r>
            <a:r>
              <a:rPr lang="pt-BR" sz="2400" b="0" i="0" dirty="0">
                <a:solidFill>
                  <a:srgbClr val="000000"/>
                </a:solidFill>
                <a:effectLst/>
                <a:latin typeface="open_sansregular"/>
              </a:rPr>
              <a:t>, mas pode causar a morte com mais frequência do que o AVC isquêmico.</a:t>
            </a:r>
            <a:endParaRPr lang="pt-BR" sz="24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D218C15-D35A-41F1-92B9-E2337F4EA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09/06/2021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436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28CA51-B82C-48F0-96CE-039D6A17A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SINAIS E SINTOMAS COMUNS DO AVC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8358CD-0403-444E-9AEC-E19C5BC15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pt-BR" sz="2400" b="0" i="0" dirty="0">
                <a:solidFill>
                  <a:srgbClr val="000000"/>
                </a:solidFill>
                <a:effectLst/>
                <a:latin typeface="open_sansregular"/>
              </a:rPr>
              <a:t>fraqueza ou formigamento na face, no braço ou na perna, especialmente em um lado do corpo;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2400" b="0" i="0" dirty="0">
                <a:solidFill>
                  <a:srgbClr val="000000"/>
                </a:solidFill>
                <a:effectLst/>
                <a:latin typeface="open_sansregular"/>
              </a:rPr>
              <a:t>confusão mental;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2400" b="0" i="0" dirty="0">
                <a:solidFill>
                  <a:srgbClr val="000000"/>
                </a:solidFill>
                <a:effectLst/>
                <a:latin typeface="open_sansregular"/>
              </a:rPr>
              <a:t>alteração da fala ou compreensão;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2400" b="0" i="0" dirty="0">
                <a:solidFill>
                  <a:srgbClr val="000000"/>
                </a:solidFill>
                <a:effectLst/>
                <a:latin typeface="open_sansregular"/>
              </a:rPr>
              <a:t>alteração na visão (em um ou ambos os olhos);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2400" b="0" i="0" dirty="0">
                <a:solidFill>
                  <a:srgbClr val="000000"/>
                </a:solidFill>
                <a:effectLst/>
                <a:latin typeface="open_sansregular"/>
              </a:rPr>
              <a:t>alteração do equilíbrio, coordenação, tontura ou alteração no andar;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2400" b="0" i="0" dirty="0">
                <a:solidFill>
                  <a:srgbClr val="000000"/>
                </a:solidFill>
                <a:effectLst/>
                <a:latin typeface="open_sansregular"/>
              </a:rPr>
              <a:t>dor de cabeça súbita, intensa, sem causa aparente.</a:t>
            </a:r>
          </a:p>
          <a:p>
            <a:pPr marL="0" indent="0">
              <a:buNone/>
            </a:pPr>
            <a:endParaRPr lang="pt-BR" sz="24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D3A7D02-485D-4E37-A17A-AE25AC4BF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09/06/2021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633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5D6CF3-586A-4E6C-A7D8-156A9107F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FATORES DE RISCO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915AB24-43FF-4AAA-9193-1C631F4BEC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pPr marL="0" indent="0">
              <a:buNone/>
            </a:pPr>
            <a:r>
              <a:rPr lang="pt-BR" sz="2400" b="0" i="0" dirty="0">
                <a:solidFill>
                  <a:srgbClr val="000000"/>
                </a:solidFill>
                <a:effectLst/>
                <a:latin typeface="open_sansregular"/>
              </a:rPr>
              <a:t>Existem diversos fatores que aumente a probabilidade de ocorrência de um AVC, seja ele hemorrágico ou isquêmico.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2400" b="0" i="0" u="none" strike="noStrike" dirty="0">
                <a:solidFill>
                  <a:srgbClr val="1E68BA"/>
                </a:solidFill>
                <a:effectLst/>
                <a:latin typeface="open_sansregular"/>
                <a:hlinkClick r:id="rId2"/>
              </a:rPr>
              <a:t>Hipertensão</a:t>
            </a:r>
            <a:r>
              <a:rPr lang="pt-BR" sz="2400" b="0" i="0" dirty="0">
                <a:solidFill>
                  <a:srgbClr val="000000"/>
                </a:solidFill>
                <a:effectLst/>
                <a:latin typeface="open_sansregular"/>
              </a:rPr>
              <a:t>;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2400" b="0" i="0" u="none" strike="noStrike" dirty="0">
                <a:solidFill>
                  <a:srgbClr val="1E68BA"/>
                </a:solidFill>
                <a:effectLst/>
                <a:latin typeface="open_sansregular"/>
                <a:hlinkClick r:id="rId3"/>
              </a:rPr>
              <a:t>Diabetes tipo 2</a:t>
            </a:r>
            <a:r>
              <a:rPr lang="pt-BR" sz="2400" b="0" i="0" dirty="0">
                <a:solidFill>
                  <a:srgbClr val="000000"/>
                </a:solidFill>
                <a:effectLst/>
                <a:latin typeface="open_sansregular"/>
              </a:rPr>
              <a:t>;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2400" b="0" i="0" dirty="0">
                <a:solidFill>
                  <a:srgbClr val="000000"/>
                </a:solidFill>
                <a:effectLst/>
                <a:latin typeface="open_sansregular"/>
              </a:rPr>
              <a:t>Colesterol alto;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2400" b="0" i="0" dirty="0">
                <a:solidFill>
                  <a:srgbClr val="000000"/>
                </a:solidFill>
                <a:effectLst/>
                <a:latin typeface="open_sansregular"/>
              </a:rPr>
              <a:t>Sobrepeso;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2400" b="0" i="0" dirty="0">
                <a:solidFill>
                  <a:srgbClr val="000000"/>
                </a:solidFill>
                <a:effectLst/>
                <a:latin typeface="open_sansregular"/>
              </a:rPr>
              <a:t>Obesidade;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2400" b="0" i="0" dirty="0">
                <a:solidFill>
                  <a:srgbClr val="000000"/>
                </a:solidFill>
                <a:effectLst/>
                <a:latin typeface="open_sansregular"/>
              </a:rPr>
              <a:t>Tabagismo;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2400" b="0" i="0" dirty="0">
                <a:solidFill>
                  <a:srgbClr val="000000"/>
                </a:solidFill>
                <a:effectLst/>
                <a:latin typeface="open_sansregular"/>
              </a:rPr>
              <a:t>Uso excessivo de álcool;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2400" b="0" i="0" dirty="0">
                <a:solidFill>
                  <a:srgbClr val="000000"/>
                </a:solidFill>
                <a:effectLst/>
                <a:latin typeface="open_sansregular"/>
              </a:rPr>
              <a:t>Idade avançada;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2400" b="0" i="0" dirty="0">
                <a:solidFill>
                  <a:srgbClr val="000000"/>
                </a:solidFill>
                <a:effectLst/>
                <a:latin typeface="open_sansregular"/>
              </a:rPr>
              <a:t>Sedentarismo;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2400" b="0" i="0" dirty="0">
                <a:solidFill>
                  <a:srgbClr val="000000"/>
                </a:solidFill>
                <a:effectLst/>
                <a:latin typeface="open_sansregular"/>
              </a:rPr>
              <a:t>Uso de drogas ilícitas;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2400" b="0" i="0" dirty="0">
                <a:solidFill>
                  <a:srgbClr val="000000"/>
                </a:solidFill>
                <a:effectLst/>
                <a:latin typeface="open_sansregular"/>
              </a:rPr>
              <a:t>Histórico familiar;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2400" b="0" i="0" u="none" strike="noStrike" dirty="0">
                <a:solidFill>
                  <a:srgbClr val="1E68BA"/>
                </a:solidFill>
                <a:effectLst/>
                <a:latin typeface="open_sansregular"/>
                <a:hlinkClick r:id="rId4"/>
              </a:rPr>
              <a:t>Ser do sexo masculino</a:t>
            </a:r>
            <a:r>
              <a:rPr lang="pt-BR" sz="2400" b="0" i="0" dirty="0">
                <a:solidFill>
                  <a:srgbClr val="000000"/>
                </a:solidFill>
                <a:effectLst/>
                <a:latin typeface="open_sansregular"/>
              </a:rPr>
              <a:t>.</a:t>
            </a:r>
          </a:p>
          <a:p>
            <a:pPr marL="0" indent="0">
              <a:buNone/>
            </a:pPr>
            <a:endParaRPr lang="pt-BR" sz="24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E6A0851-C07A-40C8-8A88-3F9926910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09/06/2021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012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24B55D-D1FC-4385-840C-DD801CAB2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215" y="272562"/>
            <a:ext cx="10058400" cy="1371600"/>
          </a:xfrm>
        </p:spPr>
        <p:txBody>
          <a:bodyPr/>
          <a:lstStyle/>
          <a:p>
            <a:r>
              <a:rPr lang="pt-BR" dirty="0"/>
              <a:t>FATORES DESENCADEANTES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40F12A6-ED2D-43C7-8ABF-C847DA460E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215" y="1644162"/>
            <a:ext cx="10999177" cy="4633546"/>
          </a:xfrm>
        </p:spPr>
        <p:txBody>
          <a:bodyPr>
            <a:noAutofit/>
          </a:bodyPr>
          <a:lstStyle/>
          <a:p>
            <a:pPr marL="0" indent="0" algn="l" fontAlgn="base">
              <a:buNone/>
            </a:pPr>
            <a:r>
              <a:rPr lang="pt-BR" sz="1800" b="0" i="0" dirty="0">
                <a:solidFill>
                  <a:srgbClr val="000000"/>
                </a:solidFill>
                <a:effectLst/>
                <a:latin typeface="open_sansregular"/>
              </a:rPr>
              <a:t>O </a:t>
            </a:r>
            <a:r>
              <a:rPr lang="pt-BR" sz="1800" b="1" i="0" dirty="0">
                <a:solidFill>
                  <a:srgbClr val="000000"/>
                </a:solidFill>
                <a:effectLst/>
                <a:latin typeface="open_sansregular"/>
              </a:rPr>
              <a:t>AVC hemorrágico</a:t>
            </a:r>
            <a:r>
              <a:rPr lang="pt-BR" sz="1800" b="0" i="0" dirty="0">
                <a:solidFill>
                  <a:srgbClr val="000000"/>
                </a:solidFill>
                <a:effectLst/>
                <a:latin typeface="open_sansregular"/>
              </a:rPr>
              <a:t> tem como causa, principalmente, a pressão alta descontrolada e a ruptura de um aneurisma. No entanto, também pode ser provocado por outros fatores, como: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1800" b="0" i="0" dirty="0">
                <a:solidFill>
                  <a:srgbClr val="000000"/>
                </a:solidFill>
                <a:effectLst/>
                <a:latin typeface="open_sansregular"/>
              </a:rPr>
              <a:t>Hemofilia ou outros distúrbios coagulação do sangue;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1800" b="0" i="0" dirty="0">
                <a:solidFill>
                  <a:srgbClr val="000000"/>
                </a:solidFill>
                <a:effectLst/>
                <a:latin typeface="open_sansregular"/>
              </a:rPr>
              <a:t>Ferimentos na cabeça ou no pescoço;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1800" b="0" i="0" dirty="0">
                <a:solidFill>
                  <a:srgbClr val="000000"/>
                </a:solidFill>
                <a:effectLst/>
                <a:latin typeface="open_sansregular"/>
              </a:rPr>
              <a:t>Tratamento com radiação para câncer no pescoço ou cérebro;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1800" b="0" i="0" dirty="0">
                <a:solidFill>
                  <a:srgbClr val="000000"/>
                </a:solidFill>
                <a:effectLst/>
                <a:latin typeface="open_sansregular"/>
              </a:rPr>
              <a:t>Arritmias cardíacas;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1800" b="0" i="0" dirty="0">
                <a:solidFill>
                  <a:srgbClr val="000000"/>
                </a:solidFill>
                <a:effectLst/>
                <a:latin typeface="open_sansregular"/>
              </a:rPr>
              <a:t>Doenças das válvulas cardíacas;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1800" b="0" i="0" dirty="0">
                <a:solidFill>
                  <a:srgbClr val="000000"/>
                </a:solidFill>
                <a:effectLst/>
                <a:latin typeface="open_sansregular"/>
              </a:rPr>
              <a:t>Defeitos cardíacos congênitos;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1800" b="0" i="0" dirty="0">
                <a:solidFill>
                  <a:srgbClr val="000000"/>
                </a:solidFill>
                <a:effectLst/>
                <a:latin typeface="open_sansregular"/>
              </a:rPr>
              <a:t>Vasculite (inflamação dos vasos sanguíneos), que pode ser provocada por infecções a partir de doenças como sífilis, doença de </a:t>
            </a:r>
            <a:r>
              <a:rPr lang="pt-BR" sz="1800" b="0" i="0" dirty="0" err="1">
                <a:solidFill>
                  <a:srgbClr val="000000"/>
                </a:solidFill>
                <a:effectLst/>
                <a:latin typeface="open_sansregular"/>
              </a:rPr>
              <a:t>Lyme</a:t>
            </a:r>
            <a:r>
              <a:rPr lang="pt-BR" sz="1800" b="0" i="0" dirty="0">
                <a:solidFill>
                  <a:srgbClr val="000000"/>
                </a:solidFill>
                <a:effectLst/>
                <a:latin typeface="open_sansregular"/>
              </a:rPr>
              <a:t>, vasculite e tuberculose;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1800" b="0" i="0" dirty="0">
                <a:solidFill>
                  <a:srgbClr val="000000"/>
                </a:solidFill>
                <a:effectLst/>
                <a:latin typeface="open_sansregular"/>
              </a:rPr>
              <a:t>Insuficiência cardíaca;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1800" b="0" i="0" dirty="0">
                <a:solidFill>
                  <a:srgbClr val="000000"/>
                </a:solidFill>
                <a:effectLst/>
                <a:latin typeface="open_sansregular"/>
              </a:rPr>
              <a:t>Infarto agudo do miocárdio.</a:t>
            </a:r>
          </a:p>
          <a:p>
            <a:endParaRPr lang="pt-BR" sz="18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3692E13-6E01-4149-958F-4515C0943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09/06/2021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580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E4C8AA-8408-414B-940C-8F6DCC1C2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5785" y="518746"/>
            <a:ext cx="10058400" cy="1371600"/>
          </a:xfrm>
        </p:spPr>
        <p:txBody>
          <a:bodyPr/>
          <a:lstStyle/>
          <a:p>
            <a:r>
              <a:rPr lang="pt-BR" dirty="0"/>
              <a:t>FATORES DESENCADEANTES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085E7C7-CBC8-45CD-96E0-5B96BCC3E5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5785" y="1828800"/>
            <a:ext cx="10269415" cy="4123944"/>
          </a:xfrm>
        </p:spPr>
        <p:txBody>
          <a:bodyPr>
            <a:noAutofit/>
          </a:bodyPr>
          <a:lstStyle/>
          <a:p>
            <a:pPr marL="0" indent="0" algn="just" fontAlgn="base">
              <a:buNone/>
            </a:pPr>
            <a:r>
              <a:rPr lang="pt-BR" sz="2000" b="0" i="0" dirty="0">
                <a:solidFill>
                  <a:srgbClr val="000000"/>
                </a:solidFill>
                <a:effectLst/>
                <a:latin typeface="open_sansregular"/>
              </a:rPr>
              <a:t>O AVC isquêmico se divide em quatro subgrupos, com causas distintas: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pt-BR" sz="2000" b="1" i="0" dirty="0">
                <a:solidFill>
                  <a:srgbClr val="000000"/>
                </a:solidFill>
                <a:effectLst/>
                <a:latin typeface="open_sansregular"/>
              </a:rPr>
              <a:t>AVC isquêmico </a:t>
            </a:r>
            <a:r>
              <a:rPr lang="pt-BR" sz="2000" b="1" i="0" dirty="0" err="1">
                <a:solidFill>
                  <a:srgbClr val="000000"/>
                </a:solidFill>
                <a:effectLst/>
                <a:latin typeface="open_sansregular"/>
              </a:rPr>
              <a:t>aterotrombótico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open_sansregular"/>
              </a:rPr>
              <a:t>: provocado por doença que causa formação de placas nos vasos sanguíneos maiores (aterosclerose), provocando a oclusão do vaso sanguíneo ou formação de êmbolos. 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pt-BR" sz="2000" b="1" i="0" dirty="0">
                <a:solidFill>
                  <a:srgbClr val="000000"/>
                </a:solidFill>
                <a:effectLst/>
                <a:latin typeface="open_sansregular"/>
              </a:rPr>
              <a:t>AVC isquêmico </a:t>
            </a:r>
            <a:r>
              <a:rPr lang="pt-BR" sz="2000" b="1" i="0" dirty="0" err="1">
                <a:solidFill>
                  <a:srgbClr val="000000"/>
                </a:solidFill>
                <a:effectLst/>
                <a:latin typeface="open_sansregular"/>
              </a:rPr>
              <a:t>cardioembólico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open_sansregular"/>
              </a:rPr>
              <a:t>: ocorre quando o êmbolo causador do derrame parte do coração.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pt-BR" sz="2000" b="1" i="0" dirty="0">
                <a:solidFill>
                  <a:srgbClr val="000000"/>
                </a:solidFill>
                <a:effectLst/>
                <a:latin typeface="open_sansregular"/>
              </a:rPr>
              <a:t>AVC isquêmico de outra etiologia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open_sansregular"/>
              </a:rPr>
              <a:t>: é mais comum em pessoas jovens e pode estar relacionado a distúrbios de coagulação no sangue.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pt-BR" sz="2000" b="1" i="0" dirty="0">
                <a:solidFill>
                  <a:srgbClr val="000000"/>
                </a:solidFill>
                <a:effectLst/>
                <a:latin typeface="open_sansregular"/>
              </a:rPr>
              <a:t>AVC isquêmico </a:t>
            </a:r>
            <a:r>
              <a:rPr lang="pt-BR" sz="2000" b="1" i="0" dirty="0" err="1">
                <a:solidFill>
                  <a:srgbClr val="000000"/>
                </a:solidFill>
                <a:effectLst/>
                <a:latin typeface="open_sansregular"/>
              </a:rPr>
              <a:t>criptogênico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open_sansregular"/>
              </a:rPr>
              <a:t>: ocorre quando a causa do AVC isquêmico não foi identificada, mesmo após investigação detalhada pela equipe médica.</a:t>
            </a:r>
          </a:p>
          <a:p>
            <a:pPr marL="0" indent="0" algn="just">
              <a:buNone/>
            </a:pPr>
            <a:endParaRPr lang="pt-BR" sz="20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FFD5489-AAAF-4720-A6C8-8230F3067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09/06/2021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3815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614_TF78438558" id="{EFC388B7-E3E7-46E9-90A0-7401A222EB8A}" vid="{685F28B6-3FA5-49C7-9831-35ED941F70C7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{B61B997A-8D6A-481A-8DED-0E28A33E4740}tf78438558_win32</Template>
  <TotalTime>13</TotalTime>
  <Words>947</Words>
  <Application>Microsoft Office PowerPoint</Application>
  <PresentationFormat>Widescreen</PresentationFormat>
  <Paragraphs>85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Garamond</vt:lpstr>
      <vt:lpstr>open_sansregular</vt:lpstr>
      <vt:lpstr>SavonVTI</vt:lpstr>
      <vt:lpstr>ACIDENTE VASCULAR CEREBRAL OU ENCEFÁLICO</vt:lpstr>
      <vt:lpstr>DEFINIÇÃO DE AVC</vt:lpstr>
      <vt:lpstr>TIPOS DE AVC</vt:lpstr>
      <vt:lpstr>AVC ISQUÊMICO</vt:lpstr>
      <vt:lpstr>AVC HEMORRÁGICO</vt:lpstr>
      <vt:lpstr>SINAIS E SINTOMAS COMUNS DO AVC</vt:lpstr>
      <vt:lpstr>FATORES DE RISCO</vt:lpstr>
      <vt:lpstr>FATORES DESENCADEANTES</vt:lpstr>
      <vt:lpstr>FATORES DESENCADEANTES</vt:lpstr>
      <vt:lpstr>COMO PREVENIR O AVC</vt:lpstr>
      <vt:lpstr>DIAGNÓSTICO DO AVC</vt:lpstr>
      <vt:lpstr>TRATAMENTO E REABILITAÇÃO DO AVC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ACIDENTE VASCULAR CEREBRAL</dc:title>
  <dc:creator>Proprietário</dc:creator>
  <cp:lastModifiedBy>Proprietário</cp:lastModifiedBy>
  <cp:revision>2</cp:revision>
  <dcterms:created xsi:type="dcterms:W3CDTF">2021-06-09T18:27:19Z</dcterms:created>
  <dcterms:modified xsi:type="dcterms:W3CDTF">2021-06-09T18:40:39Z</dcterms:modified>
</cp:coreProperties>
</file>