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6" r:id="rId7"/>
    <p:sldId id="263" r:id="rId8"/>
    <p:sldId id="264" r:id="rId9"/>
    <p:sldId id="265" r:id="rId10"/>
    <p:sldId id="267" r:id="rId11"/>
    <p:sldId id="268" r:id="rId12"/>
    <p:sldId id="269" r:id="rId13"/>
    <p:sldId id="270" r:id="rId14"/>
    <p:sldId id="271" r:id="rId15"/>
    <p:sldId id="272" r:id="rId16"/>
    <p:sldId id="273" r:id="rId17"/>
    <p:sldId id="275" r:id="rId18"/>
    <p:sldId id="274" r:id="rId19"/>
    <p:sldId id="276"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08FA5F1-127E-437A-9704-2BC0C62A75E0}" type="datetimeFigureOut">
              <a:rPr lang="pt-BR" smtClean="0"/>
              <a:t>29/07/2018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109275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08FA5F1-127E-437A-9704-2BC0C62A75E0}" type="datetimeFigureOut">
              <a:rPr lang="pt-BR" smtClean="0"/>
              <a:t>29/07/2018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35128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08FA5F1-127E-437A-9704-2BC0C62A75E0}" type="datetimeFigureOut">
              <a:rPr lang="pt-BR" smtClean="0"/>
              <a:t>29/07/2018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2483105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08FA5F1-127E-437A-9704-2BC0C62A75E0}" type="datetimeFigureOut">
              <a:rPr lang="pt-BR" smtClean="0"/>
              <a:t>29/07/2018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4291030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E08FA5F1-127E-437A-9704-2BC0C62A75E0}" type="datetimeFigureOut">
              <a:rPr lang="pt-BR" smtClean="0"/>
              <a:t>29/07/2018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4132007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08FA5F1-127E-437A-9704-2BC0C62A75E0}" type="datetimeFigureOut">
              <a:rPr lang="pt-BR" smtClean="0"/>
              <a:t>29/07/2018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748782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08FA5F1-127E-437A-9704-2BC0C62A75E0}" type="datetimeFigureOut">
              <a:rPr lang="pt-BR" smtClean="0"/>
              <a:t>29/07/2018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1773845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E08FA5F1-127E-437A-9704-2BC0C62A75E0}" type="datetimeFigureOut">
              <a:rPr lang="pt-BR" smtClean="0"/>
              <a:t>29/07/2018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135358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08FA5F1-127E-437A-9704-2BC0C62A75E0}" type="datetimeFigureOut">
              <a:rPr lang="pt-BR" smtClean="0"/>
              <a:t>29/07/2018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274345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08FA5F1-127E-437A-9704-2BC0C62A75E0}" type="datetimeFigureOut">
              <a:rPr lang="pt-BR" smtClean="0"/>
              <a:t>29/07/2018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1216066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08FA5F1-127E-437A-9704-2BC0C62A75E0}" type="datetimeFigureOut">
              <a:rPr lang="pt-BR" smtClean="0"/>
              <a:t>29/07/2018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4DE5586-60FB-4FB8-83E6-053EE76FDBB3}" type="slidenum">
              <a:rPr lang="pt-BR" smtClean="0"/>
              <a:t>‹nº›</a:t>
            </a:fld>
            <a:endParaRPr lang="pt-BR"/>
          </a:p>
        </p:txBody>
      </p:sp>
    </p:spTree>
    <p:extLst>
      <p:ext uri="{BB962C8B-B14F-4D97-AF65-F5344CB8AC3E}">
        <p14:creationId xmlns:p14="http://schemas.microsoft.com/office/powerpoint/2010/main" val="4056303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FA5F1-127E-437A-9704-2BC0C62A75E0}" type="datetimeFigureOut">
              <a:rPr lang="pt-BR" smtClean="0"/>
              <a:t>29/07/2018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E5586-60FB-4FB8-83E6-053EE76FDBB3}" type="slidenum">
              <a:rPr lang="pt-BR" smtClean="0"/>
              <a:t>‹nº›</a:t>
            </a:fld>
            <a:endParaRPr lang="pt-BR"/>
          </a:p>
        </p:txBody>
      </p:sp>
    </p:spTree>
    <p:extLst>
      <p:ext uri="{BB962C8B-B14F-4D97-AF65-F5344CB8AC3E}">
        <p14:creationId xmlns:p14="http://schemas.microsoft.com/office/powerpoint/2010/main" val="1191568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4546" y="302359"/>
            <a:ext cx="11848563" cy="6555641"/>
          </a:xfrm>
          <a:prstGeom prst="rect">
            <a:avLst/>
          </a:prstGeom>
        </p:spPr>
        <p:txBody>
          <a:bodyPr wrap="square">
            <a:spAutoFit/>
          </a:bodyPr>
          <a:lstStyle/>
          <a:p>
            <a:r>
              <a:rPr lang="pt-BR" sz="2800" b="0" i="0" dirty="0" smtClean="0">
                <a:solidFill>
                  <a:srgbClr val="404040"/>
                </a:solidFill>
                <a:effectLst/>
                <a:latin typeface="Arial" panose="020B0604020202020204" pitchFamily="34" charset="0"/>
              </a:rPr>
              <a:t>O Levantamento </a:t>
            </a:r>
            <a:r>
              <a:rPr lang="pt-BR" sz="2800" b="0" i="0" dirty="0" err="1" smtClean="0">
                <a:solidFill>
                  <a:srgbClr val="404040"/>
                </a:solidFill>
                <a:effectLst/>
                <a:latin typeface="Arial" panose="020B0604020202020204" pitchFamily="34" charset="0"/>
              </a:rPr>
              <a:t>Radiométrico</a:t>
            </a:r>
            <a:r>
              <a:rPr lang="pt-BR" sz="2800" b="0" i="0" dirty="0" smtClean="0">
                <a:solidFill>
                  <a:srgbClr val="404040"/>
                </a:solidFill>
                <a:effectLst/>
                <a:latin typeface="Arial" panose="020B0604020202020204" pitchFamily="34" charset="0"/>
              </a:rPr>
              <a:t> é uma verificação dos níveis de dose nas vizinhanças da sala de exames e atrás das barreiras utilizadas para a proteção do operador, tais como: biombos, visores </a:t>
            </a:r>
            <a:r>
              <a:rPr lang="pt-BR" sz="2800" b="0" i="0" dirty="0" err="1" smtClean="0">
                <a:solidFill>
                  <a:srgbClr val="404040"/>
                </a:solidFill>
                <a:effectLst/>
                <a:latin typeface="Arial" panose="020B0604020202020204" pitchFamily="34" charset="0"/>
              </a:rPr>
              <a:t>plumbíferos</a:t>
            </a:r>
            <a:r>
              <a:rPr lang="pt-BR" sz="2800" b="0" i="0" dirty="0" smtClean="0">
                <a:solidFill>
                  <a:srgbClr val="404040"/>
                </a:solidFill>
                <a:effectLst/>
                <a:latin typeface="Arial" panose="020B0604020202020204" pitchFamily="34" charset="0"/>
              </a:rPr>
              <a:t>, etc. Esta avaliação considera as condições reais de trabalho. O relatório de Levantamento </a:t>
            </a:r>
            <a:r>
              <a:rPr lang="pt-BR" sz="2800" b="0" i="0" dirty="0" err="1" smtClean="0">
                <a:solidFill>
                  <a:srgbClr val="404040"/>
                </a:solidFill>
                <a:effectLst/>
                <a:latin typeface="Arial" panose="020B0604020202020204" pitchFamily="34" charset="0"/>
              </a:rPr>
              <a:t>Radiométrico</a:t>
            </a:r>
            <a:r>
              <a:rPr lang="pt-BR" sz="2800" b="0" i="0" dirty="0" smtClean="0">
                <a:solidFill>
                  <a:srgbClr val="404040"/>
                </a:solidFill>
                <a:effectLst/>
                <a:latin typeface="Arial" panose="020B0604020202020204" pitchFamily="34" charset="0"/>
              </a:rPr>
              <a:t> tem validade por quatro anos se não houver modificações na sala, no equipamento ou mudanças significativas na carga de trabalho. Os níveis de radiação de fuga devem ser avaliados na instalação do equipamento ou ainda sempre que houver modificações no tubo de Raios-X, na blindagem do cabeçote ou no sistema de colimação. Objetivo: Verificar se os níveis de dose equivalente a que estão expostos trabalhadores e o público, em geral, estão de acordo com as restrições estabelecidas na legislação. Frequência mínima: Na instalação do equipamento e a cada quatro anos. Excepcionalmente: Após reformas estruturais, modificações no equipamento, alteração no posicionamento do equipamento na sala ou mudanças nas vizinhanças.</a:t>
            </a:r>
            <a:endParaRPr lang="pt-BR" sz="2800" dirty="0"/>
          </a:p>
        </p:txBody>
      </p:sp>
    </p:spTree>
    <p:extLst>
      <p:ext uri="{BB962C8B-B14F-4D97-AF65-F5344CB8AC3E}">
        <p14:creationId xmlns:p14="http://schemas.microsoft.com/office/powerpoint/2010/main" val="733566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186309"/>
          </a:xfrm>
          <a:prstGeom prst="rect">
            <a:avLst/>
          </a:prstGeom>
        </p:spPr>
        <p:txBody>
          <a:bodyPr wrap="square">
            <a:spAutoFit/>
          </a:bodyPr>
          <a:lstStyle/>
          <a:p>
            <a:r>
              <a:rPr lang="pt-BR" sz="3600" dirty="0"/>
              <a:t>Os principais parâmetros necessários ao cálculo de blindagem são os limites de dose equivalente para a área a ser blindada (P), a Carga de Trabalho (W), os fatores Uso (U) e ocupação (T), a distância do ponto de cálculo à fonte ou ao </a:t>
            </a:r>
            <a:r>
              <a:rPr lang="pt-BR" sz="3600" dirty="0" err="1"/>
              <a:t>isocentro</a:t>
            </a:r>
            <a:r>
              <a:rPr lang="pt-BR" sz="3600" dirty="0"/>
              <a:t> (d), o tamanho máximo de campo de irradiação (C), e, na otimização, o tempo de vida útil do equipamento (anos), o custo da blindagem e o número de pessoas com ocupação integral na área a ser blindada. No cálculo de uma blindagem, primeiro determina-se o fator de transmissão (B) pelo material e busca-se a espessura da blindagem que atende aos limites de dose em gráficos B x espessura (ou usando </a:t>
            </a:r>
            <a:r>
              <a:rPr lang="pt-BR" sz="3600" dirty="0" err="1"/>
              <a:t>TVLs</a:t>
            </a:r>
            <a:r>
              <a:rPr lang="pt-BR" dirty="0"/>
              <a:t>). </a:t>
            </a:r>
          </a:p>
        </p:txBody>
      </p:sp>
    </p:spTree>
    <p:extLst>
      <p:ext uri="{BB962C8B-B14F-4D97-AF65-F5344CB8AC3E}">
        <p14:creationId xmlns:p14="http://schemas.microsoft.com/office/powerpoint/2010/main" val="3321349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1617" y="798490"/>
            <a:ext cx="12080383" cy="4154984"/>
          </a:xfrm>
          <a:prstGeom prst="rect">
            <a:avLst/>
          </a:prstGeom>
        </p:spPr>
        <p:txBody>
          <a:bodyPr wrap="square">
            <a:spAutoFit/>
          </a:bodyPr>
          <a:lstStyle/>
          <a:p>
            <a:r>
              <a:rPr lang="pt-BR" sz="2400" dirty="0"/>
              <a:t>Para cada ponto e parede, deve-se apresentar as espessuras mínimas de blindagem para feixe primário, para fuga pelo cabeçote e para espalhamento. Para a porta deve-se descrever o material de blindagem e levar em conta os múltiplos espalhamentos no paciente e nas superfícies da sala. Descrever os diversos espalhamentos e determinar corretamente seu número, distância de cada um e percentual de atenuação para incidência angular. Para o teto, utilizar o mesmo procedimento empregado nas paredes. Geralmente o pavimento superior é área livre e a taxa de ocupação dependerá dos fins a que se destina. Aqui, deve-se calcular também a blindagem necessária para atenuar o feixe em regiões não diretamente sobre a sala do equipamento. Se não houver ocupação no pavimento superior, pode-se usar o cálculo do espalhamento de radiação no ar – “</a:t>
            </a:r>
            <a:r>
              <a:rPr lang="pt-BR" sz="2400" dirty="0" err="1"/>
              <a:t>skyshine</a:t>
            </a:r>
            <a:r>
              <a:rPr lang="pt-BR" sz="2400" dirty="0"/>
              <a:t>”. Neste caso deve-se assegurar que nenhuma região diretamente acima estará ocupada. </a:t>
            </a:r>
          </a:p>
        </p:txBody>
      </p:sp>
    </p:spTree>
    <p:extLst>
      <p:ext uri="{BB962C8B-B14F-4D97-AF65-F5344CB8AC3E}">
        <p14:creationId xmlns:p14="http://schemas.microsoft.com/office/powerpoint/2010/main" val="447095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 y="0"/>
            <a:ext cx="12015988" cy="6186309"/>
          </a:xfrm>
          <a:prstGeom prst="rect">
            <a:avLst/>
          </a:prstGeom>
        </p:spPr>
        <p:txBody>
          <a:bodyPr wrap="square">
            <a:spAutoFit/>
          </a:bodyPr>
          <a:lstStyle/>
          <a:p>
            <a:r>
              <a:rPr lang="pt-BR" sz="3600" dirty="0"/>
              <a:t>Geralmente, as salas blindadas são localizadas no andar térreo, sendo desnecessário calcular blindagem do piso. Caso haja pavimento abaixo da sala de tratamento, os cálculos são semelhantes aos de blindagem de parede e teto, deve-se também calcular a blindagem necessária para atenuar o feixe em regiões não diretamente sob a sala do equipamento. Na otimização, apresentar os cálculos que levaram à determinação das barreiras necessárias para atingir os níveis de dose otimizados dos diferentes pontos. Para cada ponto, a maior das espessuras que atendem à otimização e à limitação da dose individual será a definitiva do projeto. </a:t>
            </a:r>
          </a:p>
        </p:txBody>
      </p:sp>
    </p:spTree>
    <p:extLst>
      <p:ext uri="{BB962C8B-B14F-4D97-AF65-F5344CB8AC3E}">
        <p14:creationId xmlns:p14="http://schemas.microsoft.com/office/powerpoint/2010/main" val="3815791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02796" y="-94198"/>
            <a:ext cx="6860146" cy="1253297"/>
          </a:xfrm>
        </p:spPr>
        <p:txBody>
          <a:bodyPr/>
          <a:lstStyle/>
          <a:p>
            <a:r>
              <a:rPr lang="pt-BR" dirty="0" smtClean="0"/>
              <a:t>Carga de Trabalho -W</a:t>
            </a:r>
            <a:endParaRPr lang="pt-BR" dirty="0"/>
          </a:p>
        </p:txBody>
      </p:sp>
      <p:sp>
        <p:nvSpPr>
          <p:cNvPr id="3" name="Subtítulo 2"/>
          <p:cNvSpPr>
            <a:spLocks noGrp="1"/>
          </p:cNvSpPr>
          <p:nvPr>
            <p:ph type="subTitle" idx="1"/>
          </p:nvPr>
        </p:nvSpPr>
        <p:spPr>
          <a:xfrm>
            <a:off x="1524000" y="1416676"/>
            <a:ext cx="9144000" cy="3841124"/>
          </a:xfrm>
        </p:spPr>
        <p:txBody>
          <a:bodyPr>
            <a:normAutofit/>
          </a:bodyPr>
          <a:lstStyle/>
          <a:p>
            <a:r>
              <a:rPr lang="pt-BR" dirty="0"/>
              <a:t>Carga de Trabalho é a quantidade de radiação produzida por uma máquina de tratamento num determinado intervalo de tempo a uma dada distância. Para aceleradores lineares ou para fontes gama geralmente se calcula a carga de trabalho em termos de </a:t>
            </a:r>
            <a:r>
              <a:rPr lang="pt-BR" dirty="0" err="1"/>
              <a:t>kerma</a:t>
            </a:r>
            <a:r>
              <a:rPr lang="pt-BR" dirty="0"/>
              <a:t> do feixe útil de radiação por semana, a uma distância de 1 m da fonte. Embora várias publicações tragam valores padrão de W, este parâmetro depende dos métodos de trabalho de cada serviço e deve ser determinado individualmente para cada local e máquina. Caso o Serviço de Radioterapia seja novo, pode-se empregar valores de outros, que empregam técnicas de tratamento similares ou, em último caso, usar dados da literatura. A carga de trabalho é dada pela </a:t>
            </a:r>
            <a:r>
              <a:rPr lang="pt-BR" dirty="0" smtClean="0"/>
              <a:t>relação</a:t>
            </a:r>
            <a:endParaRPr lang="pt-BR" dirty="0"/>
          </a:p>
        </p:txBody>
      </p:sp>
      <p:sp>
        <p:nvSpPr>
          <p:cNvPr id="4" name="Retângulo 3"/>
          <p:cNvSpPr/>
          <p:nvPr/>
        </p:nvSpPr>
        <p:spPr>
          <a:xfrm>
            <a:off x="2884869" y="5411154"/>
            <a:ext cx="6096000" cy="1200329"/>
          </a:xfrm>
          <a:prstGeom prst="rect">
            <a:avLst/>
          </a:prstGeom>
        </p:spPr>
        <p:txBody>
          <a:bodyPr>
            <a:spAutoFit/>
          </a:bodyPr>
          <a:lstStyle/>
          <a:p>
            <a:r>
              <a:rPr lang="pt-BR" dirty="0" smtClean="0"/>
              <a:t>W=D . </a:t>
            </a:r>
            <a:r>
              <a:rPr lang="pt-BR" dirty="0" err="1" smtClean="0"/>
              <a:t>Pac</a:t>
            </a:r>
            <a:r>
              <a:rPr lang="pt-BR" dirty="0" smtClean="0"/>
              <a:t> . 5dias  . 50sem</a:t>
            </a:r>
          </a:p>
          <a:p>
            <a:r>
              <a:rPr lang="pt-BR" dirty="0"/>
              <a:t> </a:t>
            </a:r>
            <a:r>
              <a:rPr lang="pt-BR" dirty="0" smtClean="0"/>
              <a:t>     _   ___   ____     _____</a:t>
            </a:r>
          </a:p>
          <a:p>
            <a:r>
              <a:rPr lang="pt-BR" dirty="0" smtClean="0"/>
              <a:t>    </a:t>
            </a:r>
            <a:r>
              <a:rPr lang="pt-BR" dirty="0" err="1" smtClean="0"/>
              <a:t>pac</a:t>
            </a:r>
            <a:r>
              <a:rPr lang="pt-BR" dirty="0" smtClean="0"/>
              <a:t> dia     sem        ano</a:t>
            </a:r>
          </a:p>
          <a:p>
            <a:endParaRPr lang="pt-BR" dirty="0" smtClean="0"/>
          </a:p>
        </p:txBody>
      </p:sp>
    </p:spTree>
    <p:extLst>
      <p:ext uri="{BB962C8B-B14F-4D97-AF65-F5344CB8AC3E}">
        <p14:creationId xmlns:p14="http://schemas.microsoft.com/office/powerpoint/2010/main" val="3956576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60183" y="0"/>
            <a:ext cx="5755783" cy="1325563"/>
          </a:xfrm>
        </p:spPr>
        <p:txBody>
          <a:bodyPr/>
          <a:lstStyle/>
          <a:p>
            <a:r>
              <a:rPr lang="pt-BR" dirty="0" err="1" smtClean="0"/>
              <a:t>Materias</a:t>
            </a:r>
            <a:r>
              <a:rPr lang="pt-BR" dirty="0" smtClean="0"/>
              <a:t> de Blindagem</a:t>
            </a:r>
            <a:endParaRPr lang="pt-BR" dirty="0"/>
          </a:p>
        </p:txBody>
      </p:sp>
      <p:sp>
        <p:nvSpPr>
          <p:cNvPr id="3" name="Espaço Reservado para Conteúdo 2"/>
          <p:cNvSpPr>
            <a:spLocks noGrp="1"/>
          </p:cNvSpPr>
          <p:nvPr>
            <p:ph idx="1"/>
          </p:nvPr>
        </p:nvSpPr>
        <p:spPr/>
        <p:txBody>
          <a:bodyPr>
            <a:normAutofit/>
          </a:bodyPr>
          <a:lstStyle/>
          <a:p>
            <a:r>
              <a:rPr lang="pt-BR" sz="4000" dirty="0"/>
              <a:t>Diversos materiais podem ser utilizados em blindagem contanto que seja empregada a espessura suficiente para atenuar a intensidade da radiação aos limites autorizados. As características principais dos materiais a serem consideradas são</a:t>
            </a:r>
            <a:r>
              <a:rPr lang="pt-BR" sz="4000" dirty="0" smtClean="0"/>
              <a:t>:</a:t>
            </a:r>
          </a:p>
        </p:txBody>
      </p:sp>
    </p:spTree>
    <p:extLst>
      <p:ext uri="{BB962C8B-B14F-4D97-AF65-F5344CB8AC3E}">
        <p14:creationId xmlns:p14="http://schemas.microsoft.com/office/powerpoint/2010/main" val="3106797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3047999" y="206062"/>
            <a:ext cx="6096000" cy="6001643"/>
          </a:xfrm>
          <a:prstGeom prst="rect">
            <a:avLst/>
          </a:prstGeom>
        </p:spPr>
        <p:txBody>
          <a:bodyPr>
            <a:spAutoFit/>
          </a:bodyPr>
          <a:lstStyle/>
          <a:p>
            <a:r>
              <a:rPr lang="pt-BR" sz="3200" dirty="0"/>
              <a:t> - área (espaço físico) para a instalação</a:t>
            </a:r>
            <a:r>
              <a:rPr lang="pt-BR" sz="3200" dirty="0" smtClean="0"/>
              <a:t>;</a:t>
            </a:r>
          </a:p>
          <a:p>
            <a:r>
              <a:rPr lang="pt-BR" sz="3200" dirty="0" smtClean="0"/>
              <a:t> </a:t>
            </a:r>
            <a:r>
              <a:rPr lang="pt-BR" sz="3200" dirty="0"/>
              <a:t>- espessura e peso da barreira</a:t>
            </a:r>
            <a:r>
              <a:rPr lang="pt-BR" sz="3200" dirty="0" smtClean="0"/>
              <a:t>;</a:t>
            </a:r>
          </a:p>
          <a:p>
            <a:r>
              <a:rPr lang="pt-BR" sz="3200" dirty="0" smtClean="0"/>
              <a:t> </a:t>
            </a:r>
            <a:r>
              <a:rPr lang="pt-BR" sz="3200" dirty="0"/>
              <a:t>- uso múltiplo (blindagem e estrutura</a:t>
            </a:r>
            <a:r>
              <a:rPr lang="pt-BR" sz="3200" dirty="0" smtClean="0"/>
              <a:t>);</a:t>
            </a:r>
          </a:p>
          <a:p>
            <a:r>
              <a:rPr lang="pt-BR" sz="3200" dirty="0" smtClean="0"/>
              <a:t> </a:t>
            </a:r>
            <a:r>
              <a:rPr lang="pt-BR" sz="3200" dirty="0"/>
              <a:t>- blindagem de vários tipos de radiação</a:t>
            </a:r>
            <a:r>
              <a:rPr lang="pt-BR" sz="3200" dirty="0" smtClean="0"/>
              <a:t>;</a:t>
            </a:r>
          </a:p>
          <a:p>
            <a:r>
              <a:rPr lang="pt-BR" sz="3200" dirty="0" smtClean="0"/>
              <a:t> </a:t>
            </a:r>
            <a:r>
              <a:rPr lang="pt-BR" sz="3200" dirty="0"/>
              <a:t>- uniformidade e homogeneidade</a:t>
            </a:r>
            <a:r>
              <a:rPr lang="pt-BR" sz="3200" dirty="0" smtClean="0"/>
              <a:t>;</a:t>
            </a:r>
          </a:p>
          <a:p>
            <a:r>
              <a:rPr lang="pt-BR" sz="3200" dirty="0" smtClean="0"/>
              <a:t> </a:t>
            </a:r>
            <a:r>
              <a:rPr lang="pt-BR" sz="3200" dirty="0"/>
              <a:t>- estabilidade; </a:t>
            </a:r>
            <a:endParaRPr lang="pt-BR" sz="3200" dirty="0" smtClean="0"/>
          </a:p>
          <a:p>
            <a:r>
              <a:rPr lang="pt-BR" sz="3200" dirty="0" smtClean="0"/>
              <a:t> -custo </a:t>
            </a:r>
            <a:r>
              <a:rPr lang="pt-BR" sz="3200" dirty="0"/>
              <a:t>da construção</a:t>
            </a:r>
            <a:r>
              <a:rPr lang="pt-BR" sz="3200" dirty="0" smtClean="0"/>
              <a:t>;</a:t>
            </a:r>
          </a:p>
          <a:p>
            <a:r>
              <a:rPr lang="pt-BR" sz="3200" dirty="0" smtClean="0"/>
              <a:t> - </a:t>
            </a:r>
            <a:r>
              <a:rPr lang="pt-BR" sz="3200" dirty="0"/>
              <a:t>acabamento, limpeza e conservação</a:t>
            </a:r>
            <a:r>
              <a:rPr lang="pt-BR" dirty="0"/>
              <a:t>. </a:t>
            </a:r>
            <a:endParaRPr lang="pt-BR" dirty="0"/>
          </a:p>
        </p:txBody>
      </p:sp>
    </p:spTree>
    <p:extLst>
      <p:ext uri="{BB962C8B-B14F-4D97-AF65-F5344CB8AC3E}">
        <p14:creationId xmlns:p14="http://schemas.microsoft.com/office/powerpoint/2010/main" val="4045356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8663189" cy="1028409"/>
          </a:xfrm>
        </p:spPr>
        <p:txBody>
          <a:bodyPr>
            <a:normAutofit fontScale="90000"/>
          </a:bodyPr>
          <a:lstStyle/>
          <a:p>
            <a:r>
              <a:rPr lang="pt-BR" dirty="0" smtClean="0"/>
              <a:t>Levantamento </a:t>
            </a:r>
            <a:r>
              <a:rPr lang="pt-BR" dirty="0" err="1" smtClean="0"/>
              <a:t>Radiometrico</a:t>
            </a:r>
            <a:r>
              <a:rPr lang="pt-BR" dirty="0" smtClean="0"/>
              <a:t> da </a:t>
            </a:r>
            <a:r>
              <a:rPr lang="pt-BR" dirty="0" err="1" smtClean="0"/>
              <a:t>Area</a:t>
            </a:r>
            <a:r>
              <a:rPr lang="pt-BR" dirty="0" smtClean="0"/>
              <a:t/>
            </a:r>
            <a:br>
              <a:rPr lang="pt-BR" dirty="0" smtClean="0"/>
            </a:br>
            <a:endParaRPr lang="pt-BR" dirty="0"/>
          </a:p>
        </p:txBody>
      </p:sp>
      <p:sp>
        <p:nvSpPr>
          <p:cNvPr id="3" name="Subtítulo 2"/>
          <p:cNvSpPr>
            <a:spLocks noGrp="1"/>
          </p:cNvSpPr>
          <p:nvPr>
            <p:ph type="subTitle" idx="1"/>
          </p:nvPr>
        </p:nvSpPr>
        <p:spPr>
          <a:xfrm>
            <a:off x="1283594" y="1636567"/>
            <a:ext cx="9144000" cy="1655762"/>
          </a:xfrm>
        </p:spPr>
        <p:txBody>
          <a:bodyPr>
            <a:noAutofit/>
          </a:bodyPr>
          <a:lstStyle/>
          <a:p>
            <a:r>
              <a:rPr lang="pt-BR" sz="2800" dirty="0"/>
              <a:t>Os levantamentos </a:t>
            </a:r>
            <a:r>
              <a:rPr lang="pt-BR" sz="2800" dirty="0" err="1"/>
              <a:t>radiométricos</a:t>
            </a:r>
            <a:r>
              <a:rPr lang="pt-BR" sz="2800" dirty="0"/>
              <a:t> são efetuados com </a:t>
            </a:r>
            <a:r>
              <a:rPr lang="pt-BR" sz="2800" dirty="0" err="1"/>
              <a:t>detetores</a:t>
            </a:r>
            <a:r>
              <a:rPr lang="pt-BR" sz="2800" dirty="0"/>
              <a:t> calibrados e pessoal qualificado, com duração de 2 a 3 horas para cada equipamento. Realizamos medidas em toda circunvizinhança da sala: do acelerador de 4MV, do acelerador de 6MV, da bomba de cobalto, do aparelho de raios-X superficial e da sala quente instalados no Instituto de Radioterapia do Vale do Paraíba, os resultados seguem no item 11. Esta avaliação permite averiguar se as blindagens existentes na sala reduzem a intensidade de radiação a níveis recomendados pela legislação vigente. 48 Portanto, este documento atesta a execução dos serviços de radiodiagnóstico médico, para poder obter o alvará de saúde da instituição. </a:t>
            </a:r>
          </a:p>
        </p:txBody>
      </p:sp>
    </p:spTree>
    <p:extLst>
      <p:ext uri="{BB962C8B-B14F-4D97-AF65-F5344CB8AC3E}">
        <p14:creationId xmlns:p14="http://schemas.microsoft.com/office/powerpoint/2010/main" val="1029630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Equipamentos utilizados</a:t>
            </a:r>
            <a:endParaRPr lang="pt-BR" dirty="0"/>
          </a:p>
        </p:txBody>
      </p:sp>
      <p:sp>
        <p:nvSpPr>
          <p:cNvPr id="3" name="Espaço Reservado para Conteúdo 2"/>
          <p:cNvSpPr>
            <a:spLocks noGrp="1"/>
          </p:cNvSpPr>
          <p:nvPr>
            <p:ph idx="1"/>
          </p:nvPr>
        </p:nvSpPr>
        <p:spPr/>
        <p:txBody>
          <a:bodyPr/>
          <a:lstStyle/>
          <a:p>
            <a:r>
              <a:rPr lang="pt-BR" dirty="0"/>
              <a:t>Instrumentos utilizados no levantamento </a:t>
            </a:r>
            <a:r>
              <a:rPr lang="pt-BR" dirty="0" err="1"/>
              <a:t>radiométrico</a:t>
            </a:r>
            <a:r>
              <a:rPr lang="pt-BR" dirty="0"/>
              <a:t>: câmara de ionização, galão de água de 20l. </a:t>
            </a:r>
          </a:p>
        </p:txBody>
      </p:sp>
    </p:spTree>
    <p:extLst>
      <p:ext uri="{BB962C8B-B14F-4D97-AF65-F5344CB8AC3E}">
        <p14:creationId xmlns:p14="http://schemas.microsoft.com/office/powerpoint/2010/main" val="2426147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40934" y="86977"/>
            <a:ext cx="3837905" cy="1325563"/>
          </a:xfrm>
        </p:spPr>
        <p:txBody>
          <a:bodyPr/>
          <a:lstStyle/>
          <a:p>
            <a:r>
              <a:rPr lang="pt-BR" dirty="0" smtClean="0"/>
              <a:t>Teste de Fuga</a:t>
            </a:r>
            <a:br>
              <a:rPr lang="pt-BR" dirty="0" smtClean="0"/>
            </a:br>
            <a:endParaRPr lang="pt-BR" dirty="0"/>
          </a:p>
        </p:txBody>
      </p:sp>
      <p:sp>
        <p:nvSpPr>
          <p:cNvPr id="3" name="Espaço Reservado para Conteúdo 2"/>
          <p:cNvSpPr>
            <a:spLocks noGrp="1"/>
          </p:cNvSpPr>
          <p:nvPr>
            <p:ph idx="1"/>
          </p:nvPr>
        </p:nvSpPr>
        <p:spPr/>
        <p:txBody>
          <a:bodyPr>
            <a:noAutofit/>
          </a:bodyPr>
          <a:lstStyle/>
          <a:p>
            <a:r>
              <a:rPr lang="pt-BR" sz="4000" dirty="0"/>
              <a:t>De acordo com as normas da vigilância sanitária a cada 4 anos preconizam-se medidas de radiação de fuga do tubo de raios-X. Para se medir a fuga da radiação através do cabeçote, utilizamos o maior filtro e o menor cone. Todas as medidas foram feitas utilizando a câmara de ionização dedal distando 5 cm do cabeçote e os dados são apresentados em anexo. </a:t>
            </a:r>
          </a:p>
        </p:txBody>
      </p:sp>
    </p:spTree>
    <p:extLst>
      <p:ext uri="{BB962C8B-B14F-4D97-AF65-F5344CB8AC3E}">
        <p14:creationId xmlns:p14="http://schemas.microsoft.com/office/powerpoint/2010/main" val="3886866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r>
              <a:rPr lang="pt-BR" dirty="0" smtClean="0"/>
              <a:t>BOA NOITE!!!</a:t>
            </a:r>
            <a:endParaRPr lang="pt-BR" dirty="0"/>
          </a:p>
        </p:txBody>
      </p:sp>
    </p:spTree>
    <p:extLst>
      <p:ext uri="{BB962C8B-B14F-4D97-AF65-F5344CB8AC3E}">
        <p14:creationId xmlns:p14="http://schemas.microsoft.com/office/powerpoint/2010/main" val="2230499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7632879" cy="152645"/>
          </a:xfrm>
        </p:spPr>
        <p:txBody>
          <a:bodyPr>
            <a:normAutofit fontScale="90000"/>
          </a:bodyPr>
          <a:lstStyle/>
          <a:p>
            <a:r>
              <a:rPr lang="pt-BR" dirty="0" smtClean="0"/>
              <a:t>TIPOS DE BARREIRAS</a:t>
            </a:r>
            <a:endParaRPr lang="pt-BR" dirty="0"/>
          </a:p>
        </p:txBody>
      </p:sp>
      <p:sp>
        <p:nvSpPr>
          <p:cNvPr id="3" name="Subtítulo 2"/>
          <p:cNvSpPr>
            <a:spLocks noGrp="1"/>
          </p:cNvSpPr>
          <p:nvPr>
            <p:ph type="subTitle" idx="1"/>
          </p:nvPr>
        </p:nvSpPr>
        <p:spPr>
          <a:xfrm>
            <a:off x="931572" y="1683086"/>
            <a:ext cx="9144000" cy="5174914"/>
          </a:xfrm>
        </p:spPr>
        <p:txBody>
          <a:bodyPr>
            <a:normAutofit/>
          </a:bodyPr>
          <a:lstStyle/>
          <a:p>
            <a:r>
              <a:rPr lang="pt-BR" sz="4000" dirty="0"/>
              <a:t>Tipos de Barreiras A utilização da radiação exige que as áreas de trabalho sejam limitadas por barreiras de proteção contra as radiações. As especificações das paredes protetoras contra radiações e outros meios de proteção deverão fazer parte do projeto de proteção Radiológica da </a:t>
            </a:r>
            <a:r>
              <a:rPr lang="pt-BR" sz="4000" dirty="0" smtClean="0"/>
              <a:t>instalação</a:t>
            </a:r>
            <a:endParaRPr lang="pt-BR" sz="4000" dirty="0"/>
          </a:p>
        </p:txBody>
      </p:sp>
    </p:spTree>
    <p:extLst>
      <p:ext uri="{BB962C8B-B14F-4D97-AF65-F5344CB8AC3E}">
        <p14:creationId xmlns:p14="http://schemas.microsoft.com/office/powerpoint/2010/main" val="3269444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66423" y="141668"/>
            <a:ext cx="9144000" cy="882672"/>
          </a:xfrm>
        </p:spPr>
        <p:txBody>
          <a:bodyPr>
            <a:normAutofit fontScale="90000"/>
          </a:bodyPr>
          <a:lstStyle/>
          <a:p>
            <a:r>
              <a:rPr lang="pt-BR" dirty="0" smtClean="0"/>
              <a:t>Barreiras</a:t>
            </a:r>
            <a:endParaRPr lang="pt-BR" dirty="0"/>
          </a:p>
        </p:txBody>
      </p:sp>
      <p:sp>
        <p:nvSpPr>
          <p:cNvPr id="3" name="Subtítulo 2"/>
          <p:cNvSpPr>
            <a:spLocks noGrp="1"/>
          </p:cNvSpPr>
          <p:nvPr>
            <p:ph type="subTitle" idx="1"/>
          </p:nvPr>
        </p:nvSpPr>
        <p:spPr>
          <a:xfrm>
            <a:off x="0" y="1116416"/>
            <a:ext cx="12192000" cy="1655762"/>
          </a:xfrm>
        </p:spPr>
        <p:txBody>
          <a:bodyPr>
            <a:noAutofit/>
          </a:bodyPr>
          <a:lstStyle/>
          <a:p>
            <a:r>
              <a:rPr lang="pt-BR" sz="2800" dirty="0"/>
              <a:t>Na determinação das barreiras torna-se necessário conhecer a terminologia aplicada a esses cálculos, feixe útil é apontado é chamada Barreira Protetora Primária. Paredes, chão e teto, que só interceptam radiação espalhadas e de fuga são onde podem ser instaladas as Barreiras Protetoras Secundárias. Teto – caso haja pavimento superior à sala de irradiação utiliza-se o mesmo cálculo para blindagem de parede [7]. Caso não haja pavimento superior à sala, usar o cálculo do espalhamento de radiação no ar </a:t>
            </a:r>
            <a:r>
              <a:rPr lang="pt-BR" sz="2800" dirty="0" err="1"/>
              <a:t>Skyshine</a:t>
            </a:r>
            <a:r>
              <a:rPr lang="pt-BR" sz="2800" dirty="0"/>
              <a:t> [8]. Piso – Caso haja pavimento inferior à sala de radiação utilizar o mesmo cálculo para blindagem de parede [7]. 23 Os projetos devem assegurar os limites autorizados. Na ausência destes devem-se utilizar valores obtidos segundo processo de otimização, observando os limites primários como condição de contorno. Na ausência de um período de blindagem específico devem-se utilizar valores médios que correspondem a uma estimativa realística das condições de utilização dos equipamentos </a:t>
            </a:r>
          </a:p>
        </p:txBody>
      </p:sp>
    </p:spTree>
    <p:extLst>
      <p:ext uri="{BB962C8B-B14F-4D97-AF65-F5344CB8AC3E}">
        <p14:creationId xmlns:p14="http://schemas.microsoft.com/office/powerpoint/2010/main" val="858444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37881"/>
            <a:ext cx="9144000" cy="2009104"/>
          </a:xfrm>
        </p:spPr>
        <p:txBody>
          <a:bodyPr>
            <a:normAutofit fontScale="90000"/>
          </a:bodyPr>
          <a:lstStyle/>
          <a:p>
            <a:r>
              <a:rPr lang="pt-BR" dirty="0" err="1" smtClean="0"/>
              <a:t>Realizacao</a:t>
            </a:r>
            <a:r>
              <a:rPr lang="pt-BR" dirty="0" smtClean="0"/>
              <a:t> do Levantamento </a:t>
            </a:r>
            <a:r>
              <a:rPr lang="pt-BR" dirty="0" err="1" smtClean="0"/>
              <a:t>radiometrico</a:t>
            </a:r>
            <a:r>
              <a:rPr lang="pt-BR" dirty="0" smtClean="0"/>
              <a:t/>
            </a:r>
            <a:br>
              <a:rPr lang="pt-BR" dirty="0" smtClean="0"/>
            </a:br>
            <a:endParaRPr lang="pt-BR" dirty="0"/>
          </a:p>
        </p:txBody>
      </p:sp>
      <p:sp>
        <p:nvSpPr>
          <p:cNvPr id="3" name="Subtítulo 2"/>
          <p:cNvSpPr>
            <a:spLocks noGrp="1"/>
          </p:cNvSpPr>
          <p:nvPr>
            <p:ph type="subTitle" idx="1"/>
          </p:nvPr>
        </p:nvSpPr>
        <p:spPr>
          <a:xfrm>
            <a:off x="0" y="1619104"/>
            <a:ext cx="12192000" cy="1655762"/>
          </a:xfrm>
        </p:spPr>
        <p:txBody>
          <a:bodyPr>
            <a:noAutofit/>
          </a:bodyPr>
          <a:lstStyle/>
          <a:p>
            <a:r>
              <a:rPr lang="pt-BR" sz="3600" dirty="0"/>
              <a:t>No formulário de Levantamento </a:t>
            </a:r>
            <a:r>
              <a:rPr lang="pt-BR" sz="3600" dirty="0" smtClean="0"/>
              <a:t>Radio métrico </a:t>
            </a:r>
            <a:r>
              <a:rPr lang="pt-BR" sz="3600" dirty="0"/>
              <a:t>fazer um esboço da instalação e vizinhanças com o leiaute apresentando o equipamento e o painel de controle, indicando a natureza e a ocupação das salas adjacentes. Localizar e assinalar no esboço os pontos críticos da sala nos quais as pessoas podem ser atingidos pelo feixe primário ou espalhados. Tais pessoas podem ser membros da equipe ou do público. As medidas devem ser feitas em locais adjacentes às instalações dos equipamentos de radioterapia para tipos de radiações produzidas pelos mesmos. </a:t>
            </a:r>
          </a:p>
        </p:txBody>
      </p:sp>
    </p:spTree>
    <p:extLst>
      <p:ext uri="{BB962C8B-B14F-4D97-AF65-F5344CB8AC3E}">
        <p14:creationId xmlns:p14="http://schemas.microsoft.com/office/powerpoint/2010/main" val="402619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0"/>
            <a:ext cx="12192000" cy="6463308"/>
          </a:xfrm>
          <a:prstGeom prst="rect">
            <a:avLst/>
          </a:prstGeom>
        </p:spPr>
        <p:txBody>
          <a:bodyPr wrap="square">
            <a:spAutoFit/>
          </a:bodyPr>
          <a:lstStyle/>
          <a:p>
            <a:r>
              <a:rPr lang="pt-BR" sz="3600" dirty="0"/>
              <a:t>O Levantamento </a:t>
            </a:r>
            <a:r>
              <a:rPr lang="pt-BR" sz="3600" dirty="0" err="1"/>
              <a:t>Radiométrico</a:t>
            </a:r>
            <a:r>
              <a:rPr lang="pt-BR" sz="3600" dirty="0"/>
              <a:t> abrange a execução das seguintes atividades: - seleção dos locais mais críticos nas áreas restritas; - seleção e demonstração dos pontos de referência para realização de medida de modo fácil e acessível a instrumentos portáteis de medição ou à instalação e inspeção de instrumentos fixos; - representativos para a detecção prévia de irregularidades ou acidentes; - representativos com relação à permanência e transito de trabalhadores, para efeito de estimativa de dose; - seleção de equipamentos e de </a:t>
            </a:r>
            <a:r>
              <a:rPr lang="pt-BR" sz="3600" dirty="0" smtClean="0"/>
              <a:t>procedimentos </a:t>
            </a:r>
            <a:r>
              <a:rPr lang="pt-BR" sz="3600" dirty="0"/>
              <a:t>de monitoração compatível com as condições de exposição, condições ambientais e com as grandezas objetos de medição e </a:t>
            </a:r>
            <a:r>
              <a:rPr lang="pt-BR" sz="3600" dirty="0" smtClean="0"/>
              <a:t>limitação</a:t>
            </a:r>
          </a:p>
          <a:p>
            <a:endParaRPr lang="pt-BR" dirty="0"/>
          </a:p>
        </p:txBody>
      </p:sp>
    </p:spTree>
    <p:extLst>
      <p:ext uri="{BB962C8B-B14F-4D97-AF65-F5344CB8AC3E}">
        <p14:creationId xmlns:p14="http://schemas.microsoft.com/office/powerpoint/2010/main" val="3559504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89614"/>
            <a:ext cx="8766220" cy="474617"/>
          </a:xfrm>
        </p:spPr>
        <p:txBody>
          <a:bodyPr>
            <a:normAutofit fontScale="90000"/>
          </a:bodyPr>
          <a:lstStyle/>
          <a:p>
            <a:r>
              <a:rPr lang="pt-BR" dirty="0" smtClean="0"/>
              <a:t>Instrumentos de medida</a:t>
            </a:r>
            <a:br>
              <a:rPr lang="pt-BR" dirty="0" smtClean="0"/>
            </a:br>
            <a:endParaRPr lang="pt-BR" dirty="0"/>
          </a:p>
        </p:txBody>
      </p:sp>
      <p:sp>
        <p:nvSpPr>
          <p:cNvPr id="3" name="Subtítulo 2"/>
          <p:cNvSpPr>
            <a:spLocks noGrp="1"/>
          </p:cNvSpPr>
          <p:nvPr>
            <p:ph type="subTitle" idx="1"/>
          </p:nvPr>
        </p:nvSpPr>
        <p:spPr>
          <a:xfrm>
            <a:off x="1335110" y="303602"/>
            <a:ext cx="9144000" cy="1646639"/>
          </a:xfrm>
        </p:spPr>
        <p:txBody>
          <a:bodyPr>
            <a:noAutofit/>
          </a:bodyPr>
          <a:lstStyle/>
          <a:p>
            <a:r>
              <a:rPr lang="pt-BR" sz="3600" dirty="0"/>
              <a:t>Os monitores tipo câmara de ionização são os mais adequados. Uma das maiores aplicações deste tipo de câmara, quando operado com ar, é a medida de taxa de exposição gama, já que esta grandeza é definida em função da ionização no ar. A determinação da carga de ionização dá uma medida precisa da exposição, e uma medida da corrente de ionização indicará a taxa de exposição. Outra característica que torna uma câmara de ionização mais adequada é a pequena dependência energética e a melhor resposta para radiação pulsada. Os Monitores </a:t>
            </a:r>
            <a:r>
              <a:rPr lang="pt-BR" sz="3600" dirty="0" err="1" smtClean="0"/>
              <a:t>deRadiação</a:t>
            </a:r>
            <a:r>
              <a:rPr lang="pt-BR" sz="3600" dirty="0" smtClean="0"/>
              <a:t> </a:t>
            </a:r>
            <a:r>
              <a:rPr lang="pt-BR" sz="3600" dirty="0"/>
              <a:t>podem medir Taxa de </a:t>
            </a:r>
            <a:r>
              <a:rPr lang="pt-BR" sz="3600" dirty="0" smtClean="0"/>
              <a:t>Dose</a:t>
            </a:r>
            <a:endParaRPr lang="pt-BR" sz="3600" dirty="0"/>
          </a:p>
        </p:txBody>
      </p:sp>
    </p:spTree>
    <p:extLst>
      <p:ext uri="{BB962C8B-B14F-4D97-AF65-F5344CB8AC3E}">
        <p14:creationId xmlns:p14="http://schemas.microsoft.com/office/powerpoint/2010/main" val="389750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3172495" y="0"/>
            <a:ext cx="6229082" cy="809468"/>
          </a:xfrm>
        </p:spPr>
        <p:txBody>
          <a:bodyPr>
            <a:normAutofit fontScale="90000"/>
          </a:bodyPr>
          <a:lstStyle/>
          <a:p>
            <a:r>
              <a:rPr lang="pt-BR" dirty="0" smtClean="0"/>
              <a:t>Barreiras</a:t>
            </a:r>
            <a:endParaRPr lang="pt-BR" dirty="0"/>
          </a:p>
        </p:txBody>
      </p:sp>
      <p:sp>
        <p:nvSpPr>
          <p:cNvPr id="5" name="Subtítulo 4"/>
          <p:cNvSpPr>
            <a:spLocks noGrp="1"/>
          </p:cNvSpPr>
          <p:nvPr>
            <p:ph type="subTitle" idx="1"/>
          </p:nvPr>
        </p:nvSpPr>
        <p:spPr>
          <a:xfrm>
            <a:off x="-90152" y="953037"/>
            <a:ext cx="12389476" cy="4317642"/>
          </a:xfrm>
        </p:spPr>
        <p:txBody>
          <a:bodyPr>
            <a:normAutofit fontScale="92500" lnSpcReduction="10000"/>
          </a:bodyPr>
          <a:lstStyle/>
          <a:p>
            <a:r>
              <a:rPr lang="pt-BR" sz="3200" dirty="0"/>
              <a:t>Barreiras Secundárias – Para medir o feixe espalhado e a fuga pelo cabeçote (</a:t>
            </a:r>
            <a:r>
              <a:rPr lang="pt-BR" sz="3200" dirty="0" err="1"/>
              <a:t>Leakage</a:t>
            </a:r>
            <a:r>
              <a:rPr lang="pt-BR" sz="3200" dirty="0"/>
              <a:t>), utiliza-se um simulador (</a:t>
            </a:r>
            <a:r>
              <a:rPr lang="pt-BR" sz="3200" dirty="0" err="1"/>
              <a:t>fantoma</a:t>
            </a:r>
            <a:r>
              <a:rPr lang="pt-BR" sz="3200" dirty="0"/>
              <a:t> – 25x25x20cm3 ) de material equivalente ao tecido e o campo máximo. As medidas são feitas, em geral: na porta, posição do comando, salas adjacentes e áreas livres circunvizinhas. Barreiras Primárias – Para medir o feixe primário, apontar o feixe para uma das direções assinaladas no esboço. Medir a taxa de dose ou </a:t>
            </a:r>
            <a:r>
              <a:rPr lang="pt-BR" sz="3200" dirty="0" err="1"/>
              <a:t>kerma</a:t>
            </a:r>
            <a:r>
              <a:rPr lang="pt-BR" sz="3200" dirty="0"/>
              <a:t> no ar com o monitor de área calibrado. Anotar no formulário o valor medido para aquele ponto. Realizar as medidas nos demais pontos de interesse. Barreiras de </a:t>
            </a:r>
            <a:r>
              <a:rPr lang="pt-BR" sz="3200" dirty="0" err="1"/>
              <a:t>Skyshine</a:t>
            </a:r>
            <a:r>
              <a:rPr lang="pt-BR" sz="3200" dirty="0"/>
              <a:t> – Para medir a radiação espalhada pelo ar (</a:t>
            </a:r>
            <a:r>
              <a:rPr lang="pt-BR" sz="3200" dirty="0" err="1"/>
              <a:t>Skyshine</a:t>
            </a:r>
            <a:r>
              <a:rPr lang="pt-BR" sz="3200" dirty="0"/>
              <a:t>), apontar o feixe para o teto com o campo máximo. Realizar as medidas nas áreas externas relevantes a barreira analisada</a:t>
            </a:r>
            <a:r>
              <a:rPr lang="pt-BR" dirty="0"/>
              <a:t>. </a:t>
            </a:r>
          </a:p>
        </p:txBody>
      </p:sp>
    </p:spTree>
    <p:extLst>
      <p:ext uri="{BB962C8B-B14F-4D97-AF65-F5344CB8AC3E}">
        <p14:creationId xmlns:p14="http://schemas.microsoft.com/office/powerpoint/2010/main" val="2347734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127029"/>
            <a:ext cx="12093262" cy="6001643"/>
          </a:xfrm>
          <a:prstGeom prst="rect">
            <a:avLst/>
          </a:prstGeom>
        </p:spPr>
        <p:txBody>
          <a:bodyPr wrap="square">
            <a:spAutoFit/>
          </a:bodyPr>
          <a:lstStyle/>
          <a:p>
            <a:r>
              <a:rPr lang="pt-BR" sz="3200" dirty="0"/>
              <a:t>De acordo com a norma CNEN – NE – 3.01, a demonstração de otimização de um sistema de radioproteção é dispensável quando o projeto assegura que, em condições normais de operação, se cumprem simultaneamente às três condições abaixo: - a dose equivalente efetiva anual para trabalhadores não excede 1 </a:t>
            </a:r>
            <a:r>
              <a:rPr lang="pt-BR" sz="3200" dirty="0" err="1"/>
              <a:t>mSv</a:t>
            </a:r>
            <a:r>
              <a:rPr lang="pt-BR" sz="3200" dirty="0"/>
              <a:t>; - a dose equivalente efetiva anual para indivíduos do público não excede 10 </a:t>
            </a:r>
            <a:r>
              <a:rPr lang="pt-BR" sz="3200" dirty="0" err="1"/>
              <a:t>μSv</a:t>
            </a:r>
            <a:r>
              <a:rPr lang="pt-BR" sz="3200" dirty="0"/>
              <a:t> , - a dose equivalente efetiva coletiva integrada num ano não excede 1 </a:t>
            </a:r>
            <a:r>
              <a:rPr lang="pt-BR" sz="3200" dirty="0" err="1"/>
              <a:t>hom</a:t>
            </a:r>
            <a:r>
              <a:rPr lang="pt-BR" sz="3200" dirty="0"/>
              <a:t> . em − </a:t>
            </a:r>
            <a:r>
              <a:rPr lang="pt-BR" sz="3200" dirty="0" err="1"/>
              <a:t>Sv</a:t>
            </a:r>
            <a:r>
              <a:rPr lang="pt-BR" sz="3200" dirty="0"/>
              <a:t> Não é aconselhado o uso desses limites, pois as barreiras se tornarão espessas e caras. Os limites de dose equivalente efetiva anual a serem usados são: - para trabalhadores: 20 </a:t>
            </a:r>
            <a:r>
              <a:rPr lang="pt-BR" sz="3200" dirty="0" err="1"/>
              <a:t>mSv</a:t>
            </a:r>
            <a:r>
              <a:rPr lang="pt-BR" sz="3200" dirty="0"/>
              <a:t>/ano=0,4 </a:t>
            </a:r>
            <a:r>
              <a:rPr lang="pt-BR" sz="3200" dirty="0" err="1"/>
              <a:t>mSv</a:t>
            </a:r>
            <a:r>
              <a:rPr lang="pt-BR" sz="3200" dirty="0"/>
              <a:t>/semana; - para indivíduos do público: 1 </a:t>
            </a:r>
            <a:r>
              <a:rPr lang="pt-BR" sz="3200" dirty="0" err="1"/>
              <a:t>mSv</a:t>
            </a:r>
            <a:r>
              <a:rPr lang="pt-BR" sz="3200" dirty="0"/>
              <a:t>/ano=0,02 </a:t>
            </a:r>
            <a:r>
              <a:rPr lang="pt-BR" sz="3200" dirty="0" err="1"/>
              <a:t>mSv</a:t>
            </a:r>
            <a:r>
              <a:rPr lang="pt-BR" sz="3200" dirty="0"/>
              <a:t>/semana</a:t>
            </a:r>
          </a:p>
        </p:txBody>
      </p:sp>
    </p:spTree>
    <p:extLst>
      <p:ext uri="{BB962C8B-B14F-4D97-AF65-F5344CB8AC3E}">
        <p14:creationId xmlns:p14="http://schemas.microsoft.com/office/powerpoint/2010/main" val="3128603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0"/>
            <a:ext cx="12191999" cy="6740307"/>
          </a:xfrm>
          <a:prstGeom prst="rect">
            <a:avLst/>
          </a:prstGeom>
        </p:spPr>
        <p:txBody>
          <a:bodyPr wrap="square">
            <a:spAutoFit/>
          </a:bodyPr>
          <a:lstStyle/>
          <a:p>
            <a:r>
              <a:rPr lang="pt-BR" sz="3600" b="1" dirty="0"/>
              <a:t>Área livre </a:t>
            </a:r>
            <a:r>
              <a:rPr lang="pt-BR" sz="3600" dirty="0"/>
              <a:t>(considerando do ponto de vista de cálculo de blindagens e de uso): salas de espera, vestiários, banheiros, etc.; pois os pacientes são considerados indivíduos do público quando fora de sua sala de tratamento. Do mesmo modo, para fins de cálculos de blindagem, uma sala de tratamento anexa à que está sendo considerada deve ser classificado como livre porque o paciente dela é um indivíduo do público para a outra. É claro que, como sala de tratamento, ela continua sendo de acesso controlado restrito a trabalhadores e pacientes. Muitas vezes também é conveniente classificar a área de controle como livre, pois os procedimentos de segurança são menos restritivos e o aumento no custo não é significativo</a:t>
            </a:r>
            <a:r>
              <a:rPr lang="pt-BR" dirty="0"/>
              <a:t>. </a:t>
            </a:r>
          </a:p>
        </p:txBody>
      </p:sp>
    </p:spTree>
    <p:extLst>
      <p:ext uri="{BB962C8B-B14F-4D97-AF65-F5344CB8AC3E}">
        <p14:creationId xmlns:p14="http://schemas.microsoft.com/office/powerpoint/2010/main" val="3831719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1973</Words>
  <Application>Microsoft Office PowerPoint</Application>
  <PresentationFormat>Widescreen</PresentationFormat>
  <Paragraphs>39</Paragraphs>
  <Slides>19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19</vt:i4>
      </vt:variant>
    </vt:vector>
  </HeadingPairs>
  <TitlesOfParts>
    <vt:vector size="23" baseType="lpstr">
      <vt:lpstr>Arial</vt:lpstr>
      <vt:lpstr>Calibri</vt:lpstr>
      <vt:lpstr>Calibri Light</vt:lpstr>
      <vt:lpstr>Tema do Office</vt:lpstr>
      <vt:lpstr>Apresentação do PowerPoint</vt:lpstr>
      <vt:lpstr>TIPOS DE BARREIRAS</vt:lpstr>
      <vt:lpstr>Barreiras</vt:lpstr>
      <vt:lpstr>Realizacao do Levantamento radiometrico </vt:lpstr>
      <vt:lpstr>Apresentação do PowerPoint</vt:lpstr>
      <vt:lpstr>Instrumentos de medida </vt:lpstr>
      <vt:lpstr>Barreiras</vt:lpstr>
      <vt:lpstr>Apresentação do PowerPoint</vt:lpstr>
      <vt:lpstr>Apresentação do PowerPoint</vt:lpstr>
      <vt:lpstr>Apresentação do PowerPoint</vt:lpstr>
      <vt:lpstr>Apresentação do PowerPoint</vt:lpstr>
      <vt:lpstr>Apresentação do PowerPoint</vt:lpstr>
      <vt:lpstr>Carga de Trabalho -W</vt:lpstr>
      <vt:lpstr>Materias de Blindagem</vt:lpstr>
      <vt:lpstr>Apresentação do PowerPoint</vt:lpstr>
      <vt:lpstr>Levantamento Radiometrico da Area </vt:lpstr>
      <vt:lpstr>Equipamentos utilizados</vt:lpstr>
      <vt:lpstr>Teste de Fuga </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sergio nicoluzzi</dc:creator>
  <cp:lastModifiedBy>sergio nicoluzzi</cp:lastModifiedBy>
  <cp:revision>8</cp:revision>
  <dcterms:created xsi:type="dcterms:W3CDTF">2018-07-27T23:28:14Z</dcterms:created>
  <dcterms:modified xsi:type="dcterms:W3CDTF">2018-07-30T00:22:42Z</dcterms:modified>
</cp:coreProperties>
</file>