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9"/>
  </p:notesMasterIdLst>
  <p:handoutMasterIdLst>
    <p:handoutMasterId r:id="rId40"/>
  </p:handoutMasterIdLst>
  <p:sldIdLst>
    <p:sldId id="350" r:id="rId2"/>
    <p:sldId id="343" r:id="rId3"/>
    <p:sldId id="358" r:id="rId4"/>
    <p:sldId id="344" r:id="rId5"/>
    <p:sldId id="336" r:id="rId6"/>
    <p:sldId id="348" r:id="rId7"/>
    <p:sldId id="326" r:id="rId8"/>
    <p:sldId id="349" r:id="rId9"/>
    <p:sldId id="298" r:id="rId10"/>
    <p:sldId id="299" r:id="rId11"/>
    <p:sldId id="301" r:id="rId12"/>
    <p:sldId id="296" r:id="rId13"/>
    <p:sldId id="297" r:id="rId14"/>
    <p:sldId id="347" r:id="rId15"/>
    <p:sldId id="329" r:id="rId16"/>
    <p:sldId id="305" r:id="rId17"/>
    <p:sldId id="306" r:id="rId18"/>
    <p:sldId id="307" r:id="rId19"/>
    <p:sldId id="308" r:id="rId20"/>
    <p:sldId id="355" r:id="rId21"/>
    <p:sldId id="356" r:id="rId22"/>
    <p:sldId id="330" r:id="rId23"/>
    <p:sldId id="331" r:id="rId24"/>
    <p:sldId id="333" r:id="rId25"/>
    <p:sldId id="309" r:id="rId26"/>
    <p:sldId id="310" r:id="rId27"/>
    <p:sldId id="334" r:id="rId28"/>
    <p:sldId id="332" r:id="rId29"/>
    <p:sldId id="312" r:id="rId30"/>
    <p:sldId id="315" r:id="rId31"/>
    <p:sldId id="316" r:id="rId32"/>
    <p:sldId id="317" r:id="rId33"/>
    <p:sldId id="319" r:id="rId34"/>
    <p:sldId id="320" r:id="rId35"/>
    <p:sldId id="339" r:id="rId36"/>
    <p:sldId id="337" r:id="rId37"/>
    <p:sldId id="323" r:id="rId38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00"/>
    <a:srgbClr val="341AF2"/>
    <a:srgbClr val="19049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Escuro 1 - Ênfas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4975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defRPr>
            </a:lvl1pPr>
          </a:lstStyle>
          <a:p>
            <a:pPr>
              <a:defRPr sz="1400"/>
            </a:pPr>
            <a:endParaRPr lang="pt-BR"/>
          </a:p>
        </p:txBody>
      </p:sp>
      <p:sp>
        <p:nvSpPr>
          <p:cNvPr id="3" name="Espaço Reservado para Data 2"/>
          <p:cNvSpPr txBox="1">
            <a:spLocks noGrp="1"/>
          </p:cNvSpPr>
          <p:nvPr>
            <p:ph type="dt" sz="quarter" idx="1"/>
          </p:nvPr>
        </p:nvSpPr>
        <p:spPr>
          <a:xfrm>
            <a:off x="3881438" y="0"/>
            <a:ext cx="2976562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defRPr>
            </a:lvl1pPr>
          </a:lstStyle>
          <a:p>
            <a:pPr>
              <a:defRPr sz="1400"/>
            </a:pPr>
            <a:endParaRPr lang="pt-BR"/>
          </a:p>
        </p:txBody>
      </p:sp>
      <p:sp>
        <p:nvSpPr>
          <p:cNvPr id="4" name="Espaço Reservado para Rodapé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4975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defRPr>
            </a:lvl1pPr>
          </a:lstStyle>
          <a:p>
            <a:pPr>
              <a:defRPr sz="1400"/>
            </a:pPr>
            <a:endParaRPr lang="pt-BR"/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3"/>
          </p:nvPr>
        </p:nvSpPr>
        <p:spPr>
          <a:xfrm>
            <a:off x="3881438" y="8686800"/>
            <a:ext cx="2976562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ea typeface="Microsoft YaHei" pitchFamily="34" charset="-122"/>
                <a:cs typeface="Mangal" pitchFamily="18" charset="0"/>
              </a:defRPr>
            </a:lvl1pPr>
          </a:lstStyle>
          <a:p>
            <a:fld id="{D49D1A84-B0A7-483C-BA95-96C1E420515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Imagem de Slid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051" name="Espaço Reservado para Anotações 2"/>
          <p:cNvSpPr txBox="1"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450"/>
      </a:spcBef>
      <a:spcAft>
        <a:spcPct val="0"/>
      </a:spcAft>
      <a:tabLst>
        <a:tab pos="0" algn="l"/>
        <a:tab pos="914400" algn="l"/>
        <a:tab pos="1828800" algn="l"/>
        <a:tab pos="2741613" algn="l"/>
        <a:tab pos="3657600" algn="l"/>
        <a:tab pos="4572000" algn="l"/>
        <a:tab pos="5484813" algn="l"/>
        <a:tab pos="6399213" algn="l"/>
        <a:tab pos="7315200" algn="l"/>
        <a:tab pos="8229600" algn="l"/>
        <a:tab pos="9144000" algn="l"/>
        <a:tab pos="10058400" algn="l"/>
      </a:tabLst>
      <a:defRPr lang="pt-BR" sz="1200">
        <a:solidFill>
          <a:srgbClr val="000000"/>
        </a:solidFill>
        <a:latin typeface="Calibri" pitchFamily="34"/>
        <a:ea typeface="Microsoft YaHei" pitchFamily="2"/>
        <a:cs typeface="Mangal" pitchFamily="2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anose="020B0503020204020204" pitchFamily="34" charset="-122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anose="020B0503020204020204" pitchFamily="34" charset="-122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anose="020B0503020204020204" pitchFamily="34" charset="-122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1267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altLang="pt-BR" smtClean="0">
              <a:latin typeface="Calibri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9699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altLang="pt-BR" smtClean="0">
              <a:latin typeface="Calibri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1747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altLang="pt-BR" smtClean="0">
              <a:latin typeface="Calibri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3795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altLang="pt-BR" smtClean="0">
              <a:latin typeface="Calibri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584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altLang="pt-BR" smtClean="0">
              <a:latin typeface="Calibri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7891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altLang="pt-BR" smtClean="0">
              <a:latin typeface="Calibri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9939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altLang="pt-BR" smtClean="0">
              <a:latin typeface="Calibri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1987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altLang="pt-BR" smtClean="0">
              <a:latin typeface="Calibri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4035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altLang="pt-BR" smtClean="0">
              <a:latin typeface="Calibri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608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altLang="pt-BR" smtClean="0">
              <a:latin typeface="Calibri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8131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altLang="pt-BR" smtClean="0">
              <a:latin typeface="Calibri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9219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altLang="pt-BR" smtClean="0">
              <a:latin typeface="Calibri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50179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altLang="pt-BR" smtClean="0">
              <a:latin typeface="Calibri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54275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altLang="pt-BR" smtClean="0">
              <a:latin typeface="Calibri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5632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altLang="pt-BR" smtClean="0">
              <a:latin typeface="Calibri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58371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altLang="pt-BR" smtClean="0">
              <a:latin typeface="Calibri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60419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altLang="pt-BR" smtClean="0">
              <a:latin typeface="Calibri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62467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altLang="pt-BR" smtClean="0">
              <a:latin typeface="Calibri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64515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altLang="pt-BR" smtClean="0">
              <a:latin typeface="Calibri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6656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altLang="pt-BR" smtClean="0">
              <a:latin typeface="Calibri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68611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altLang="pt-BR" smtClean="0">
              <a:latin typeface="Calibri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70659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altLang="pt-BR" smtClean="0">
              <a:latin typeface="Calibri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1267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altLang="pt-BR" smtClean="0">
              <a:latin typeface="Calibri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536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altLang="pt-BR" smtClean="0">
              <a:latin typeface="Calibri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9459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altLang="pt-BR" smtClean="0">
              <a:latin typeface="Calibri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1507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altLang="pt-BR" smtClean="0">
              <a:latin typeface="Calibri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altLang="pt-BR" smtClean="0">
              <a:latin typeface="Calibri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560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altLang="pt-BR" smtClean="0">
              <a:latin typeface="Calibri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7651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altLang="pt-BR" smtClean="0">
              <a:latin typeface="Calibri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9C7826-46CE-4F97-BB48-DFB36F086095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F48F56-004F-474E-B5A5-43D0E9C92B16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27137D-5E8F-4F0B-A2EA-4DC51535EE88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F35444-5B0F-4443-B8CF-012C1B8BAD6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3719DA-A37E-44BF-99EE-ED2E6ED53E84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74A61A-C166-44B4-BA10-57EB02DD8299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FE316-B4A0-4EE1-82D7-00B2B26926C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488CF9-97CF-4C2B-9023-C2CB35D3B6CB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FC4FCC-11A3-4DFF-8AD1-15AD08433313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4FB8AB-B910-460B-AE72-DD853F85DD5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137AF4-F08A-4F91-AE1C-55742E854E40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AD4A3F7-5604-4F1F-9B35-4B46ACBD4049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escola.com/sistema-nervoso/neuronio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http://www.infoescola.com/biologia/sistema-nervoso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brasilescola.uol.com.br/biologia/funcoes-coluna.htm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428728" y="0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pt-BR" sz="6000" dirty="0" smtClean="0"/>
              <a:t>SISTEMA NERVOSO </a:t>
            </a:r>
            <a:endParaRPr lang="pt-BR" sz="6000" dirty="0"/>
          </a:p>
        </p:txBody>
      </p:sp>
      <p:pic>
        <p:nvPicPr>
          <p:cNvPr id="1026" name="Picture 2" descr="C:\Users\www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85926"/>
            <a:ext cx="6181948" cy="4327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571472" y="1785926"/>
            <a:ext cx="3170229" cy="402274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pt-BR" sz="2000" b="1" dirty="0"/>
              <a:t>As fibras nervosas</a:t>
            </a:r>
            <a:r>
              <a:rPr lang="pt-BR" sz="2000" dirty="0"/>
              <a:t>, ou neurofibras, são prolongamentos citoplasmáticos finos que compõem a estrutura dos </a:t>
            </a:r>
            <a:r>
              <a:rPr lang="pt-BR" sz="2000" u="sng" dirty="0">
                <a:hlinkClick r:id="rId3" tooltip="Neurônios"/>
              </a:rPr>
              <a:t>neurônios</a:t>
            </a:r>
            <a:r>
              <a:rPr lang="pt-BR" sz="2000" dirty="0"/>
              <a:t>. No </a:t>
            </a:r>
            <a:r>
              <a:rPr lang="pt-BR" sz="2000" u="sng" dirty="0">
                <a:hlinkClick r:id="rId4" tooltip="Sistema Nervoso"/>
              </a:rPr>
              <a:t>sistema nervoso</a:t>
            </a:r>
            <a:r>
              <a:rPr lang="pt-BR" sz="2000" dirty="0"/>
              <a:t>, essas fibras exercem a função de conduzir impulsos nervosos e ocorrem em dois tipos: </a:t>
            </a:r>
            <a:r>
              <a:rPr lang="pt-BR" sz="2000" dirty="0" smtClean="0"/>
              <a:t> </a:t>
            </a:r>
            <a:r>
              <a:rPr lang="pt-BR" sz="2000" b="1" dirty="0" smtClean="0"/>
              <a:t>dendritos</a:t>
            </a:r>
            <a:r>
              <a:rPr lang="pt-BR" sz="2000" b="1" dirty="0"/>
              <a:t> </a:t>
            </a:r>
            <a:r>
              <a:rPr lang="pt-BR" sz="2000" dirty="0"/>
              <a:t>e </a:t>
            </a:r>
            <a:r>
              <a:rPr lang="pt-BR" sz="2000" b="1" dirty="0"/>
              <a:t>axônios.</a:t>
            </a:r>
            <a:endParaRPr lang="pt-BR" sz="2000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601663" y="822325"/>
            <a:ext cx="7920037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4400" dirty="0">
                <a:solidFill>
                  <a:schemeClr val="tx1"/>
                </a:solidFill>
              </a:rPr>
              <a:t>Fibras nervosas</a:t>
            </a:r>
          </a:p>
        </p:txBody>
      </p:sp>
      <p:pic>
        <p:nvPicPr>
          <p:cNvPr id="18438" name="Imagem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06838" y="2060575"/>
            <a:ext cx="4614862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323850" y="1862138"/>
            <a:ext cx="3240088" cy="425767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t-BR" sz="2000" dirty="0"/>
              <a:t>Um impulso é transmitido de uma célula a outra através das </a:t>
            </a:r>
            <a:r>
              <a:rPr lang="pt-BR" sz="2000" b="1" dirty="0"/>
              <a:t>sinapses</a:t>
            </a:r>
            <a:r>
              <a:rPr lang="pt-BR" sz="2000" dirty="0"/>
              <a:t>. A sinapse é uma região de contato muito próximo entre a extremidade do axônio de um neurônio e a superfície de outras células. Estas células podem ser tanto outros neurônios como células sensoriais, musculares ou glandulares.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601663" y="822325"/>
            <a:ext cx="7920037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4400" b="1" dirty="0">
                <a:solidFill>
                  <a:schemeClr val="tx1"/>
                </a:solidFill>
              </a:rPr>
              <a:t>Sinapses</a:t>
            </a:r>
            <a:endParaRPr lang="pt-BR" sz="4400" dirty="0">
              <a:solidFill>
                <a:schemeClr val="tx1"/>
              </a:solidFill>
            </a:endParaRPr>
          </a:p>
        </p:txBody>
      </p:sp>
      <p:pic>
        <p:nvPicPr>
          <p:cNvPr id="20486" name="Imagem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2388" y="2133600"/>
            <a:ext cx="514985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431800" y="755650"/>
            <a:ext cx="8280400" cy="1549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4000" b="1" dirty="0">
                <a:solidFill>
                  <a:schemeClr val="tx1"/>
                </a:solidFill>
              </a:rPr>
              <a:t>Célula da glia da neuroglia ou gliócito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633413" y="2568575"/>
            <a:ext cx="2425700" cy="305593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/>
              <a:t>As </a:t>
            </a:r>
            <a:r>
              <a:rPr lang="pt-BR" sz="2000" b="1" dirty="0"/>
              <a:t>células  da glia</a:t>
            </a:r>
            <a:r>
              <a:rPr lang="pt-BR" sz="2000" dirty="0"/>
              <a:t> têm como função  dar sustentação aos neurônios e auxiliar o seu funcionamento.</a:t>
            </a:r>
          </a:p>
        </p:txBody>
      </p:sp>
      <p:pic>
        <p:nvPicPr>
          <p:cNvPr id="22534" name="Imagem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0775" y="2414588"/>
            <a:ext cx="4895850" cy="396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2" descr="C:\Users\Joseana 2\Pictures\neurogl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7963" y="3900488"/>
            <a:ext cx="6183312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de cantos arredondados 2"/>
          <p:cNvSpPr/>
          <p:nvPr/>
        </p:nvSpPr>
        <p:spPr>
          <a:xfrm>
            <a:off x="582613" y="3022600"/>
            <a:ext cx="7989887" cy="812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t-BR" sz="2000" b="1" dirty="0"/>
              <a:t>Micróglia, </a:t>
            </a:r>
            <a:r>
              <a:rPr lang="pt-BR" sz="2000" dirty="0"/>
              <a:t>estas células são pequenas e alongadas, com prolongamentos curtos e irregulares.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566738" y="1862138"/>
            <a:ext cx="8005762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/>
              <a:t>Astrócitos</a:t>
            </a:r>
            <a:r>
              <a:rPr lang="pt-BR" sz="2000" dirty="0"/>
              <a:t>, dispõem-se ao longo dos capilares sanguíneos do encéfalo, controlando a passagem de substâncias do sangue para as células do sistema nervoso.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581025" y="706438"/>
            <a:ext cx="7991475" cy="9128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/>
              <a:t>Oligodendrócitos</a:t>
            </a:r>
            <a:r>
              <a:rPr lang="pt-BR" sz="2000" dirty="0"/>
              <a:t>,</a:t>
            </a:r>
          </a:p>
          <a:p>
            <a:pPr algn="ctr">
              <a:defRPr/>
            </a:pPr>
            <a:r>
              <a:rPr lang="pt-BR" sz="2000" dirty="0"/>
              <a:t>são responsáveis pela produção da bainha de mielina possuem a função de isolante elétrico para os neurônios do SNC.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45920" y="571480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pt-BR" dirty="0" smtClean="0"/>
              <a:t>O sistema nervoso é dividido em: </a:t>
            </a:r>
          </a:p>
          <a:p>
            <a:pPr>
              <a:buNone/>
            </a:pPr>
            <a:endParaRPr lang="pt-BR" sz="1800" dirty="0" smtClean="0"/>
          </a:p>
          <a:p>
            <a:pPr>
              <a:buNone/>
            </a:pPr>
            <a:r>
              <a:rPr lang="pt-BR" dirty="0" smtClean="0"/>
              <a:t>SISTEMA NERVOSO CENTRAL e</a:t>
            </a:r>
          </a:p>
          <a:p>
            <a:pPr>
              <a:buNone/>
            </a:pPr>
            <a:r>
              <a:rPr lang="pt-BR" dirty="0" smtClean="0"/>
              <a:t>SISTEMA NERVOSO PERIFÉRICO</a:t>
            </a:r>
            <a:endParaRPr lang="pt-BR" dirty="0"/>
          </a:p>
        </p:txBody>
      </p:sp>
      <p:pic>
        <p:nvPicPr>
          <p:cNvPr id="2050" name="Picture 2" descr="C:\Users\www\Desktop\efe5ae6283fcca13e7afefa55fb00578e91d5c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643182"/>
            <a:ext cx="4286280" cy="38654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785786" y="571480"/>
            <a:ext cx="7920038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chemeClr val="tx1"/>
                </a:solidFill>
              </a:rPr>
              <a:t>Organização do sistema nervoso</a:t>
            </a:r>
          </a:p>
        </p:txBody>
      </p:sp>
      <p:sp>
        <p:nvSpPr>
          <p:cNvPr id="3" name="Chave esquerda 2"/>
          <p:cNvSpPr/>
          <p:nvPr/>
        </p:nvSpPr>
        <p:spPr>
          <a:xfrm>
            <a:off x="3062288" y="4227513"/>
            <a:ext cx="1081087" cy="1943100"/>
          </a:xfrm>
          <a:prstGeom prst="leftBrace">
            <a:avLst>
              <a:gd name="adj1" fmla="val 8333"/>
              <a:gd name="adj2" fmla="val 44472"/>
            </a:avLst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Chave esquerda 7"/>
          <p:cNvSpPr/>
          <p:nvPr/>
        </p:nvSpPr>
        <p:spPr>
          <a:xfrm>
            <a:off x="3059113" y="1881188"/>
            <a:ext cx="1081087" cy="1944687"/>
          </a:xfrm>
          <a:prstGeom prst="leftBrace">
            <a:avLst>
              <a:gd name="adj1" fmla="val 8333"/>
              <a:gd name="adj2" fmla="val 44472"/>
            </a:avLst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3960813" y="2052638"/>
            <a:ext cx="1285875" cy="46196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/>
              <a:t>Encéfalo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852863" y="3052763"/>
            <a:ext cx="1922462" cy="61277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/>
              <a:t>Medula espinal ou espinhal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4033838" y="4405313"/>
            <a:ext cx="1076325" cy="46196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/>
              <a:t>Nervos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033838" y="5454650"/>
            <a:ext cx="1212850" cy="46196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/>
              <a:t>Gânglios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93663" y="2446338"/>
            <a:ext cx="2879725" cy="60642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/>
              <a:t>Sistema nervoso central (SNC)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112713" y="4652963"/>
            <a:ext cx="2860675" cy="85725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/>
              <a:t>Sistema nervoso periférico </a:t>
            </a:r>
          </a:p>
          <a:p>
            <a:pPr algn="ctr">
              <a:defRPr/>
            </a:pPr>
            <a:r>
              <a:rPr lang="pt-BR" sz="2000" dirty="0"/>
              <a:t>( SNP)</a:t>
            </a:r>
          </a:p>
        </p:txBody>
      </p:sp>
      <p:sp>
        <p:nvSpPr>
          <p:cNvPr id="13" name="Chave esquerda 12"/>
          <p:cNvSpPr/>
          <p:nvPr/>
        </p:nvSpPr>
        <p:spPr>
          <a:xfrm>
            <a:off x="5586413" y="1820863"/>
            <a:ext cx="501650" cy="1385887"/>
          </a:xfrm>
          <a:prstGeom prst="leftBrac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6146800" y="1887538"/>
            <a:ext cx="2097088" cy="34925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/>
              <a:t>Cérebro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6146800" y="2306638"/>
            <a:ext cx="2097088" cy="330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/>
              <a:t>Cerebelo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6146800" y="2720975"/>
            <a:ext cx="2097088" cy="33178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/>
              <a:t>Tronco encefálico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714480" y="2786058"/>
            <a:ext cx="2601913" cy="147955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/>
              <a:t>O SNC é constituído pelo encéfalo e pela medula espinal ou espinhal.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601663" y="822325"/>
            <a:ext cx="7920037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4000" dirty="0">
                <a:solidFill>
                  <a:schemeClr val="tx1"/>
                </a:solidFill>
              </a:rPr>
              <a:t>Sistema nervoso Central</a:t>
            </a:r>
          </a:p>
        </p:txBody>
      </p:sp>
      <p:pic>
        <p:nvPicPr>
          <p:cNvPr id="28678" name="Picture 2" descr="C:\Users\Joseana 2\Pictures\11_29sn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808163"/>
            <a:ext cx="2844800" cy="449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68275" y="2692400"/>
            <a:ext cx="2746375" cy="283051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/>
              <a:t>O encéfalo: massa nervosa situada na caixa craniana, apresenta as seguintes regiões:</a:t>
            </a:r>
          </a:p>
          <a:p>
            <a:pPr algn="ctr">
              <a:defRPr/>
            </a:pPr>
            <a:r>
              <a:rPr lang="pt-BR" sz="2000" dirty="0"/>
              <a:t>Cérebro, cerebelo, tronco encefálico (ponte e bulbo).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601663" y="822325"/>
            <a:ext cx="7920037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4400" dirty="0">
                <a:solidFill>
                  <a:srgbClr val="000000"/>
                </a:solidFill>
              </a:rPr>
              <a:t>Encéfalo</a:t>
            </a:r>
          </a:p>
        </p:txBody>
      </p:sp>
      <p:pic>
        <p:nvPicPr>
          <p:cNvPr id="30726" name="Picture 2" descr="C:\Users\Joseana 2\Pictures\11_04cereb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4038" y="2214563"/>
            <a:ext cx="595471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601663" y="893763"/>
            <a:ext cx="7786687" cy="157638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514350" indent="-514350" algn="ctr">
              <a:defRPr/>
            </a:pPr>
            <a:r>
              <a:rPr lang="pt-BR" sz="2000" dirty="0"/>
              <a:t>         O </a:t>
            </a:r>
            <a:r>
              <a:rPr lang="pt-BR" sz="2000" b="1" dirty="0"/>
              <a:t>cérebro</a:t>
            </a:r>
            <a:r>
              <a:rPr lang="pt-BR" sz="2000" dirty="0"/>
              <a:t> é o centro do controle de quase todas as atividades vitais necessárias à sobrevivência, tais como: movimento, o sono, a fome, a sede e de quase e de todas as emoções. Ele está encarregado ainda de receber e interpretar os inúmeros sinais enviados pelo organismo e pelo exterior.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601663" y="2774950"/>
            <a:ext cx="7786687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514350" indent="-514350" algn="ctr">
              <a:defRPr/>
            </a:pPr>
            <a:r>
              <a:rPr lang="pt-BR" sz="2000" dirty="0"/>
              <a:t>         O </a:t>
            </a:r>
            <a:r>
              <a:rPr lang="pt-BR" sz="2000" b="1" dirty="0"/>
              <a:t>cerebelo</a:t>
            </a:r>
            <a:r>
              <a:rPr lang="pt-BR" sz="2000" dirty="0"/>
              <a:t> ajuda a manter o equilíbrio e a postura.    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601663" y="3962400"/>
            <a:ext cx="7786687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514350" indent="-514350" algn="ctr">
              <a:defRPr/>
            </a:pPr>
            <a:r>
              <a:rPr lang="pt-BR" sz="2000" dirty="0"/>
              <a:t>         O </a:t>
            </a:r>
            <a:r>
              <a:rPr lang="pt-BR" sz="2000" b="1" dirty="0"/>
              <a:t>bulbo raquiano </a:t>
            </a:r>
            <a:r>
              <a:rPr lang="pt-BR" sz="2000" dirty="0"/>
              <a:t>está implicado na manutenção das funções involuntárias, tais como a respiração.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601663" y="5181600"/>
            <a:ext cx="7786687" cy="72072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514350" indent="-514350" algn="ctr">
              <a:defRPr/>
            </a:pPr>
            <a:r>
              <a:rPr lang="pt-BR" sz="2000" dirty="0"/>
              <a:t>         A </a:t>
            </a:r>
            <a:r>
              <a:rPr lang="pt-BR" sz="2000" b="1" dirty="0"/>
              <a:t>ponte</a:t>
            </a:r>
            <a:r>
              <a:rPr lang="pt-BR" sz="2000" dirty="0"/>
              <a:t> é constituída principalmente por fibras nervosas    mielinizadas que ligam o córtex cerebral ao cerebelo.</a:t>
            </a:r>
            <a:endParaRPr lang="pt-PT" altLang="pt-BR" sz="20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571472" y="714356"/>
            <a:ext cx="7920037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4400" dirty="0">
                <a:solidFill>
                  <a:srgbClr val="000000"/>
                </a:solidFill>
              </a:rPr>
              <a:t>Medula espinal ou espinhal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601663" y="2060575"/>
            <a:ext cx="3689350" cy="372427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/>
              <a:t>A medula espinhal: filamento nervoso que percorre o interior do canal raquidiano da coluna vertebral.</a:t>
            </a:r>
          </a:p>
          <a:p>
            <a:pPr algn="ctr">
              <a:defRPr/>
            </a:pPr>
            <a:r>
              <a:rPr lang="pt-BR" sz="2000" dirty="0"/>
              <a:t>Exerce as funções do centro nervoso e de conduzir impulsos nervosos.</a:t>
            </a:r>
          </a:p>
        </p:txBody>
      </p:sp>
      <p:pic>
        <p:nvPicPr>
          <p:cNvPr id="34822" name="Imagem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941513"/>
            <a:ext cx="3182938" cy="416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498080" cy="1143000"/>
          </a:xfrm>
        </p:spPr>
        <p:txBody>
          <a:bodyPr/>
          <a:lstStyle/>
          <a:p>
            <a:pPr algn="ctr">
              <a:defRPr/>
            </a:pPr>
            <a:r>
              <a:rPr lang="pt-BR" sz="4000" dirty="0" smtClean="0">
                <a:solidFill>
                  <a:schemeClr val="tx2"/>
                </a:solidFill>
              </a:rPr>
              <a:t>Sistema nervoso</a:t>
            </a:r>
            <a:endParaRPr lang="pt-BR" sz="4000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85852" y="1571612"/>
            <a:ext cx="7498080" cy="4800600"/>
          </a:xfrm>
        </p:spPr>
        <p:txBody>
          <a:bodyPr/>
          <a:lstStyle/>
          <a:p>
            <a:pPr algn="just">
              <a:defRPr/>
            </a:pPr>
            <a:r>
              <a:rPr lang="pt-BR" dirty="0" smtClean="0"/>
              <a:t>O </a:t>
            </a:r>
            <a:r>
              <a:rPr lang="pt-BR" b="1" dirty="0" smtClean="0"/>
              <a:t>sistema nervoso</a:t>
            </a:r>
            <a:r>
              <a:rPr lang="pt-BR" dirty="0" smtClean="0"/>
              <a:t> é responsável pela  adaptação do organismo ao ambiente. Sua função é perceber e identificar as condições ambientais externas, bem como as condições  dentro do próprio corpo e elaborar respostas que adaptem a essas condições.</a:t>
            </a:r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1214414" y="357166"/>
            <a:ext cx="7500990" cy="17145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2000" dirty="0" smtClean="0"/>
              <a:t>No sistema nervoso central observa-se as chamadas</a:t>
            </a:r>
            <a:r>
              <a:rPr lang="pt-BR" sz="2000" b="1" dirty="0" smtClean="0"/>
              <a:t> substâncias branca e cinzenta.</a:t>
            </a:r>
            <a:r>
              <a:rPr lang="pt-BR" sz="2000" dirty="0" smtClean="0"/>
              <a:t> A substância branca corresponde aos </a:t>
            </a:r>
            <a:r>
              <a:rPr lang="pt-BR" sz="2000" b="1" dirty="0" smtClean="0"/>
              <a:t>axônios dos neurônios</a:t>
            </a:r>
            <a:r>
              <a:rPr lang="pt-BR" sz="2000" dirty="0" smtClean="0"/>
              <a:t>, enquanto a substância cinzenta corresponde aos </a:t>
            </a:r>
            <a:r>
              <a:rPr lang="pt-BR" sz="2000" b="1" dirty="0" smtClean="0"/>
              <a:t>corpos celulares</a:t>
            </a:r>
            <a:r>
              <a:rPr lang="pt-BR" sz="2000" dirty="0" smtClean="0"/>
              <a:t>. 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1142977" y="2500306"/>
            <a:ext cx="7643866" cy="16430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2000" dirty="0" smtClean="0"/>
              <a:t>No encéfalo, de uma maneira geral, com exceção do bulbo, a substância cinzenta localiza-se mais </a:t>
            </a:r>
            <a:r>
              <a:rPr lang="pt-BR" sz="2000" b="1" dirty="0" smtClean="0"/>
              <a:t>externamente</a:t>
            </a:r>
            <a:r>
              <a:rPr lang="pt-BR" sz="2000" dirty="0" smtClean="0"/>
              <a:t>. Na medula, por sua vez, observa-se o contrário, com a substância branca localizada mais </a:t>
            </a:r>
            <a:r>
              <a:rPr lang="pt-BR" sz="2000" b="1" dirty="0" smtClean="0"/>
              <a:t>externamente</a:t>
            </a:r>
            <a:r>
              <a:rPr lang="pt-BR" sz="2000" dirty="0" smtClean="0"/>
              <a:t>.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1142976" y="4643446"/>
            <a:ext cx="7715304" cy="178595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t-BR" sz="2000" dirty="0" smtClean="0"/>
              <a:t>O sistema nervoso central é</a:t>
            </a:r>
            <a:r>
              <a:rPr lang="pt-BR" sz="2000" b="1" dirty="0" smtClean="0"/>
              <a:t> protegido por ossos e membranas.</a:t>
            </a:r>
            <a:r>
              <a:rPr lang="pt-BR" sz="2000" dirty="0" smtClean="0"/>
              <a:t> O encéfalo, por exemplo, está protegido pela</a:t>
            </a:r>
            <a:r>
              <a:rPr lang="pt-BR" sz="2000" b="1" dirty="0" smtClean="0"/>
              <a:t> caixa craniana</a:t>
            </a:r>
            <a:r>
              <a:rPr lang="pt-BR" sz="2000" dirty="0" smtClean="0"/>
              <a:t>, enquanto a medula espinhal está protegida pela </a:t>
            </a:r>
            <a:r>
              <a:rPr lang="pt-BR" sz="2000" b="1" dirty="0" smtClean="0">
                <a:hlinkClick r:id="rId2"/>
              </a:rPr>
              <a:t>coluna vertebral</a:t>
            </a:r>
            <a:r>
              <a:rPr lang="pt-BR" sz="2000" dirty="0" smtClean="0"/>
              <a:t>..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1071538" y="285728"/>
            <a:ext cx="7715304" cy="92869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pt-BR" sz="2000" dirty="0" smtClean="0"/>
              <a:t>Tanto o encéfalo quanto a medula estão envolvidos por três membranas denominadas de </a:t>
            </a:r>
            <a:r>
              <a:rPr lang="pt-BR" sz="2000" b="1" dirty="0" smtClean="0"/>
              <a:t>meninges</a:t>
            </a:r>
            <a:r>
              <a:rPr lang="pt-BR" sz="2000" dirty="0" smtClean="0"/>
              <a:t>.  As meninges são: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928662" y="1357298"/>
            <a:ext cx="6286544" cy="7143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pt-BR" sz="2000" b="1" dirty="0" err="1" smtClean="0"/>
              <a:t>Dura-máter</a:t>
            </a:r>
            <a:r>
              <a:rPr lang="pt-BR" sz="2000" b="1" dirty="0" smtClean="0"/>
              <a:t>:</a:t>
            </a:r>
            <a:r>
              <a:rPr lang="pt-BR" sz="2000" dirty="0" smtClean="0"/>
              <a:t> mais externa e também a mais fibrosa.</a:t>
            </a:r>
            <a:endParaRPr lang="pt-BR" sz="2000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785786" y="5929330"/>
            <a:ext cx="6215106" cy="64294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pt-BR" sz="2000" b="1" dirty="0" err="1" smtClean="0"/>
              <a:t>Pia-máter</a:t>
            </a:r>
            <a:r>
              <a:rPr lang="pt-BR" sz="2000" b="1" dirty="0" smtClean="0"/>
              <a:t>:</a:t>
            </a:r>
            <a:r>
              <a:rPr lang="pt-BR" sz="2000" dirty="0" smtClean="0"/>
              <a:t> mais interna e altamente vascularizada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428596" y="2357430"/>
            <a:ext cx="3857652" cy="328614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pt-BR" sz="2000" b="1" dirty="0" err="1" smtClean="0"/>
              <a:t>Aracnoide</a:t>
            </a:r>
            <a:r>
              <a:rPr lang="pt-BR" sz="2000" b="1" dirty="0" smtClean="0"/>
              <a:t>:</a:t>
            </a:r>
            <a:r>
              <a:rPr lang="pt-BR" sz="2000" dirty="0" smtClean="0"/>
              <a:t> Quando vista ao microscópio, possui a aparência de uma teia de aranha. No espaço </a:t>
            </a:r>
            <a:r>
              <a:rPr lang="pt-BR" sz="2000" dirty="0" err="1" smtClean="0"/>
              <a:t>subaracnoide</a:t>
            </a:r>
            <a:r>
              <a:rPr lang="pt-BR" sz="2000" dirty="0" smtClean="0"/>
              <a:t>, é encontrado </a:t>
            </a:r>
            <a:r>
              <a:rPr lang="pt-BR" sz="2000" b="1" dirty="0" smtClean="0"/>
              <a:t>líquido cefalorraquidiano,</a:t>
            </a:r>
            <a:r>
              <a:rPr lang="pt-BR" sz="2000" dirty="0" smtClean="0"/>
              <a:t> que também apresenta, entre outras funções, a função de proteção</a:t>
            </a:r>
          </a:p>
        </p:txBody>
      </p:sp>
      <p:pic>
        <p:nvPicPr>
          <p:cNvPr id="3075" name="Picture 3" descr="C:\Users\www\Desktop\3669704da8b5f643b0f4e0261badccc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214554"/>
            <a:ext cx="4492628" cy="3425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642910" y="762000"/>
            <a:ext cx="8140728" cy="138111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4000" dirty="0">
                <a:solidFill>
                  <a:schemeClr val="tx1"/>
                </a:solidFill>
              </a:rPr>
              <a:t>Classificação do sistema nervoso periférico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7380288" y="1196975"/>
            <a:ext cx="46037" cy="46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387350" y="3656013"/>
            <a:ext cx="1368425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/>
              <a:t>SNP</a:t>
            </a:r>
          </a:p>
        </p:txBody>
      </p:sp>
      <p:sp>
        <p:nvSpPr>
          <p:cNvPr id="6" name="Chave esquerda 5"/>
          <p:cNvSpPr/>
          <p:nvPr/>
        </p:nvSpPr>
        <p:spPr>
          <a:xfrm>
            <a:off x="2124075" y="2492375"/>
            <a:ext cx="1079500" cy="3240088"/>
          </a:xfrm>
          <a:prstGeom prst="leftBrace">
            <a:avLst>
              <a:gd name="adj1" fmla="val 3279"/>
              <a:gd name="adj2" fmla="val 50000"/>
            </a:avLst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3032125" y="2709863"/>
            <a:ext cx="2563813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/>
              <a:t>Voluntário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2987675" y="4113213"/>
            <a:ext cx="2563813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/>
              <a:t>Autônomo</a:t>
            </a:r>
          </a:p>
        </p:txBody>
      </p:sp>
      <p:sp>
        <p:nvSpPr>
          <p:cNvPr id="10" name="Chave esquerda 9"/>
          <p:cNvSpPr/>
          <p:nvPr/>
        </p:nvSpPr>
        <p:spPr>
          <a:xfrm>
            <a:off x="5718175" y="3662363"/>
            <a:ext cx="576263" cy="1889125"/>
          </a:xfrm>
          <a:prstGeom prst="leftBrac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6437313" y="3770313"/>
            <a:ext cx="2143125" cy="685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/>
              <a:t>Simpático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6437313" y="4724400"/>
            <a:ext cx="2166937" cy="64928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/>
              <a:t>Parassimpático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755650" y="3062288"/>
            <a:ext cx="7596188" cy="310038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chemeClr val="tx1"/>
                </a:solidFill>
              </a:rPr>
              <a:t>Autônomo</a:t>
            </a:r>
            <a:r>
              <a:rPr lang="pt-BR" sz="2000" dirty="0">
                <a:solidFill>
                  <a:schemeClr val="tx1"/>
                </a:solidFill>
              </a:rPr>
              <a:t>, comanda as funções involuntárias do organismo, como o batimento cardíaco, o ritmo respiratório, a digestão e a excreção. É constituído por dois sistemas que atuam de maneiras opostas: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pt-BR" sz="2000" b="1" dirty="0">
                <a:solidFill>
                  <a:schemeClr val="tx1"/>
                </a:solidFill>
              </a:rPr>
              <a:t>Simpático</a:t>
            </a:r>
            <a:r>
              <a:rPr lang="pt-BR" sz="2000" dirty="0">
                <a:solidFill>
                  <a:schemeClr val="tx1"/>
                </a:solidFill>
              </a:rPr>
              <a:t>: responsável por reações de situações estressantes;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pt-BR" sz="2000" b="1" dirty="0">
                <a:solidFill>
                  <a:schemeClr val="tx1"/>
                </a:solidFill>
              </a:rPr>
              <a:t>Parassimpático</a:t>
            </a:r>
            <a:r>
              <a:rPr lang="pt-BR" sz="2000" dirty="0">
                <a:solidFill>
                  <a:schemeClr val="tx1"/>
                </a:solidFill>
              </a:rPr>
              <a:t>: responsável por funções que fazem o corpo voltar ao normal após a situação de estresse enfrentada.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792163" y="1863725"/>
            <a:ext cx="7559675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/>
              <a:t>Voluntário</a:t>
            </a:r>
            <a:r>
              <a:rPr lang="pt-BR" sz="2000" dirty="0"/>
              <a:t>, formado por nervos  que levam as informações do encéfalo para os músculos esqueléticos e dos órgãos dos sentidos para o encéfalo.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755650" y="765175"/>
            <a:ext cx="7596188" cy="81438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4400" dirty="0"/>
              <a:t>Sistema Nervoso Periférico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Imagem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642918"/>
            <a:ext cx="5794375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857224" y="857232"/>
            <a:ext cx="7920037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4400" dirty="0">
                <a:solidFill>
                  <a:schemeClr val="tx1"/>
                </a:solidFill>
              </a:rPr>
              <a:t>Sistema nervoso periférico (SNP)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971550" y="2092325"/>
            <a:ext cx="7129463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/>
              <a:t>Os nervos estabelecem a comunicação dos centros nervosos com os órgãos sensoriais, ou receptores, e os efetores, representados por músculos ou glândulas.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846138" y="5229225"/>
            <a:ext cx="7542212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/>
              <a:t>Os nervos que se ligam ao encéfalo, são chamados nervos cranianos. Os que se ligam à medula espinal, recebem o nome de   nervos espinhais.</a:t>
            </a:r>
          </a:p>
        </p:txBody>
      </p:sp>
      <p:sp>
        <p:nvSpPr>
          <p:cNvPr id="8" name="Chave esquerda 7"/>
          <p:cNvSpPr/>
          <p:nvPr/>
        </p:nvSpPr>
        <p:spPr>
          <a:xfrm>
            <a:off x="4165600" y="3186113"/>
            <a:ext cx="792163" cy="1911350"/>
          </a:xfrm>
          <a:prstGeom prst="leftBrac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846138" y="3502025"/>
            <a:ext cx="3294062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/>
              <a:t>Os nervos podem ser  classificados em três grupos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4983163" y="3362325"/>
            <a:ext cx="1317625" cy="457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/>
              <a:t>Sensitivos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4957763" y="4008438"/>
            <a:ext cx="1150937" cy="42862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/>
              <a:t>Motores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983163" y="4578350"/>
            <a:ext cx="1125537" cy="40957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/>
              <a:t>Mistos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601663" y="822325"/>
            <a:ext cx="7920037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4400" dirty="0">
                <a:solidFill>
                  <a:schemeClr val="tx1"/>
                </a:solidFill>
              </a:rPr>
              <a:t>Classificação dos nervos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1196975" y="2160588"/>
            <a:ext cx="6904038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t-BR" sz="2000" b="1" dirty="0"/>
              <a:t>Sensitivos ou aferentes</a:t>
            </a:r>
            <a:r>
              <a:rPr lang="pt-BR" sz="2000" dirty="0"/>
              <a:t>: quando transmitem impulsos nervosos dos órgãos receptores até o SNC.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1125538" y="3563938"/>
            <a:ext cx="7046912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t-BR" sz="2000" b="1" dirty="0"/>
              <a:t>Motores ou eferentes</a:t>
            </a:r>
            <a:r>
              <a:rPr lang="pt-BR" sz="2000" dirty="0"/>
              <a:t>: quando transmitem impulsos nervosos do SNC para os órgãos efetores.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1160463" y="5078413"/>
            <a:ext cx="7046912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t-BR" sz="2000" b="1" dirty="0"/>
              <a:t>Mistos</a:t>
            </a:r>
            <a:r>
              <a:rPr lang="pt-BR" sz="2000" dirty="0"/>
              <a:t>: quando possuem neurofibras (ou fibras nervosas) sensitivas e motoras.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Imagem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571480"/>
            <a:ext cx="6743722" cy="535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539750" y="763588"/>
            <a:ext cx="7920038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4400" dirty="0">
                <a:solidFill>
                  <a:schemeClr val="tx1"/>
                </a:solidFill>
              </a:rPr>
              <a:t>Gânglios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217488" y="2081213"/>
            <a:ext cx="2376487" cy="39608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/>
              <a:t>Os gânglios são pequenas dilatações observadas em alguns nervos. Alguns se localizam perto da medula espinal; outros ficam mais próximos ou até dentro de certos órgãos do corpo.  </a:t>
            </a:r>
          </a:p>
        </p:txBody>
      </p:sp>
      <p:pic>
        <p:nvPicPr>
          <p:cNvPr id="49159" name="Picture 4" descr="http://www.afh.bio.br/nervoso/img/fibranervos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8763" y="2565400"/>
            <a:ext cx="6138862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07950" y="1895475"/>
            <a:ext cx="3228975" cy="434181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Acidente Vascular </a:t>
            </a:r>
            <a:r>
              <a:rPr lang="pt-BR" b="1" dirty="0" err="1" smtClean="0"/>
              <a:t>Encefalico</a:t>
            </a:r>
            <a:r>
              <a:rPr lang="pt-BR" b="1" dirty="0" smtClean="0"/>
              <a:t> </a:t>
            </a:r>
            <a:r>
              <a:rPr lang="pt-BR" b="1" dirty="0"/>
              <a:t>(</a:t>
            </a:r>
            <a:r>
              <a:rPr lang="pt-BR" b="1" dirty="0" smtClean="0"/>
              <a:t>AVE)</a:t>
            </a:r>
            <a:r>
              <a:rPr lang="pt-BR" dirty="0" smtClean="0"/>
              <a:t>, </a:t>
            </a:r>
            <a:r>
              <a:rPr lang="pt-BR" dirty="0"/>
              <a:t>pode ser causado tanto pela obstrução de uma artéria, que leva à isquemia de uma área do cérebro, como por uma ruptura arterial seguida de derrame. Os neurônios alimentados pela artéria atingida ficam sem oxigenação e morrem, estabelecendo-se uma lesão neurológica irreversível, muitos passam a apresentar problemas motores e de fala.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601663" y="822325"/>
            <a:ext cx="7920037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4000" dirty="0">
                <a:solidFill>
                  <a:schemeClr val="tx1"/>
                </a:solidFill>
              </a:rPr>
              <a:t>Distúrbios</a:t>
            </a:r>
            <a:r>
              <a:rPr lang="pt-BR" sz="4400" dirty="0">
                <a:solidFill>
                  <a:schemeClr val="tx1"/>
                </a:solidFill>
              </a:rPr>
              <a:t> do sistema nervoso</a:t>
            </a:r>
          </a:p>
        </p:txBody>
      </p:sp>
      <p:pic>
        <p:nvPicPr>
          <p:cNvPr id="53254" name="Imagem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4238" y="1912938"/>
            <a:ext cx="5572125" cy="39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57158" y="214290"/>
            <a:ext cx="8501122" cy="114300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800" dirty="0" smtClean="0"/>
              <a:t>O sistema nervoso exerce três funções: </a:t>
            </a:r>
            <a:r>
              <a:rPr lang="pt-BR" sz="2800" b="1" dirty="0" smtClean="0"/>
              <a:t>sensoriais, integradoras e motoras</a:t>
            </a:r>
            <a:endParaRPr lang="pt-BR" sz="6000" b="1" dirty="0">
              <a:solidFill>
                <a:schemeClr val="bg1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428596" y="1571612"/>
            <a:ext cx="6429420" cy="145575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 smtClean="0"/>
              <a:t>As funções sensoriais estão ligadas com a recepção de estímulos e informações do próprio corpo e do ambiente externo. </a:t>
            </a:r>
            <a:endParaRPr lang="pt-BR" sz="2000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3071802" y="3143248"/>
            <a:ext cx="5603902" cy="137478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 smtClean="0"/>
              <a:t>As funções integradoras envolvem análise, processamento e armazenamento dos estímulos e informações recebidos..</a:t>
            </a:r>
            <a:endParaRPr lang="pt-BR" sz="2000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500034" y="4643446"/>
            <a:ext cx="5214974" cy="185738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 smtClean="0"/>
              <a:t>Temos as funções motoras do sistema nervoso, que correspondem ao envio da informação da ação que deve ser realizada como resposta ao estímulo ou informação recebida. </a:t>
            </a:r>
            <a:endParaRPr lang="pt-B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23825" y="1800225"/>
            <a:ext cx="3494088" cy="436721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t-BR" sz="2000" b="1" dirty="0"/>
              <a:t>Epilepsia,</a:t>
            </a:r>
            <a:r>
              <a:rPr lang="pt-BR" sz="2000" dirty="0"/>
              <a:t> </a:t>
            </a:r>
            <a:r>
              <a:rPr lang="pt-BR" sz="2000" dirty="0" smtClean="0"/>
              <a:t>é uma doença que pode </a:t>
            </a:r>
            <a:r>
              <a:rPr lang="pt-BR" sz="2000" dirty="0"/>
              <a:t>ocorrer em diferentes formas clínicas. </a:t>
            </a:r>
            <a:r>
              <a:rPr lang="pt-BR" sz="2000" dirty="0" smtClean="0"/>
              <a:t> As </a:t>
            </a:r>
            <a:r>
              <a:rPr lang="pt-BR" sz="2000" dirty="0"/>
              <a:t>epilepsias aparecem, na maioria dos casos, antes dos 18 anos de idade e podem ter causas diversas, tais como anomalias congênitas, doenças degenerativas do sistema nervoso, infecções, lesões decorrentes de traumatismo craniano, tumores cerebrais, etc.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601663" y="728663"/>
            <a:ext cx="7920037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4400" dirty="0" smtClean="0">
                <a:solidFill>
                  <a:schemeClr val="tx1"/>
                </a:solidFill>
              </a:rPr>
              <a:t>Crises convulsivas </a:t>
            </a:r>
            <a:endParaRPr lang="pt-BR" sz="4400" dirty="0">
              <a:solidFill>
                <a:schemeClr val="tx1"/>
              </a:solidFill>
            </a:endParaRPr>
          </a:p>
        </p:txBody>
      </p:sp>
      <p:pic>
        <p:nvPicPr>
          <p:cNvPr id="55302" name="Imagem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9200" y="2132013"/>
            <a:ext cx="5349875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57163" y="1831975"/>
            <a:ext cx="4321175" cy="461168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/>
              <a:t>Doença de Parkinson, </a:t>
            </a:r>
            <a:r>
              <a:rPr lang="pt-BR" sz="2000" dirty="0"/>
              <a:t>manifesta-se geralmente a partir dos 60 anos de idade e é causada por alterações nos neurônios que constituem a "substância negra" e o corpo estriado, dois importantes centros motores do cérebro. A pessoa afetada passa a apresentar movimentos lentos, rigidez corporal, tremor incontrolável, além de acentuada redução na quantidade de dopamina, substância neurotransmissora fabricada pelos neurônios do corpo estriado.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601663" y="781050"/>
            <a:ext cx="7921625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3200" dirty="0">
                <a:solidFill>
                  <a:srgbClr val="000000"/>
                </a:solidFill>
              </a:rPr>
              <a:t>Doenças degenerativas do sistema nervoso</a:t>
            </a:r>
          </a:p>
        </p:txBody>
      </p:sp>
      <p:pic>
        <p:nvPicPr>
          <p:cNvPr id="57350" name="Imagem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0900" y="1830388"/>
            <a:ext cx="4333875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428597" y="1571612"/>
            <a:ext cx="3071834" cy="471490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/>
              <a:t>Doença de  Huntington, </a:t>
            </a:r>
            <a:r>
              <a:rPr lang="pt-BR" sz="2000" dirty="0"/>
              <a:t>começa a se manifestar por volta dos 40 anos de idade. A pessoa perde progressivamente a coordenação dos movimentos voluntários, a capacidade intelectual e a memória. Causado pela morte dos neurônios do corpo estriado. Pode ser hereditária, causada por uma mutação genética.</a:t>
            </a:r>
          </a:p>
        </p:txBody>
      </p:sp>
      <p:pic>
        <p:nvPicPr>
          <p:cNvPr id="59397" name="Imagem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-1"/>
            <a:ext cx="4214842" cy="674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233363" y="892175"/>
            <a:ext cx="3311525" cy="50419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/>
              <a:t>Doença de Alzheimer,</a:t>
            </a:r>
          </a:p>
          <a:p>
            <a:pPr algn="ctr">
              <a:defRPr/>
            </a:pPr>
            <a:r>
              <a:rPr lang="pt-BR" sz="2000" dirty="0"/>
              <a:t>perda de memória, dificuldade para realizar atividades simples, mudanças de humor e comportamento agressivo. Muitos acham que esses sintomas são "coisas de velho", mas eles podem ser sinais do mal de Alzheimer, doença que ataca o cérebro e não tem cura. </a:t>
            </a:r>
          </a:p>
        </p:txBody>
      </p:sp>
      <p:pic>
        <p:nvPicPr>
          <p:cNvPr id="61445" name="Imagem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903288"/>
            <a:ext cx="4914900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839788" y="2420938"/>
            <a:ext cx="7443787" cy="34782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>
                <a:solidFill>
                  <a:schemeClr val="tx1"/>
                </a:solidFill>
              </a:rPr>
              <a:t>Vírus</a:t>
            </a:r>
            <a:r>
              <a:rPr lang="pt-BR" sz="2000" dirty="0"/>
              <a:t>, bactérias, protozoários e vermes podem parasitar o sistema nervoso, causando doenças de gravidade que depende do tipo de agente infeccioso, de seu estado físico e da idade da pessoa afetada.</a:t>
            </a:r>
          </a:p>
          <a:p>
            <a:pPr>
              <a:defRPr/>
            </a:pPr>
            <a:r>
              <a:rPr lang="pt-BR" sz="2000" dirty="0"/>
              <a:t>Diversos tipos de vírus podem atingir as meninges (membranas que envolvem o sistema nervoso central), causando as meningites virais. Se o encéfalo for afetado, fala-se de encefalites. Se a medula espinal for afetada, fala-se de poliomielite. Infecções bacterianas também podem causar meningites.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336550" y="908050"/>
            <a:ext cx="8450263" cy="122555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chemeClr val="tx1"/>
                </a:solidFill>
              </a:rPr>
              <a:t>Doenças infecciosas do sistema nervoso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Imagem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4071966" cy="653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2" descr="Infográfico: Poliomielite - Conheça a doenç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14290"/>
            <a:ext cx="4636117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601663" y="1949450"/>
            <a:ext cx="7920037" cy="424815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t-BR" sz="2000" dirty="0"/>
              <a:t>As drogas que atuam sobre o sistema nervoso central são as chamadas "psicotrópicas". Este termo é composto de duas partes: psico - que significa o nosso psiquismo (o que sentimos, pensamos e fazemos) e trópico - que relaciona-se ao termo tropismo, ou seja, "ter atração por". </a:t>
            </a:r>
            <a:br>
              <a:rPr lang="pt-BR" sz="2000" dirty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/>
              <a:t>Drogas psicotrópicas são, portanto, aquelas que atuam sobre o nosso cérebro, alterando nossa maneira de pensar, sentir ou agir. 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601663" y="822325"/>
            <a:ext cx="7920037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4000" b="1" dirty="0"/>
              <a:t>As drogas e o sistema nervoso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9" descr="http://1.bp.blogspot.com/-UfAOAjsbq_U/T2XWy6srPAI/AAAAAAAAACM/D9bu7BO9Y7g/s320/Imagem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14290"/>
            <a:ext cx="7500990" cy="627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Neurônios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1538" y="1500174"/>
            <a:ext cx="7498080" cy="4800600"/>
          </a:xfrm>
        </p:spPr>
        <p:txBody>
          <a:bodyPr/>
          <a:lstStyle/>
          <a:p>
            <a:pPr algn="just">
              <a:buNone/>
            </a:pPr>
            <a:r>
              <a:rPr lang="pt-BR" dirty="0" smtClean="0"/>
              <a:t>        A unidade básica do sistema nervoso é a </a:t>
            </a:r>
            <a:r>
              <a:rPr lang="pt-BR" b="1" dirty="0" smtClean="0"/>
              <a:t>célula nervosa</a:t>
            </a:r>
            <a:r>
              <a:rPr lang="pt-BR" dirty="0" smtClean="0"/>
              <a:t>, denominada </a:t>
            </a:r>
            <a:r>
              <a:rPr lang="pt-BR" b="1" dirty="0" smtClean="0"/>
              <a:t>neurônio</a:t>
            </a:r>
            <a:r>
              <a:rPr lang="pt-BR" dirty="0" smtClean="0"/>
              <a:t>; ela é capaz de perceber as mínimas variações que ocorrem em torno de si, reagindo com uma alteração elétrica que percorre sua membrana. Essa alteração elétrica é o impulso nervoso</a:t>
            </a: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Imagem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1550" y="2436813"/>
            <a:ext cx="5029200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de cantos arredondados 4"/>
          <p:cNvSpPr/>
          <p:nvPr/>
        </p:nvSpPr>
        <p:spPr>
          <a:xfrm>
            <a:off x="107950" y="949325"/>
            <a:ext cx="3671888" cy="46831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800" b="1" dirty="0"/>
              <a:t>Neurônio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3921125" y="946150"/>
            <a:ext cx="4416425" cy="47148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Apresenta: corpo celular, dendritos, axônio, nódulo de Ranvier, bainha de mielina. 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149225" y="3400425"/>
            <a:ext cx="2024063" cy="177165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altLang="pt-BR" b="1" dirty="0"/>
              <a:t>Corpo celular</a:t>
            </a:r>
            <a:r>
              <a:rPr lang="pt-BR" altLang="pt-BR" dirty="0"/>
              <a:t> –</a:t>
            </a:r>
            <a:r>
              <a:rPr lang="pt-BR" dirty="0"/>
              <a:t>localiza-se o núcleo e a maioria das estruturas citoplasmáticas.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149225" y="1589088"/>
            <a:ext cx="1797050" cy="13700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pt-BR" altLang="pt-BR" b="1" dirty="0"/>
              <a:t>Dendritos</a:t>
            </a:r>
            <a:r>
              <a:rPr lang="pt-BR" altLang="pt-BR" dirty="0"/>
              <a:t> – ramificações do corpo celular. Função: captar estímulos.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5773738" y="1493838"/>
            <a:ext cx="2454275" cy="1066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pt-BR" altLang="pt-BR" b="1" dirty="0"/>
              <a:t>Nódulo de Ranvier</a:t>
            </a:r>
            <a:r>
              <a:rPr lang="pt-BR" altLang="pt-BR" dirty="0"/>
              <a:t> – regiões do axônio não recobertas por bainha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5511800" y="5135563"/>
            <a:ext cx="2801938" cy="115093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pt-BR" altLang="pt-BR" b="1" dirty="0"/>
              <a:t>Bainha de Mielina</a:t>
            </a:r>
            <a:r>
              <a:rPr lang="pt-BR" altLang="pt-BR" dirty="0"/>
              <a:t> – células de Schwann que se enrolam no axônio. Isolante elétrico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1784350" y="5294313"/>
            <a:ext cx="2484438" cy="111125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pt-BR" altLang="pt-BR" b="1" dirty="0"/>
              <a:t>Axônio</a:t>
            </a:r>
            <a:r>
              <a:rPr lang="pt-BR" altLang="pt-BR" dirty="0"/>
              <a:t> – </a:t>
            </a:r>
            <a:r>
              <a:rPr lang="pt-BR" dirty="0"/>
              <a:t>estrutura especializada na transmissão dos impulsos nervosos.</a:t>
            </a:r>
            <a:endParaRPr lang="pt-BR" altLang="pt-BR" dirty="0"/>
          </a:p>
        </p:txBody>
      </p:sp>
      <p:sp>
        <p:nvSpPr>
          <p:cNvPr id="13" name="Seta em curva para a direita 12"/>
          <p:cNvSpPr/>
          <p:nvPr/>
        </p:nvSpPr>
        <p:spPr>
          <a:xfrm rot="16200000">
            <a:off x="3662363" y="914400"/>
            <a:ext cx="519112" cy="1792288"/>
          </a:xfrm>
          <a:prstGeom prst="curved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785794"/>
            <a:ext cx="7351234" cy="5462606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/>
              <a:t>Corpo celular - contém as informações genéticas </a:t>
            </a:r>
          </a:p>
          <a:p>
            <a:r>
              <a:rPr lang="pt-BR" dirty="0" smtClean="0"/>
              <a:t> Os Prolongamentos conectam os neurônios. </a:t>
            </a:r>
          </a:p>
          <a:p>
            <a:r>
              <a:rPr lang="pt-BR" dirty="0" smtClean="0"/>
              <a:t> Dendritos e Corpo Celular - recebem a maioria dos impulsos AFERENTES (trás). </a:t>
            </a:r>
          </a:p>
          <a:p>
            <a:r>
              <a:rPr lang="pt-BR" dirty="0" smtClean="0"/>
              <a:t> O axônio – prolongamento único – conduz os impulsos EFERENTES (leva) para suas células-alvo. </a:t>
            </a:r>
          </a:p>
          <a:p>
            <a:r>
              <a:rPr lang="pt-BR" dirty="0" smtClean="0"/>
              <a:t>Um axônio pode chegar a 1m.</a:t>
            </a:r>
          </a:p>
          <a:p>
            <a:r>
              <a:rPr lang="pt-BR" dirty="0" smtClean="0"/>
              <a:t> Segmento inicial – onde o sinal elétrico é gerado. </a:t>
            </a:r>
          </a:p>
          <a:p>
            <a:r>
              <a:rPr lang="pt-BR" dirty="0" smtClean="0"/>
              <a:t>Terminal </a:t>
            </a:r>
            <a:r>
              <a:rPr lang="pt-BR" dirty="0" err="1" smtClean="0"/>
              <a:t>axônico</a:t>
            </a:r>
            <a:r>
              <a:rPr lang="pt-BR" dirty="0" smtClean="0"/>
              <a:t> – liberação do neurotransmissor</a:t>
            </a: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3213" y="835025"/>
            <a:ext cx="8424862" cy="75406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4400" dirty="0">
                <a:solidFill>
                  <a:schemeClr val="tx2"/>
                </a:solidFill>
              </a:rPr>
              <a:t>Como os neurônios se comunicam</a:t>
            </a:r>
            <a:r>
              <a:rPr lang="pt-BR" sz="44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842963" y="1947863"/>
            <a:ext cx="7345362" cy="79375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/>
              <a:t>A comunicação dos neurônios envolve fenômenos de natureza </a:t>
            </a:r>
            <a:r>
              <a:rPr lang="pt-BR" sz="2000" b="1" dirty="0"/>
              <a:t>elétrica</a:t>
            </a:r>
            <a:r>
              <a:rPr lang="pt-BR" sz="2000" dirty="0"/>
              <a:t> e </a:t>
            </a:r>
            <a:r>
              <a:rPr lang="pt-BR" sz="2000" b="1" dirty="0"/>
              <a:t>química</a:t>
            </a:r>
            <a:r>
              <a:rPr lang="pt-BR" sz="2000" dirty="0"/>
              <a:t>.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857224" y="2928934"/>
            <a:ext cx="3160713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/>
              <a:t>Os fenômenos de natureza elétrica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319088" y="4132263"/>
            <a:ext cx="3600450" cy="140335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/>
              <a:t>Impulsos</a:t>
            </a:r>
            <a:r>
              <a:rPr lang="pt-BR" sz="2000" dirty="0"/>
              <a:t>, que são transportados pela membrana da célula nervosa.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4929188" y="4221163"/>
            <a:ext cx="3530600" cy="140176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/>
              <a:t> Sinapse</a:t>
            </a:r>
            <a:r>
              <a:rPr lang="pt-BR" sz="2000" dirty="0"/>
              <a:t>,  região onde os neurônios se comunicam. 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4857752" y="3000372"/>
            <a:ext cx="3160713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/>
              <a:t>Os fenômenos de natureza </a:t>
            </a:r>
            <a:r>
              <a:rPr lang="pt-BR" sz="2000" dirty="0" smtClean="0"/>
              <a:t>química</a:t>
            </a:r>
            <a:endParaRPr lang="pt-B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Classificação dos neurônios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São classificados quanto à forma :</a:t>
            </a:r>
          </a:p>
          <a:p>
            <a:pPr algn="just"/>
            <a:r>
              <a:rPr lang="pt-BR" dirty="0" smtClean="0"/>
              <a:t> Neurônios multipolares: com mais de 2 prolongamentos</a:t>
            </a:r>
          </a:p>
          <a:p>
            <a:r>
              <a:rPr lang="pt-BR" dirty="0" smtClean="0"/>
              <a:t> Neurônios bipolares: com 2 prolongamentos: 1 dendrito e 1 axônio </a:t>
            </a:r>
          </a:p>
          <a:p>
            <a:r>
              <a:rPr lang="pt-BR" dirty="0" smtClean="0"/>
              <a:t> Neurônios pseudo-unipolares: com 1 prolongamento inicial que se divide em 2 prolongamentos. São ramos de axônio, sendo que um funciona como dendrito.</a:t>
            </a:r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55575" y="1773238"/>
            <a:ext cx="3424238" cy="42910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/>
              <a:t>A estrutura especializada na transmissão dos impulsos nervosos  é o </a:t>
            </a:r>
            <a:r>
              <a:rPr lang="pt-BR" sz="2000" b="1" dirty="0"/>
              <a:t>axônio .</a:t>
            </a:r>
            <a:r>
              <a:rPr lang="pt-BR" sz="2000" dirty="0"/>
              <a:t> O impulso nervoso, que se propaga em um único sentido na </a:t>
            </a:r>
            <a:r>
              <a:rPr lang="pt-BR" sz="2000" b="1" dirty="0"/>
              <a:t>fibra nervosa</a:t>
            </a:r>
            <a:r>
              <a:rPr lang="pt-BR" sz="2000" dirty="0"/>
              <a:t>. Dendritos sempre conduzem o</a:t>
            </a:r>
            <a:r>
              <a:rPr lang="pt-BR" sz="2000" b="1" dirty="0"/>
              <a:t> impulso </a:t>
            </a:r>
            <a:r>
              <a:rPr lang="pt-BR" sz="2000" dirty="0"/>
              <a:t>em direção ao corpo celular. O axônio por sua vez, conduz o impulso em direção às suas extremidades, isto é, para longe do corpo celular.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1285852" y="714356"/>
            <a:ext cx="7331098" cy="7318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chemeClr val="tx1"/>
                </a:solidFill>
              </a:rPr>
              <a:t>Impulso Nervoso</a:t>
            </a:r>
          </a:p>
        </p:txBody>
      </p:sp>
      <p:pic>
        <p:nvPicPr>
          <p:cNvPr id="14342" name="Imagem 5" descr="Impulso nervoso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9188" y="2141538"/>
            <a:ext cx="539115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1455</TotalTime>
  <Words>1437</Words>
  <Application>Microsoft Office PowerPoint</Application>
  <PresentationFormat>Apresentação na tela (4:3)</PresentationFormat>
  <Paragraphs>118</Paragraphs>
  <Slides>37</Slides>
  <Notes>29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8" baseType="lpstr">
      <vt:lpstr>Solstício</vt:lpstr>
      <vt:lpstr>SISTEMA NERVOSO </vt:lpstr>
      <vt:lpstr>Sistema nervoso</vt:lpstr>
      <vt:lpstr>Slide 3</vt:lpstr>
      <vt:lpstr>Neurônios</vt:lpstr>
      <vt:lpstr>Slide 5</vt:lpstr>
      <vt:lpstr>Slide 6</vt:lpstr>
      <vt:lpstr>Slide 7</vt:lpstr>
      <vt:lpstr>Classificação dos neurônios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Otavio Barros Falcao Junior</dc:creator>
  <cp:lastModifiedBy>www</cp:lastModifiedBy>
  <cp:revision>101</cp:revision>
  <dcterms:created xsi:type="dcterms:W3CDTF">2015-04-17T15:03:36Z</dcterms:created>
  <dcterms:modified xsi:type="dcterms:W3CDTF">2021-05-28T01:50:27Z</dcterms:modified>
</cp:coreProperties>
</file>