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39" r:id="rId2"/>
  </p:sldMasterIdLst>
  <p:notesMasterIdLst>
    <p:notesMasterId r:id="rId72"/>
  </p:notesMasterIdLst>
  <p:handoutMasterIdLst>
    <p:handoutMasterId r:id="rId73"/>
  </p:handoutMasterIdLst>
  <p:sldIdLst>
    <p:sldId id="288" r:id="rId3"/>
    <p:sldId id="287" r:id="rId4"/>
    <p:sldId id="324" r:id="rId5"/>
    <p:sldId id="258" r:id="rId6"/>
    <p:sldId id="323" r:id="rId7"/>
    <p:sldId id="325" r:id="rId8"/>
    <p:sldId id="259" r:id="rId9"/>
    <p:sldId id="260" r:id="rId10"/>
    <p:sldId id="334" r:id="rId11"/>
    <p:sldId id="261" r:id="rId12"/>
    <p:sldId id="33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29" r:id="rId21"/>
    <p:sldId id="331" r:id="rId22"/>
    <p:sldId id="330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6" r:id="rId37"/>
    <p:sldId id="289" r:id="rId38"/>
    <p:sldId id="321" r:id="rId39"/>
    <p:sldId id="293" r:id="rId40"/>
    <p:sldId id="290" r:id="rId41"/>
    <p:sldId id="291" r:id="rId42"/>
    <p:sldId id="317" r:id="rId43"/>
    <p:sldId id="318" r:id="rId44"/>
    <p:sldId id="319" r:id="rId45"/>
    <p:sldId id="327" r:id="rId46"/>
    <p:sldId id="320" r:id="rId47"/>
    <p:sldId id="328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26" r:id="rId71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DDDDD"/>
    <a:srgbClr val="FF9C85"/>
    <a:srgbClr val="B058AA"/>
    <a:srgbClr val="1027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5D174-1AC5-49F6-8CCE-F6F3774CA650}" type="datetimeFigureOut">
              <a:rPr lang="pt-BR" smtClean="0"/>
              <a:t>10/06/2021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B4E1B-3805-4876-A5E2-A1A30A9B38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5587BF-12A5-4C73-B6B9-B0E4BD0E3810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9A4880-0FEC-40C1-AEEB-FA7B1F45D6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9BF21-C350-4053-91C1-DAC2CDD8DB9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EC5AF-5A08-4222-9DD0-A7034B96293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10708-848B-46A4-A50D-8582EF4100B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87F49-2411-4F1C-A497-3C46D3C03CD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8FD201-1E4E-413E-B135-F171956BDB9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31EC1-A35B-48BB-BA31-B6A60747F0B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130FE-61A6-469C-B2DC-DF6830506DB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468A6-701F-4328-B4F5-22CCCF1018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3C8CF-F6D8-494C-A522-54B3260C366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B24B8-00D8-466F-8BC0-1AD68ED4A17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804C0-03F6-4C04-9144-FF2EC67B10D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Endócrinas: não possuem ductos e secretam substâncias que se difundem para o sangue, a fim de serem transportadas através de todo o organismo</a:t>
            </a: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Exócrinas: possuem ductos secretores que carreiam a substância diretamente para um compartimento específico ou superfície. 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192B19-EB90-9D4E-901C-C0690169C30D}" type="slidenum">
              <a:rPr lang="pt-BR">
                <a:solidFill>
                  <a:prstClr val="black"/>
                </a:solidFill>
              </a:rPr>
              <a:pPr eaLnBrk="1" hangingPunct="1"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3CC20A-8D52-47F9-A75B-110B76960F3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BFBBC-BFEB-4F58-8418-239C991BB18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BFC20-AF34-4A5F-8314-42D4C2F8941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CFA2D-24EA-4359-B5EC-C25B9873BE4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FDF32-D772-45A3-8B33-3BB21B56724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65381-E994-40BA-B471-73E444659FC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E793A-9677-4756-A3B6-A08ABD2065E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854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FB454-78CC-4005-BFD2-48C10E55CB2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0C8EF-38FE-48EE-8803-B452A3F9D64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AAB10-AA9C-4F4C-8B5E-58D7CD9CBBB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6B1BF-49F1-4C8D-AF3F-79A201CE5E7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01E017-7A9D-4728-8086-B551940C9BC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52FFE-81D2-4528-BD2A-C23B3672851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2FA75-4C6D-44A0-9726-DD6F4FF021A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47BB-AC4B-4B53-BC4B-CB7D482577B4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35BD-05A7-4B5C-9935-0BA231F073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E9C7-AEE5-4DDF-AD13-807B2C329425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7A66-B675-4E8F-8C31-8941114502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EEBF-C44E-43E0-B0D8-3785D8062B25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5006-AC4B-4F14-8348-35255787EE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FA47BB-AC4B-4B53-BC4B-CB7D482577B4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CA35BD-05A7-4B5C-9935-0BA231F073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BA4CDB-C1D3-402F-96FF-5E5430784CE9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3C92E5-6005-480B-8669-52D4884DA49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3F5584-0FB4-4873-BE17-171D5B32350B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AAFDC5-5E3E-489B-B59F-848CCE58826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4EFAC9-553C-4F9A-A76D-C12F34DAEE4A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A2E33E-80ED-4210-A61D-DB3BEECDF3F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728BC2-B8E0-48CF-B5E7-A7B3E401C279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8AB3D9-EB55-4FDD-A001-30D3B52A331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315FB7-48CB-417B-8ED3-4CF345EE340E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F4EE76-F043-4539-B7C1-4554B4CCE42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42A7C6-EE1C-4DB8-BD3A-C1B6AE228DAC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7318FC-AE2A-4855-8C15-5C902C652BD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4060B8-3153-480B-8795-8D0FE48257CD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581BA2-9712-4569-BC90-F3377D0416B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4CDB-C1D3-402F-96FF-5E5430784CE9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92E5-6005-480B-8669-52D4884DA4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3970F0-2007-4468-8185-E7C1FAE0DDC0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AE8ACE-9BE7-43B9-902A-61BA9AFDA33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4AE9C7-AEE5-4DDF-AD13-807B2C329425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F87A66-B675-4E8F-8C31-89411145024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26EEBF-C44E-43E0-B0D8-3785D8062B25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345006-AC4B-4F14-8348-35255787EEA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061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5584-0FB4-4873-BE17-171D5B32350B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AFDC5-5E3E-489B-B59F-848CCE588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FAC9-553C-4F9A-A76D-C12F34DAEE4A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E33E-80ED-4210-A61D-DB3BEECDF3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8BC2-B8E0-48CF-B5E7-A7B3E401C279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B3D9-EB55-4FDD-A001-30D3B52A33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5FB7-48CB-417B-8ED3-4CF345EE340E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EE76-F043-4539-B7C1-4554B4CCE4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A7C6-EE1C-4DB8-BD3A-C1B6AE228DAC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18FC-AE2A-4855-8C15-5C902C652B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60B8-3153-480B-8795-8D0FE48257CD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1BA2-9712-4569-BC90-F3377D0416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70F0-2007-4468-8185-E7C1FAE0DDC0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8ACE-9BE7-43B9-902A-61BA9AFDA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D6EF5-FC00-4E4D-B0B5-B4200720E4A7}" type="datetimeFigureOut">
              <a:rPr lang="pt-BR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5481E3-5C18-4123-BD51-F84ABFC484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EBD6EF5-FC00-4E4D-B0B5-B4200720E4A7}" type="datetimeFigureOut">
              <a:rPr lang="pt-BR" smtClean="0"/>
              <a:pPr>
                <a:defRPr/>
              </a:pPr>
              <a:t>10/06/2021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5481E3-5C18-4123-BD51-F84ABFC4840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7139968" cy="1046288"/>
          </a:xfrm>
        </p:spPr>
        <p:txBody>
          <a:bodyPr/>
          <a:lstStyle/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SISTEMA ENDÓCRINO 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0594" name="Picture 2" descr="C:\Users\User\Desktop\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5834103" cy="4375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4" descr="Arquivo: cs.svg representação glândula pituitá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496636"/>
            <a:ext cx="3717934" cy="336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1" name="Grupo 11"/>
          <p:cNvGrpSpPr>
            <a:grpSpLocks/>
          </p:cNvGrpSpPr>
          <p:nvPr/>
        </p:nvGrpSpPr>
        <p:grpSpPr bwMode="auto">
          <a:xfrm>
            <a:off x="2285984" y="3714751"/>
            <a:ext cx="3867912" cy="1419999"/>
            <a:chOff x="2244709" y="3536840"/>
            <a:chExt cx="3867912" cy="1420051"/>
          </a:xfrm>
        </p:grpSpPr>
        <p:sp>
          <p:nvSpPr>
            <p:cNvPr id="19465" name="CaixaDeTexto 7"/>
            <p:cNvSpPr txBox="1">
              <a:spLocks noChangeArrowheads="1"/>
            </p:cNvSpPr>
            <p:nvPr/>
          </p:nvSpPr>
          <p:spPr bwMode="auto">
            <a:xfrm>
              <a:off x="3744907" y="3536840"/>
              <a:ext cx="129614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 dirty="0"/>
                <a:t>Hipotálamo</a:t>
              </a:r>
            </a:p>
          </p:txBody>
        </p:sp>
        <p:sp>
          <p:nvSpPr>
            <p:cNvPr id="19466" name="CaixaDeTexto 9"/>
            <p:cNvSpPr txBox="1">
              <a:spLocks noChangeArrowheads="1"/>
            </p:cNvSpPr>
            <p:nvPr/>
          </p:nvSpPr>
          <p:spPr bwMode="auto">
            <a:xfrm>
              <a:off x="2244709" y="4679892"/>
              <a:ext cx="136815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 dirty="0" err="1"/>
                <a:t>Adenohipófise</a:t>
              </a:r>
              <a:endParaRPr lang="pt-BR" sz="1200" b="1" dirty="0"/>
            </a:p>
          </p:txBody>
        </p:sp>
        <p:sp>
          <p:nvSpPr>
            <p:cNvPr id="19467" name="CaixaDeTexto 10"/>
            <p:cNvSpPr txBox="1">
              <a:spLocks noChangeArrowheads="1"/>
            </p:cNvSpPr>
            <p:nvPr/>
          </p:nvSpPr>
          <p:spPr bwMode="auto">
            <a:xfrm>
              <a:off x="4816477" y="4679891"/>
              <a:ext cx="1296144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 dirty="0" err="1"/>
                <a:t>Neurohipófise</a:t>
              </a:r>
              <a:endParaRPr lang="pt-BR" sz="1200" b="1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286116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1071538" y="1000108"/>
            <a:ext cx="7786742" cy="292895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Localizada na base do cérebro, a hipófise, ou pituitária, é considerada a principal glândula do corpo humano. Sua função é a de regular o trabalho de outras glândulas, como a adrenal, a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</a:rPr>
              <a:t>tireoide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, os testículos e os ovários. </a:t>
            </a:r>
          </a:p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A glândula pituitária é dividida em duas partes: a anterior – </a:t>
            </a:r>
            <a:r>
              <a:rPr lang="pt-BR" sz="2800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Adenoipofíse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  e a posterior-  </a:t>
            </a:r>
            <a:r>
              <a:rPr lang="pt-BR" sz="2800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Neuroipófise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cada uma com funções diferentes.</a:t>
            </a:r>
          </a:p>
          <a:p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cs typeface="Tahoma" pitchFamily="34" charset="0"/>
              </a:rPr>
              <a:t>Hipófise - </a:t>
            </a:r>
            <a:r>
              <a:rPr lang="pt-BR" sz="3200" b="1" dirty="0" err="1" smtClean="0">
                <a:solidFill>
                  <a:schemeClr val="accent3">
                    <a:lumMod val="75000"/>
                  </a:schemeClr>
                </a:solidFill>
                <a:cs typeface="Tahoma" pitchFamily="34" charset="0"/>
              </a:rPr>
              <a:t>P</a:t>
            </a:r>
            <a:r>
              <a:rPr lang="pt-BR" sz="3200" b="1" dirty="0" err="1" smtClean="0">
                <a:solidFill>
                  <a:schemeClr val="accent3">
                    <a:lumMod val="75000"/>
                  </a:schemeClr>
                </a:solidFill>
                <a:cs typeface="Tahoma" pitchFamily="34" charset="0"/>
              </a:rPr>
              <a:t>ituitaria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END-pituitary-target-organs-v3_p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858180" cy="5907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9100" y="548680"/>
            <a:ext cx="87249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+mn-lt"/>
                <a:cs typeface="Tahoma" pitchFamily="34" charset="0"/>
              </a:rPr>
              <a:t>                           </a:t>
            </a:r>
            <a:r>
              <a:rPr lang="pt-BR" sz="2800" b="1" dirty="0" err="1" smtClean="0">
                <a:latin typeface="+mn-lt"/>
                <a:cs typeface="Tahoma" pitchFamily="34" charset="0"/>
              </a:rPr>
              <a:t>Adenoipófise</a:t>
            </a:r>
            <a:r>
              <a:rPr lang="pt-BR" sz="2800" b="1" dirty="0" smtClean="0">
                <a:latin typeface="+mn-lt"/>
                <a:cs typeface="Tahoma" pitchFamily="34" charset="0"/>
              </a:rPr>
              <a:t> </a:t>
            </a:r>
            <a:r>
              <a:rPr lang="pt-BR" sz="2000" b="1" dirty="0">
                <a:latin typeface="+mn-lt"/>
                <a:cs typeface="Tahoma" pitchFamily="34" charset="0"/>
              </a:rPr>
              <a:t>(Hormônios)</a:t>
            </a:r>
            <a:endParaRPr lang="pt-BR" sz="2000" dirty="0">
              <a:latin typeface="+mn-lt"/>
              <a:cs typeface="Tahoma" pitchFamily="34" charset="0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latin typeface="+mn-lt"/>
              <a:cs typeface="Tahoma" pitchFamily="34" charset="0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Tx/>
              <a:buAutoNum type="romanUcParenR"/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Hormônio do crescimento ou </a:t>
            </a:r>
            <a:r>
              <a:rPr lang="pt-BR" sz="2000" b="1" dirty="0" err="1">
                <a:latin typeface="+mn-lt"/>
                <a:cs typeface="Tahoma" pitchFamily="34" charset="0"/>
              </a:rPr>
              <a:t>somatotrófico</a:t>
            </a:r>
            <a:r>
              <a:rPr lang="pt-BR" sz="2000" b="1" dirty="0">
                <a:latin typeface="+mn-lt"/>
                <a:cs typeface="Tahoma" pitchFamily="34" charset="0"/>
              </a:rPr>
              <a:t> (GH/SH)</a:t>
            </a:r>
          </a:p>
          <a:p>
            <a:pPr marL="171450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Promove o crescimento das cartilagens e dos ossos;</a:t>
            </a:r>
          </a:p>
          <a:p>
            <a:pPr marL="171450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influencia o metabolismo das proteínas, carboidratos e lipídios.</a:t>
            </a:r>
          </a:p>
          <a:p>
            <a:pPr marL="171450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300" dirty="0">
              <a:latin typeface="+mn-lt"/>
              <a:cs typeface="Tahoma" pitchFamily="34" charset="0"/>
            </a:endParaRPr>
          </a:p>
          <a:p>
            <a:pPr marL="2171700" lvl="4" indent="-3429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Deficiência na infância provoca o nanismo. (A)</a:t>
            </a:r>
          </a:p>
          <a:p>
            <a:pPr marL="2171700" lvl="4" indent="-3429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Excesso na infância provoca o gigantismo. (B)</a:t>
            </a:r>
          </a:p>
          <a:p>
            <a:pPr marL="2171700" lvl="4" indent="-3429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Excesso no adulto provoca a acromegalia. (C)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313" y="3929063"/>
            <a:ext cx="500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43188" y="3857625"/>
            <a:ext cx="500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B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929188" y="3933825"/>
            <a:ext cx="500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C</a:t>
            </a:r>
          </a:p>
        </p:txBody>
      </p:sp>
      <p:pic>
        <p:nvPicPr>
          <p:cNvPr id="21512" name="Picture 12" descr="Arquivo: Thomas Dilward - Brady-Han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3717925"/>
            <a:ext cx="20177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 descr="Arquivo: Sultan Kosen Tallest Man no Wor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5950" y="3692525"/>
            <a:ext cx="1770063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6" descr="Arquivo: Local gigantismo to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0838" y="5011738"/>
            <a:ext cx="18192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8" descr="Arquivo: Acromegalyteethgapp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6075" y="3683000"/>
            <a:ext cx="30861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0" descr="Arquivo: Maurice Till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7913" y="4932363"/>
            <a:ext cx="111125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8"/>
          <p:cNvSpPr txBox="1">
            <a:spLocks noChangeArrowheads="1"/>
          </p:cNvSpPr>
          <p:nvPr/>
        </p:nvSpPr>
        <p:spPr bwMode="auto">
          <a:xfrm>
            <a:off x="1475656" y="332656"/>
            <a:ext cx="676843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just"/>
            <a:endParaRPr lang="pt-BR" b="1" dirty="0">
              <a:latin typeface="Calibri" pitchFamily="34" charset="0"/>
              <a:cs typeface="Tahoma" pitchFamily="34" charset="0"/>
            </a:endParaRPr>
          </a:p>
          <a:p>
            <a:pPr indent="-342900" algn="just"/>
            <a:r>
              <a:rPr lang="pt-BR" sz="2800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Adenoipófise</a:t>
            </a:r>
            <a:r>
              <a:rPr lang="pt-BR" sz="2000" b="1" dirty="0" smtClean="0">
                <a:latin typeface="Calibri" pitchFamily="34" charset="0"/>
                <a:cs typeface="Tahoma" pitchFamily="34" charset="0"/>
              </a:rPr>
              <a:t> </a:t>
            </a:r>
            <a:endParaRPr lang="pt-BR" sz="2000" dirty="0">
              <a:latin typeface="Calibri" pitchFamily="34" charset="0"/>
              <a:cs typeface="Tahoma" pitchFamily="34" charset="0"/>
            </a:endParaRPr>
          </a:p>
          <a:p>
            <a:pPr marL="0" lvl="2" indent="-342900" algn="just"/>
            <a:endParaRPr lang="pt-BR" sz="2000" dirty="0">
              <a:latin typeface="Calibri" pitchFamily="34" charset="0"/>
              <a:cs typeface="Tahoma" pitchFamily="34" charset="0"/>
            </a:endParaRPr>
          </a:p>
          <a:p>
            <a:pPr marL="0" lvl="2" indent="-342900" algn="just">
              <a:buFontTx/>
              <a:buAutoNum type="romanUcParenR" startAt="2"/>
            </a:pPr>
            <a:r>
              <a:rPr lang="pt-BR" sz="2000" b="1" dirty="0" err="1">
                <a:latin typeface="Calibri" pitchFamily="34" charset="0"/>
                <a:cs typeface="Tahoma" pitchFamily="34" charset="0"/>
              </a:rPr>
              <a:t>Tireotrofina</a:t>
            </a:r>
            <a:r>
              <a:rPr lang="pt-BR" sz="2000" b="1" dirty="0">
                <a:latin typeface="Calibri" pitchFamily="34" charset="0"/>
                <a:cs typeface="Tahoma" pitchFamily="34" charset="0"/>
              </a:rPr>
              <a:t> (TSH)</a:t>
            </a:r>
          </a:p>
          <a:p>
            <a:pPr marL="0" lvl="3" indent="-342900" algn="just">
              <a:buFont typeface="Wingdings" pitchFamily="2" charset="2"/>
              <a:buChar char="§"/>
            </a:pPr>
            <a:endParaRPr lang="pt-BR" sz="2000" dirty="0">
              <a:latin typeface="Calibri" pitchFamily="34" charset="0"/>
              <a:cs typeface="Tahoma" pitchFamily="34" charset="0"/>
            </a:endParaRPr>
          </a:p>
          <a:p>
            <a:pPr marL="0" lvl="3" indent="-342900" algn="just"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  <a:cs typeface="Tahoma" pitchFamily="34" charset="0"/>
              </a:rPr>
              <a:t>Estimula a glândula </a:t>
            </a:r>
            <a:r>
              <a:rPr lang="pt-BR" sz="2000" dirty="0" err="1">
                <a:latin typeface="Calibri" pitchFamily="34" charset="0"/>
                <a:cs typeface="Tahoma" pitchFamily="34" charset="0"/>
              </a:rPr>
              <a:t>tireoide</a:t>
            </a:r>
            <a:r>
              <a:rPr lang="pt-BR" sz="2000" dirty="0">
                <a:latin typeface="Calibri" pitchFamily="34" charset="0"/>
                <a:cs typeface="Tahoma" pitchFamily="34" charset="0"/>
              </a:rPr>
              <a:t> a produzir o hormônio </a:t>
            </a:r>
            <a:r>
              <a:rPr lang="pt-BR" sz="2000" dirty="0" err="1">
                <a:latin typeface="Calibri" pitchFamily="34" charset="0"/>
                <a:cs typeface="Tahoma" pitchFamily="34" charset="0"/>
              </a:rPr>
              <a:t>tiroxina</a:t>
            </a:r>
            <a:r>
              <a:rPr lang="pt-BR" sz="2000" dirty="0">
                <a:latin typeface="Calibri" pitchFamily="34" charset="0"/>
                <a:cs typeface="Tahoma" pitchFamily="34" charset="0"/>
              </a:rPr>
              <a:t>:</a:t>
            </a:r>
          </a:p>
          <a:p>
            <a:pPr marL="0" lvl="4" indent="-342900" algn="just">
              <a:buFont typeface="Courier New" pitchFamily="49" charset="0"/>
              <a:buChar char="o"/>
            </a:pPr>
            <a:endParaRPr lang="pt-BR" sz="400" dirty="0">
              <a:latin typeface="Calibri" pitchFamily="34" charset="0"/>
              <a:cs typeface="Tahoma" pitchFamily="34" charset="0"/>
            </a:endParaRPr>
          </a:p>
          <a:p>
            <a:pPr marL="0" lvl="4" indent="-342900" algn="just">
              <a:buFont typeface="Courier New" pitchFamily="49" charset="0"/>
              <a:buChar char="o"/>
            </a:pPr>
            <a:r>
              <a:rPr lang="pt-BR" sz="2000" dirty="0">
                <a:latin typeface="Calibri" pitchFamily="34" charset="0"/>
                <a:cs typeface="Tahoma" pitchFamily="34" charset="0"/>
              </a:rPr>
              <a:t> deficiência pode causar o </a:t>
            </a:r>
            <a:r>
              <a:rPr lang="pt-BR" sz="2000" dirty="0" err="1">
                <a:latin typeface="Calibri" pitchFamily="34" charset="0"/>
                <a:cs typeface="Tahoma" pitchFamily="34" charset="0"/>
              </a:rPr>
              <a:t>hipotireoidismo</a:t>
            </a:r>
            <a:r>
              <a:rPr lang="pt-BR" sz="2000" dirty="0">
                <a:latin typeface="Calibri" pitchFamily="34" charset="0"/>
                <a:cs typeface="Tahoma" pitchFamily="34" charset="0"/>
              </a:rPr>
              <a:t>,</a:t>
            </a:r>
          </a:p>
          <a:p>
            <a:pPr marL="0" lvl="4" indent="-342900" algn="just">
              <a:buFont typeface="Courier New" pitchFamily="49" charset="0"/>
              <a:buChar char="o"/>
            </a:pPr>
            <a:r>
              <a:rPr lang="pt-BR" sz="2000" dirty="0">
                <a:latin typeface="Calibri" pitchFamily="34" charset="0"/>
                <a:cs typeface="Tahoma" pitchFamily="34" charset="0"/>
              </a:rPr>
              <a:t> excesso pode causar o </a:t>
            </a:r>
            <a:r>
              <a:rPr lang="pt-BR" sz="2000" dirty="0" err="1">
                <a:latin typeface="Calibri" pitchFamily="34" charset="0"/>
                <a:cs typeface="Tahoma" pitchFamily="34" charset="0"/>
              </a:rPr>
              <a:t>hipertireoidismo</a:t>
            </a:r>
            <a:r>
              <a:rPr lang="pt-BR" sz="2000" dirty="0">
                <a:latin typeface="Calibri" pitchFamily="34" charset="0"/>
                <a:cs typeface="Tahoma" pitchFamily="34" charset="0"/>
              </a:rPr>
              <a:t>.</a:t>
            </a:r>
          </a:p>
          <a:p>
            <a:pPr marL="0" lvl="4" indent="-342900" algn="just"/>
            <a:endParaRPr lang="pt-BR" sz="2000" dirty="0">
              <a:latin typeface="Calibri" pitchFamily="34" charset="0"/>
              <a:cs typeface="Tahoma" pitchFamily="34" charset="0"/>
            </a:endParaRPr>
          </a:p>
          <a:p>
            <a:pPr marL="0" lvl="2" indent="-342900" algn="just">
              <a:buFontTx/>
              <a:buAutoNum type="romanUcParenR" startAt="3"/>
            </a:pPr>
            <a:r>
              <a:rPr lang="pt-BR" sz="2000" b="1" dirty="0">
                <a:latin typeface="Calibri" pitchFamily="34" charset="0"/>
                <a:cs typeface="Tahoma" pitchFamily="34" charset="0"/>
              </a:rPr>
              <a:t>Adrenocorticotrófico (ACTH)</a:t>
            </a:r>
          </a:p>
          <a:p>
            <a:pPr marL="0" lvl="3" indent="-342900" algn="just">
              <a:buFont typeface="Wingdings" pitchFamily="2" charset="2"/>
              <a:buChar char="§"/>
            </a:pPr>
            <a:endParaRPr lang="pt-BR" sz="2000" dirty="0">
              <a:latin typeface="Calibri" pitchFamily="34" charset="0"/>
              <a:cs typeface="Tahoma" pitchFamily="34" charset="0"/>
            </a:endParaRPr>
          </a:p>
          <a:p>
            <a:pPr marL="0" lvl="3" indent="-342900" algn="just">
              <a:buFont typeface="Wingdings" pitchFamily="2" charset="2"/>
              <a:buChar char="§"/>
            </a:pPr>
            <a:r>
              <a:rPr lang="pt-BR" sz="2000" dirty="0">
                <a:latin typeface="Calibri" pitchFamily="34" charset="0"/>
                <a:cs typeface="Tahoma" pitchFamily="34" charset="0"/>
              </a:rPr>
              <a:t>Estimula o córtex da glândula </a:t>
            </a:r>
            <a:r>
              <a:rPr lang="pt-BR" sz="2000" dirty="0" err="1">
                <a:latin typeface="Calibri" pitchFamily="34" charset="0"/>
                <a:cs typeface="Tahoma" pitchFamily="34" charset="0"/>
              </a:rPr>
              <a:t>suprarrenal</a:t>
            </a:r>
            <a:r>
              <a:rPr lang="pt-BR" sz="2000" dirty="0">
                <a:latin typeface="Calibri" pitchFamily="34" charset="0"/>
                <a:cs typeface="Tahoma" pitchFamily="34" charset="0"/>
              </a:rPr>
              <a:t> a produzir os hormônios </a:t>
            </a:r>
            <a:r>
              <a:rPr lang="pt-BR" sz="2000" dirty="0" err="1">
                <a:latin typeface="Calibri" pitchFamily="34" charset="0"/>
                <a:cs typeface="Tahoma" pitchFamily="34" charset="0"/>
              </a:rPr>
              <a:t>glicocorticoides</a:t>
            </a:r>
            <a:r>
              <a:rPr lang="pt-BR" sz="2000" dirty="0">
                <a:latin typeface="Calibri" pitchFamily="34" charset="0"/>
                <a:cs typeface="Tahoma" pitchFamily="34" charset="0"/>
              </a:rPr>
              <a:t> (cortisol)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059832" y="6237312"/>
            <a:ext cx="893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Tireóide</a:t>
            </a:r>
          </a:p>
        </p:txBody>
      </p:sp>
      <p:pic>
        <p:nvPicPr>
          <p:cNvPr id="22534" name="Picture 13" descr="Arquivo: Illu parathyroid01.jpg tiró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81550"/>
            <a:ext cx="2460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7" descr="Arquivo: glândula supra-re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652963"/>
            <a:ext cx="20669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 bwMode="auto">
          <a:xfrm>
            <a:off x="2987824" y="6580187"/>
            <a:ext cx="1154113" cy="2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latin typeface="+mn-lt"/>
              </a:rPr>
              <a:t>Paratireoides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3995936" y="5229200"/>
            <a:ext cx="863600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latin typeface="+mn-lt"/>
              </a:rPr>
              <a:t>tireoides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259632" y="404664"/>
            <a:ext cx="7205662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IV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)    </a:t>
            </a:r>
            <a:r>
              <a:rPr lang="pt-BR" sz="2400" b="1" dirty="0" err="1">
                <a:latin typeface="Calibri" pitchFamily="34" charset="0"/>
                <a:cs typeface="Calibri" pitchFamily="34" charset="0"/>
              </a:rPr>
              <a:t>Prolactina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(LTH)</a:t>
            </a:r>
          </a:p>
          <a:p>
            <a:pPr marL="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Desenvolvimento das mamas</a:t>
            </a:r>
          </a:p>
          <a:p>
            <a:pPr marL="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Produção de leite</a:t>
            </a:r>
          </a:p>
          <a:p>
            <a:pPr marL="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Homens (função desconhecida)</a:t>
            </a:r>
          </a:p>
          <a:p>
            <a:pPr marL="0" lvl="4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V)    Folículo estimulante (FSH)</a:t>
            </a:r>
          </a:p>
          <a:p>
            <a:pPr marL="0" lvl="2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 startAt="3"/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Homem:</a:t>
            </a:r>
          </a:p>
          <a:p>
            <a:pPr marL="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induz a produção de espermatozoide.</a:t>
            </a:r>
          </a:p>
          <a:p>
            <a:pPr marL="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Mulher:</a:t>
            </a:r>
          </a:p>
          <a:p>
            <a:pPr marL="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promove o desenvolvimento do folículo ovariano,</a:t>
            </a:r>
          </a:p>
          <a:p>
            <a:pPr marL="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estimula o ovário a produzir estrógeno.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28184" y="6165304"/>
            <a:ext cx="1857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Glândulas mamárias</a:t>
            </a:r>
          </a:p>
        </p:txBody>
      </p:sp>
      <p:pic>
        <p:nvPicPr>
          <p:cNvPr id="23558" name="Picture 9" descr="Arquivo:. Amamentação (milkfinal)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637088"/>
            <a:ext cx="1477963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Arquivo: eferente-duct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764704"/>
            <a:ext cx="1544637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 descr="Arquivo: ovary.jpg Human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36912"/>
            <a:ext cx="17510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332656"/>
            <a:ext cx="77768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VI)    Luteinizante (LH)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Homem: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induz o testículo a produzir testosterona.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Mulher: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estimula a ovulação,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desenvolvimento do corpo lúteo (amarelo).</a:t>
            </a:r>
          </a:p>
        </p:txBody>
      </p:sp>
      <p:pic>
        <p:nvPicPr>
          <p:cNvPr id="24581" name="Picture 7" descr="Arquivo: carcinoma cervical com Adne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45024"/>
            <a:ext cx="368769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Arquivo: Testículo cat.jpg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12976"/>
            <a:ext cx="25923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79512" y="-315416"/>
            <a:ext cx="875017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10276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sz="3200" b="1" dirty="0">
              <a:solidFill>
                <a:srgbClr val="1027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pt-BR" sz="2800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Neuroipófise</a:t>
            </a:r>
            <a:endParaRPr lang="pt-BR" sz="24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Armazena e libera dois hormônios produzidos pelo hipotálamo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/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Antidiurético (ADH) ou </a:t>
            </a:r>
            <a:r>
              <a:rPr lang="pt-BR" sz="2400" b="1" dirty="0" err="1">
                <a:latin typeface="Calibri" pitchFamily="34" charset="0"/>
                <a:cs typeface="Calibri" pitchFamily="34" charset="0"/>
              </a:rPr>
              <a:t>Vasopressina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É liberado quando o volume de sangue cai abaixo de certo nível.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Estimula a reabsorção de água nos rins: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diminui o volume de urina excretado (antidiurético),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retém água no organismo.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Sua deficiência provoca uma perda de água excessiva e muita sede, síndrome denominada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diabetes insípidos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259632" y="0"/>
            <a:ext cx="815975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      </a:t>
            </a:r>
            <a:endParaRPr lang="pt-BR" sz="2400" b="1" dirty="0">
              <a:solidFill>
                <a:srgbClr val="102766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     </a:t>
            </a:r>
            <a:r>
              <a:rPr lang="pt-BR" sz="2000" b="1" dirty="0">
                <a:latin typeface="+mn-lt"/>
                <a:cs typeface="Tahoma" pitchFamily="34" charset="0"/>
              </a:rPr>
              <a:t>Antidiurético (ADH)</a:t>
            </a:r>
            <a:endParaRPr lang="pt-BR" sz="2000" dirty="0">
              <a:latin typeface="+mn-lt"/>
              <a:cs typeface="Tahom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72200" y="5085184"/>
            <a:ext cx="2232248" cy="91940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/>
              <a:t>ADH: </a:t>
            </a:r>
            <a:r>
              <a:rPr lang="pt-BR" sz="1600" dirty="0"/>
              <a:t>Aumenta a permeabilidade dos ductos coletores</a:t>
            </a:r>
          </a:p>
        </p:txBody>
      </p:sp>
      <p:pic>
        <p:nvPicPr>
          <p:cNvPr id="26629" name="Picture 9" descr="Ficheiro:ADH2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4211638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8"/>
          <p:cNvSpPr txBox="1">
            <a:spLocks noChangeArrowheads="1"/>
          </p:cNvSpPr>
          <p:nvPr/>
        </p:nvSpPr>
        <p:spPr bwMode="auto">
          <a:xfrm>
            <a:off x="500034" y="428604"/>
            <a:ext cx="5328592" cy="52629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defRPr/>
            </a:pPr>
            <a:endParaRPr lang="pt-BR" sz="2400" b="1" dirty="0" smtClean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pt-BR" sz="2400" b="1" dirty="0" smtClean="0">
                <a:latin typeface="Calibri" pitchFamily="34" charset="0"/>
                <a:cs typeface="Tahoma" pitchFamily="34" charset="0"/>
              </a:rPr>
              <a:t>                 </a:t>
            </a:r>
            <a:r>
              <a:rPr lang="pt-BR" sz="2800" b="1" dirty="0" err="1" smtClean="0">
                <a:latin typeface="Calibri" pitchFamily="34" charset="0"/>
                <a:cs typeface="Calibri" pitchFamily="34" charset="0"/>
              </a:rPr>
              <a:t>Neuroipófise</a:t>
            </a:r>
            <a:endParaRPr lang="pt-BR" sz="2800" b="1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§"/>
              <a:defRPr/>
            </a:pPr>
            <a:endParaRPr lang="pt-BR" sz="1000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defRPr/>
            </a:pP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II)     Oxitocina</a:t>
            </a:r>
          </a:p>
          <a:p>
            <a:pPr lvl="2" eaLnBrk="1" hangingPunct="1">
              <a:defRPr/>
            </a:pPr>
            <a:endParaRPr lang="pt-BR" sz="1000" b="1" dirty="0" smtClean="0">
              <a:latin typeface="Calibri" pitchFamily="34" charset="0"/>
              <a:cs typeface="Calibri" pitchFamily="34" charset="0"/>
            </a:endParaRPr>
          </a:p>
          <a:p>
            <a:pPr marL="1371600" lvl="3" indent="0" eaLnBrk="1" hangingPunct="1">
              <a:defRPr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Promove: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contrações no útero durante o parto;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c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ontração da musculatura lisa das glândulas mamárias, causando a ejeção do leite.</a:t>
            </a:r>
          </a:p>
          <a:p>
            <a:pPr lvl="3" eaLnBrk="1" hangingPunct="1">
              <a:defRPr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O Estímulo para a liberação da oxitocina é a sucção da mama pelo bebê.</a:t>
            </a:r>
          </a:p>
        </p:txBody>
      </p:sp>
      <p:pic>
        <p:nvPicPr>
          <p:cNvPr id="27652" name="Picture 7" descr="File:Breast fee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75" y="2181225"/>
            <a:ext cx="26289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rma livre 1"/>
          <p:cNvSpPr/>
          <p:nvPr/>
        </p:nvSpPr>
        <p:spPr>
          <a:xfrm rot="4767980">
            <a:off x="6663532" y="3075781"/>
            <a:ext cx="1466850" cy="833437"/>
          </a:xfrm>
          <a:custGeom>
            <a:avLst/>
            <a:gdLst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1509082"/>
              <a:gd name="connsiteY0" fmla="*/ 0 h 761356"/>
              <a:gd name="connsiteX1" fmla="*/ 1352327 w 1509082"/>
              <a:gd name="connsiteY1" fmla="*/ 643790 h 761356"/>
              <a:gd name="connsiteX2" fmla="*/ 1273950 w 1509082"/>
              <a:gd name="connsiteY2" fmla="*/ 722167 h 761356"/>
              <a:gd name="connsiteX3" fmla="*/ 1509082 w 1509082"/>
              <a:gd name="connsiteY3" fmla="*/ 761356 h 761356"/>
              <a:gd name="connsiteX4" fmla="*/ 1496019 w 1509082"/>
              <a:gd name="connsiteY4" fmla="*/ 539287 h 761356"/>
              <a:gd name="connsiteX5" fmla="*/ 1430704 w 1509082"/>
              <a:gd name="connsiteY5" fmla="*/ 591539 h 761356"/>
              <a:gd name="connsiteX6" fmla="*/ 0 w 1509082"/>
              <a:gd name="connsiteY6" fmla="*/ 0 h 761356"/>
              <a:gd name="connsiteX0" fmla="*/ 0 w 1509082"/>
              <a:gd name="connsiteY0" fmla="*/ 4585 h 765941"/>
              <a:gd name="connsiteX1" fmla="*/ 1352327 w 1509082"/>
              <a:gd name="connsiteY1" fmla="*/ 648375 h 765941"/>
              <a:gd name="connsiteX2" fmla="*/ 1273950 w 1509082"/>
              <a:gd name="connsiteY2" fmla="*/ 726752 h 765941"/>
              <a:gd name="connsiteX3" fmla="*/ 1509082 w 1509082"/>
              <a:gd name="connsiteY3" fmla="*/ 765941 h 765941"/>
              <a:gd name="connsiteX4" fmla="*/ 1496019 w 1509082"/>
              <a:gd name="connsiteY4" fmla="*/ 543872 h 765941"/>
              <a:gd name="connsiteX5" fmla="*/ 1430704 w 1509082"/>
              <a:gd name="connsiteY5" fmla="*/ 596124 h 765941"/>
              <a:gd name="connsiteX6" fmla="*/ 0 w 1509082"/>
              <a:gd name="connsiteY6" fmla="*/ 4585 h 765941"/>
              <a:gd name="connsiteX0" fmla="*/ 0 w 1509082"/>
              <a:gd name="connsiteY0" fmla="*/ 4585 h 765941"/>
              <a:gd name="connsiteX1" fmla="*/ 1352327 w 1509082"/>
              <a:gd name="connsiteY1" fmla="*/ 648375 h 765941"/>
              <a:gd name="connsiteX2" fmla="*/ 1273950 w 1509082"/>
              <a:gd name="connsiteY2" fmla="*/ 726752 h 765941"/>
              <a:gd name="connsiteX3" fmla="*/ 1509082 w 1509082"/>
              <a:gd name="connsiteY3" fmla="*/ 765941 h 765941"/>
              <a:gd name="connsiteX4" fmla="*/ 1496019 w 1509082"/>
              <a:gd name="connsiteY4" fmla="*/ 543872 h 765941"/>
              <a:gd name="connsiteX5" fmla="*/ 1430704 w 1509082"/>
              <a:gd name="connsiteY5" fmla="*/ 596124 h 765941"/>
              <a:gd name="connsiteX6" fmla="*/ 0 w 1509082"/>
              <a:gd name="connsiteY6" fmla="*/ 4585 h 765941"/>
              <a:gd name="connsiteX0" fmla="*/ 0 w 1509082"/>
              <a:gd name="connsiteY0" fmla="*/ 5004 h 766360"/>
              <a:gd name="connsiteX1" fmla="*/ 1352327 w 1509082"/>
              <a:gd name="connsiteY1" fmla="*/ 648794 h 766360"/>
              <a:gd name="connsiteX2" fmla="*/ 1273950 w 1509082"/>
              <a:gd name="connsiteY2" fmla="*/ 727171 h 766360"/>
              <a:gd name="connsiteX3" fmla="*/ 1509082 w 1509082"/>
              <a:gd name="connsiteY3" fmla="*/ 766360 h 766360"/>
              <a:gd name="connsiteX4" fmla="*/ 1496019 w 1509082"/>
              <a:gd name="connsiteY4" fmla="*/ 544291 h 766360"/>
              <a:gd name="connsiteX5" fmla="*/ 1430704 w 1509082"/>
              <a:gd name="connsiteY5" fmla="*/ 596543 h 766360"/>
              <a:gd name="connsiteX6" fmla="*/ 0 w 1509082"/>
              <a:gd name="connsiteY6" fmla="*/ 5004 h 766360"/>
              <a:gd name="connsiteX0" fmla="*/ 0 w 1509082"/>
              <a:gd name="connsiteY0" fmla="*/ 5004 h 766360"/>
              <a:gd name="connsiteX1" fmla="*/ 1352327 w 1509082"/>
              <a:gd name="connsiteY1" fmla="*/ 648794 h 766360"/>
              <a:gd name="connsiteX2" fmla="*/ 1273950 w 1509082"/>
              <a:gd name="connsiteY2" fmla="*/ 727171 h 766360"/>
              <a:gd name="connsiteX3" fmla="*/ 1509082 w 1509082"/>
              <a:gd name="connsiteY3" fmla="*/ 766360 h 766360"/>
              <a:gd name="connsiteX4" fmla="*/ 1496019 w 1509082"/>
              <a:gd name="connsiteY4" fmla="*/ 544291 h 766360"/>
              <a:gd name="connsiteX5" fmla="*/ 1430704 w 1509082"/>
              <a:gd name="connsiteY5" fmla="*/ 596543 h 766360"/>
              <a:gd name="connsiteX6" fmla="*/ 0 w 1509082"/>
              <a:gd name="connsiteY6" fmla="*/ 5004 h 766360"/>
              <a:gd name="connsiteX0" fmla="*/ 0 w 1467348"/>
              <a:gd name="connsiteY0" fmla="*/ 4373 h 832765"/>
              <a:gd name="connsiteX1" fmla="*/ 1310593 w 1467348"/>
              <a:gd name="connsiteY1" fmla="*/ 715199 h 832765"/>
              <a:gd name="connsiteX2" fmla="*/ 1232216 w 1467348"/>
              <a:gd name="connsiteY2" fmla="*/ 793576 h 832765"/>
              <a:gd name="connsiteX3" fmla="*/ 1467348 w 1467348"/>
              <a:gd name="connsiteY3" fmla="*/ 832765 h 832765"/>
              <a:gd name="connsiteX4" fmla="*/ 1454285 w 1467348"/>
              <a:gd name="connsiteY4" fmla="*/ 610696 h 832765"/>
              <a:gd name="connsiteX5" fmla="*/ 1388970 w 1467348"/>
              <a:gd name="connsiteY5" fmla="*/ 662948 h 832765"/>
              <a:gd name="connsiteX6" fmla="*/ 0 w 1467348"/>
              <a:gd name="connsiteY6" fmla="*/ 4373 h 83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48" h="832765">
                <a:moveTo>
                  <a:pt x="0" y="4373"/>
                </a:moveTo>
                <a:cubicBezTo>
                  <a:pt x="292374" y="-9869"/>
                  <a:pt x="1170604" y="472302"/>
                  <a:pt x="1310593" y="715199"/>
                </a:cubicBezTo>
                <a:lnTo>
                  <a:pt x="1232216" y="793576"/>
                </a:lnTo>
                <a:lnTo>
                  <a:pt x="1467348" y="832765"/>
                </a:lnTo>
                <a:lnTo>
                  <a:pt x="1454285" y="610696"/>
                </a:lnTo>
                <a:lnTo>
                  <a:pt x="1388970" y="662948"/>
                </a:lnTo>
                <a:cubicBezTo>
                  <a:pt x="1182941" y="433840"/>
                  <a:pt x="429424" y="-51017"/>
                  <a:pt x="0" y="43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55" name="CaixaDeTexto 8"/>
          <p:cNvSpPr txBox="1">
            <a:spLocks noChangeArrowheads="1"/>
          </p:cNvSpPr>
          <p:nvPr/>
        </p:nvSpPr>
        <p:spPr bwMode="auto">
          <a:xfrm>
            <a:off x="7500938" y="3560763"/>
            <a:ext cx="1120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bg1"/>
                </a:solidFill>
              </a:rPr>
              <a:t>Oxitocina</a:t>
            </a:r>
          </a:p>
        </p:txBody>
      </p:sp>
      <p:sp>
        <p:nvSpPr>
          <p:cNvPr id="27656" name="CaixaDeTexto 15"/>
          <p:cNvSpPr txBox="1">
            <a:spLocks noChangeArrowheads="1"/>
          </p:cNvSpPr>
          <p:nvPr/>
        </p:nvSpPr>
        <p:spPr bwMode="auto">
          <a:xfrm>
            <a:off x="7215188" y="4257675"/>
            <a:ext cx="121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</a:rPr>
              <a:t>Glândulas mamárias</a:t>
            </a:r>
          </a:p>
        </p:txBody>
      </p:sp>
      <p:sp>
        <p:nvSpPr>
          <p:cNvPr id="17" name="Forma livre 16"/>
          <p:cNvSpPr/>
          <p:nvPr/>
        </p:nvSpPr>
        <p:spPr>
          <a:xfrm rot="15351446">
            <a:off x="6516688" y="3090862"/>
            <a:ext cx="1238250" cy="631825"/>
          </a:xfrm>
          <a:custGeom>
            <a:avLst/>
            <a:gdLst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1509082"/>
              <a:gd name="connsiteY0" fmla="*/ 0 h 761356"/>
              <a:gd name="connsiteX1" fmla="*/ 1352327 w 1509082"/>
              <a:gd name="connsiteY1" fmla="*/ 643790 h 761356"/>
              <a:gd name="connsiteX2" fmla="*/ 1273950 w 1509082"/>
              <a:gd name="connsiteY2" fmla="*/ 722167 h 761356"/>
              <a:gd name="connsiteX3" fmla="*/ 1509082 w 1509082"/>
              <a:gd name="connsiteY3" fmla="*/ 761356 h 761356"/>
              <a:gd name="connsiteX4" fmla="*/ 1496019 w 1509082"/>
              <a:gd name="connsiteY4" fmla="*/ 539287 h 761356"/>
              <a:gd name="connsiteX5" fmla="*/ 1430704 w 1509082"/>
              <a:gd name="connsiteY5" fmla="*/ 591539 h 761356"/>
              <a:gd name="connsiteX6" fmla="*/ 0 w 1509082"/>
              <a:gd name="connsiteY6" fmla="*/ 0 h 761356"/>
              <a:gd name="connsiteX0" fmla="*/ 0 w 1509082"/>
              <a:gd name="connsiteY0" fmla="*/ 4585 h 765941"/>
              <a:gd name="connsiteX1" fmla="*/ 1352327 w 1509082"/>
              <a:gd name="connsiteY1" fmla="*/ 648375 h 765941"/>
              <a:gd name="connsiteX2" fmla="*/ 1273950 w 1509082"/>
              <a:gd name="connsiteY2" fmla="*/ 726752 h 765941"/>
              <a:gd name="connsiteX3" fmla="*/ 1509082 w 1509082"/>
              <a:gd name="connsiteY3" fmla="*/ 765941 h 765941"/>
              <a:gd name="connsiteX4" fmla="*/ 1496019 w 1509082"/>
              <a:gd name="connsiteY4" fmla="*/ 543872 h 765941"/>
              <a:gd name="connsiteX5" fmla="*/ 1430704 w 1509082"/>
              <a:gd name="connsiteY5" fmla="*/ 596124 h 765941"/>
              <a:gd name="connsiteX6" fmla="*/ 0 w 1509082"/>
              <a:gd name="connsiteY6" fmla="*/ 4585 h 765941"/>
              <a:gd name="connsiteX0" fmla="*/ 0 w 1509082"/>
              <a:gd name="connsiteY0" fmla="*/ 4585 h 765941"/>
              <a:gd name="connsiteX1" fmla="*/ 1352327 w 1509082"/>
              <a:gd name="connsiteY1" fmla="*/ 648375 h 765941"/>
              <a:gd name="connsiteX2" fmla="*/ 1273950 w 1509082"/>
              <a:gd name="connsiteY2" fmla="*/ 726752 h 765941"/>
              <a:gd name="connsiteX3" fmla="*/ 1509082 w 1509082"/>
              <a:gd name="connsiteY3" fmla="*/ 765941 h 765941"/>
              <a:gd name="connsiteX4" fmla="*/ 1496019 w 1509082"/>
              <a:gd name="connsiteY4" fmla="*/ 543872 h 765941"/>
              <a:gd name="connsiteX5" fmla="*/ 1430704 w 1509082"/>
              <a:gd name="connsiteY5" fmla="*/ 596124 h 765941"/>
              <a:gd name="connsiteX6" fmla="*/ 0 w 1509082"/>
              <a:gd name="connsiteY6" fmla="*/ 4585 h 765941"/>
              <a:gd name="connsiteX0" fmla="*/ 0 w 1509082"/>
              <a:gd name="connsiteY0" fmla="*/ 5004 h 766360"/>
              <a:gd name="connsiteX1" fmla="*/ 1352327 w 1509082"/>
              <a:gd name="connsiteY1" fmla="*/ 648794 h 766360"/>
              <a:gd name="connsiteX2" fmla="*/ 1273950 w 1509082"/>
              <a:gd name="connsiteY2" fmla="*/ 727171 h 766360"/>
              <a:gd name="connsiteX3" fmla="*/ 1509082 w 1509082"/>
              <a:gd name="connsiteY3" fmla="*/ 766360 h 766360"/>
              <a:gd name="connsiteX4" fmla="*/ 1496019 w 1509082"/>
              <a:gd name="connsiteY4" fmla="*/ 544291 h 766360"/>
              <a:gd name="connsiteX5" fmla="*/ 1430704 w 1509082"/>
              <a:gd name="connsiteY5" fmla="*/ 596543 h 766360"/>
              <a:gd name="connsiteX6" fmla="*/ 0 w 1509082"/>
              <a:gd name="connsiteY6" fmla="*/ 5004 h 766360"/>
              <a:gd name="connsiteX0" fmla="*/ 0 w 1509082"/>
              <a:gd name="connsiteY0" fmla="*/ 5004 h 766360"/>
              <a:gd name="connsiteX1" fmla="*/ 1352327 w 1509082"/>
              <a:gd name="connsiteY1" fmla="*/ 648794 h 766360"/>
              <a:gd name="connsiteX2" fmla="*/ 1273950 w 1509082"/>
              <a:gd name="connsiteY2" fmla="*/ 727171 h 766360"/>
              <a:gd name="connsiteX3" fmla="*/ 1509082 w 1509082"/>
              <a:gd name="connsiteY3" fmla="*/ 766360 h 766360"/>
              <a:gd name="connsiteX4" fmla="*/ 1496019 w 1509082"/>
              <a:gd name="connsiteY4" fmla="*/ 544291 h 766360"/>
              <a:gd name="connsiteX5" fmla="*/ 1430704 w 1509082"/>
              <a:gd name="connsiteY5" fmla="*/ 596543 h 766360"/>
              <a:gd name="connsiteX6" fmla="*/ 0 w 1509082"/>
              <a:gd name="connsiteY6" fmla="*/ 5004 h 7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082" h="766360">
                <a:moveTo>
                  <a:pt x="0" y="5004"/>
                </a:moveTo>
                <a:cubicBezTo>
                  <a:pt x="292374" y="-9238"/>
                  <a:pt x="1212338" y="405897"/>
                  <a:pt x="1352327" y="648794"/>
                </a:cubicBezTo>
                <a:lnTo>
                  <a:pt x="1273950" y="727171"/>
                </a:lnTo>
                <a:lnTo>
                  <a:pt x="1509082" y="766360"/>
                </a:lnTo>
                <a:lnTo>
                  <a:pt x="1496019" y="544291"/>
                </a:lnTo>
                <a:lnTo>
                  <a:pt x="1430704" y="596543"/>
                </a:lnTo>
                <a:cubicBezTo>
                  <a:pt x="1224675" y="367435"/>
                  <a:pt x="429424" y="-50386"/>
                  <a:pt x="0" y="50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58" name="CaixaDeTexto 17"/>
          <p:cNvSpPr txBox="1">
            <a:spLocks noChangeArrowheads="1"/>
          </p:cNvSpPr>
          <p:nvPr/>
        </p:nvSpPr>
        <p:spPr bwMode="auto">
          <a:xfrm>
            <a:off x="6273800" y="3181350"/>
            <a:ext cx="8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solidFill>
                  <a:schemeClr val="bg1"/>
                </a:solidFill>
              </a:rPr>
              <a:t>sucção</a:t>
            </a:r>
          </a:p>
        </p:txBody>
      </p:sp>
      <p:sp>
        <p:nvSpPr>
          <p:cNvPr id="27659" name="CaixaDeTexto 18"/>
          <p:cNvSpPr txBox="1">
            <a:spLocks noChangeArrowheads="1"/>
          </p:cNvSpPr>
          <p:nvPr/>
        </p:nvSpPr>
        <p:spPr bwMode="auto">
          <a:xfrm>
            <a:off x="6918325" y="2276475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solidFill>
                  <a:schemeClr val="bg1"/>
                </a:solidFill>
              </a:rPr>
              <a:t>neurohipófise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7498080" cy="1143000"/>
          </a:xfrm>
        </p:spPr>
        <p:txBody>
          <a:bodyPr/>
          <a:lstStyle/>
          <a:p>
            <a:r>
              <a:rPr lang="pt-BR" dirty="0" smtClean="0"/>
              <a:t>Glândula pineal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357298"/>
            <a:ext cx="7500990" cy="16430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A glândula pineal ou epífise (não confundir com hipófise ) está situada na parede posterior do teto do diencéfalo e tem origem </a:t>
            </a:r>
            <a:r>
              <a:rPr lang="pt-BR" dirty="0" err="1" smtClean="0"/>
              <a:t>ependimária</a:t>
            </a:r>
            <a:r>
              <a:rPr lang="pt-BR" dirty="0" smtClean="0"/>
              <a:t> (ligação com o teto do 3° ventrículo ou ventrículo médio). Tem forma ovóide e lembra um caroço de azeitona. </a:t>
            </a:r>
            <a:endParaRPr lang="pt-BR" dirty="0"/>
          </a:p>
        </p:txBody>
      </p:sp>
      <p:pic>
        <p:nvPicPr>
          <p:cNvPr id="6147" name="Picture 3" descr="C:\Users\User\Desktop\9c8b541da28794da9705779a6fafe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071810"/>
            <a:ext cx="4214842" cy="365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8080" cy="4800600"/>
          </a:xfrm>
        </p:spPr>
        <p:txBody>
          <a:bodyPr/>
          <a:lstStyle/>
          <a:p>
            <a:pPr algn="just"/>
            <a:r>
              <a:rPr lang="pt-BR" dirty="0" smtClean="0">
                <a:latin typeface="Calibri" pitchFamily="34" charset="0"/>
                <a:cs typeface="Tahoma" pitchFamily="34" charset="0"/>
              </a:rPr>
              <a:t>O </a:t>
            </a:r>
            <a:r>
              <a:rPr lang="pt-BR" b="1" dirty="0" smtClean="0">
                <a:latin typeface="Calibri" pitchFamily="34" charset="0"/>
                <a:cs typeface="Tahoma" pitchFamily="34" charset="0"/>
              </a:rPr>
              <a:t>sistema endócrino </a:t>
            </a:r>
            <a:r>
              <a:rPr lang="pt-BR" dirty="0" smtClean="0">
                <a:latin typeface="Calibri" pitchFamily="34" charset="0"/>
                <a:cs typeface="Tahoma" pitchFamily="34" charset="0"/>
              </a:rPr>
              <a:t>é responsável pelo controle das atividades metabólicas do organismo. Atua </a:t>
            </a:r>
            <a:r>
              <a:rPr lang="pt-BR" dirty="0" smtClean="0">
                <a:latin typeface="Calibri" pitchFamily="34" charset="0"/>
                <a:cs typeface="Tahoma" pitchFamily="34" charset="0"/>
              </a:rPr>
              <a:t>através </a:t>
            </a:r>
            <a:r>
              <a:rPr lang="pt-BR" dirty="0" smtClean="0">
                <a:latin typeface="Calibri" pitchFamily="34" charset="0"/>
                <a:cs typeface="Tahoma" pitchFamily="34" charset="0"/>
              </a:rPr>
              <a:t>de sinais químicos, executados por substâncias denominadas hormônios.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676679962-glandulapine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788004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642918"/>
            <a:ext cx="7498080" cy="62150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Seu funcionamento depende da luminosidade que atinge seus receptores celulares na retina e que trafegam pelo SNC passando pelo núcleo </a:t>
            </a:r>
            <a:r>
              <a:rPr lang="pt-BR" dirty="0" err="1" smtClean="0"/>
              <a:t>supraquiasmático</a:t>
            </a:r>
            <a:r>
              <a:rPr lang="pt-BR" dirty="0" smtClean="0"/>
              <a:t>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ritmo de secreção da melatonina segue um ritmo </a:t>
            </a:r>
            <a:r>
              <a:rPr lang="pt-BR" dirty="0" smtClean="0"/>
              <a:t>circadiano, </a:t>
            </a:r>
            <a:r>
              <a:rPr lang="pt-BR" dirty="0" smtClean="0"/>
              <a:t>sendo liberada no período escuro e inibida pela claridade. O produto sanguíneo inicial é o </a:t>
            </a:r>
            <a:r>
              <a:rPr lang="pt-BR" dirty="0" err="1" smtClean="0"/>
              <a:t>triptofano</a:t>
            </a:r>
            <a:r>
              <a:rPr lang="pt-BR" dirty="0" smtClean="0"/>
              <a:t>, que por transformações sucessivas (enzimáticas) dá origem à melatonina.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Quanto à patologias na pineal, têm sido relatados casos de tumores que podem originar puberdade precoce ou puberdade retardada, dependendo da localização do tumor. 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79512" y="0"/>
            <a:ext cx="7034212" cy="66941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itchFamily="34" charset="0"/>
              </a:rPr>
              <a:t>	Tireoide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800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Localização: no pescoço, logo abaixo das cartilagens da glote.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 três hormônios: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000" dirty="0" err="1">
                <a:latin typeface="Calibri" pitchFamily="34" charset="0"/>
                <a:cs typeface="Calibri" pitchFamily="34" charset="0"/>
              </a:rPr>
              <a:t>Triiodotironina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(T</a:t>
            </a:r>
            <a:r>
              <a:rPr lang="pt-BR" sz="2000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000" dirty="0" err="1">
                <a:latin typeface="Calibri" pitchFamily="34" charset="0"/>
                <a:cs typeface="Calibri" pitchFamily="34" charset="0"/>
              </a:rPr>
              <a:t>Tiroxina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(T</a:t>
            </a:r>
            <a:r>
              <a:rPr lang="pt-BR" sz="2000" baseline="-25000" dirty="0">
                <a:latin typeface="Calibri" pitchFamily="34" charset="0"/>
                <a:cs typeface="Calibri" pitchFamily="34" charset="0"/>
              </a:rPr>
              <a:t>4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Calcitonina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a) </a:t>
            </a:r>
            <a:r>
              <a:rPr lang="pt-BR" sz="2000" b="1" dirty="0" err="1">
                <a:latin typeface="Calibri" pitchFamily="34" charset="0"/>
                <a:cs typeface="Calibri" pitchFamily="34" charset="0"/>
              </a:rPr>
              <a:t>Triiodotironina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 (T</a:t>
            </a:r>
            <a:r>
              <a:rPr lang="pt-BR" sz="20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) e Tiroxina (T</a:t>
            </a:r>
            <a:r>
              <a:rPr lang="pt-BR" sz="2000" b="1" baseline="-25000" dirty="0">
                <a:latin typeface="Calibri" pitchFamily="34" charset="0"/>
                <a:cs typeface="Calibri" pitchFamily="34" charset="0"/>
              </a:rPr>
              <a:t>4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estimulam o metabolismo energético,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aumentam a taxa de respiração celular.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O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excesso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desses hormônios causa o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hipertireoidismo: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hiperatividade (calor, sudorese),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perda de peso,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nervosismo,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 err="1">
                <a:latin typeface="Calibri" pitchFamily="34" charset="0"/>
                <a:cs typeface="Calibri" pitchFamily="34" charset="0"/>
              </a:rPr>
              <a:t>exoftalmia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(olhos arregalados para fora das órbitas),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bócio (inchaço do pescoço formando um papo).</a:t>
            </a:r>
          </a:p>
        </p:txBody>
      </p:sp>
      <p:pic>
        <p:nvPicPr>
          <p:cNvPr id="28677" name="Picture 7" descr="Arquivo: Tireóide Hyperplasia.jpg, dif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357298"/>
            <a:ext cx="2088232" cy="31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55576" y="764704"/>
            <a:ext cx="8929688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800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err="1">
                <a:latin typeface="Calibri" pitchFamily="34" charset="0"/>
                <a:cs typeface="Calibri" pitchFamily="34" charset="0"/>
              </a:rPr>
              <a:t>Hipertireoidismo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Sintomas: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07704" y="5157192"/>
            <a:ext cx="13081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err="1">
                <a:latin typeface="+mn-lt"/>
              </a:rPr>
              <a:t>exoftalmia</a:t>
            </a:r>
            <a:endParaRPr lang="pt-BR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8363" y="5522913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bócio</a:t>
            </a:r>
          </a:p>
        </p:txBody>
      </p:sp>
      <p:pic>
        <p:nvPicPr>
          <p:cNvPr id="29703" name="Picture 10" descr="http://upload.wikimedia.org/wikipedia/commons/thumb/a/ae/Thyroid_adenoma.jpg/320px-Thyroid_aden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2379663"/>
            <a:ext cx="40449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 descr="Arquivo: Cherubism.jpg"/>
          <p:cNvPicPr>
            <a:picLocks noChangeAspect="1" noChangeArrowheads="1"/>
          </p:cNvPicPr>
          <p:nvPr/>
        </p:nvPicPr>
        <p:blipFill>
          <a:blip r:embed="rId4" cstate="print"/>
          <a:srcRect b="60750"/>
          <a:stretch>
            <a:fillRect/>
          </a:stretch>
        </p:blipFill>
        <p:spPr bwMode="auto">
          <a:xfrm>
            <a:off x="1259632" y="2420888"/>
            <a:ext cx="26654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4" descr="Arquivo: exophthalmos.jpg Bilateral"/>
          <p:cNvPicPr>
            <a:picLocks noChangeAspect="1" noChangeArrowheads="1"/>
          </p:cNvPicPr>
          <p:nvPr/>
        </p:nvPicPr>
        <p:blipFill>
          <a:blip r:embed="rId5" cstate="print"/>
          <a:srcRect t="27361" b="24777"/>
          <a:stretch>
            <a:fillRect/>
          </a:stretch>
        </p:blipFill>
        <p:spPr bwMode="auto">
          <a:xfrm>
            <a:off x="1187624" y="4005064"/>
            <a:ext cx="28400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0" y="620688"/>
            <a:ext cx="8676456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9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Hipotireoidismo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Deficiência na produção dos hormônios T</a:t>
            </a:r>
            <a:r>
              <a:rPr lang="pt-BR" sz="2000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e Tiroxina (T</a:t>
            </a:r>
            <a:r>
              <a:rPr lang="pt-BR" sz="2000" baseline="-25000" dirty="0">
                <a:latin typeface="Calibri" pitchFamily="34" charset="0"/>
                <a:cs typeface="Calibri" pitchFamily="34" charset="0"/>
              </a:rPr>
              <a:t>4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pela tireoide: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pode ser causada devido à carência de iodo na alimentação, pois o iodo é parte constituinte dos hormônios da tireoide;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destruição autoimune da tireoide (tireoidite).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Consequências: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diminuição do metabolismo celular,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ganho de peso,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bradicardia (desaceleração dos batimentos cardíacos),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 err="1">
                <a:latin typeface="Calibri" pitchFamily="34" charset="0"/>
                <a:cs typeface="Calibri" pitchFamily="34" charset="0"/>
              </a:rPr>
              <a:t>mixedema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(inchaço da pele),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bócio.</a:t>
            </a:r>
          </a:p>
          <a:p>
            <a:pPr marL="1200150" lvl="2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Hipotireoidismo na infância: </a:t>
            </a:r>
            <a:r>
              <a:rPr lang="pt-BR" sz="2000" b="1" u="sng" dirty="0">
                <a:latin typeface="Calibri" pitchFamily="34" charset="0"/>
                <a:cs typeface="Calibri" pitchFamily="34" charset="0"/>
              </a:rPr>
              <a:t>Cretinismo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pt-B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quadro que se caracteriza pelo comprometimento do crescimento dos ossos e dos dentes e retardamento mental.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83568" y="548680"/>
            <a:ext cx="7488832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      Tireoide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9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b) Calcitonina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Atua diminuindo a quantidade do íon cálcio 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Ca²</a:t>
            </a:r>
            <a:r>
              <a:rPr lang="pt-BR" sz="2000" baseline="40000" dirty="0">
                <a:latin typeface="Calibri" pitchFamily="34" charset="0"/>
                <a:cs typeface="Calibri" pitchFamily="34" charset="0"/>
              </a:rPr>
              <a:t>+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do sangue e aumentando a concentração deste íon nos ossos.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600" dirty="0"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Ação: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Hipocalcemiante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Paratireoides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Localização: Duas de cada lado, atrás da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glândula tireoide.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 um hormônio: Paratormônio.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2772" name="Grupo 10"/>
          <p:cNvGrpSpPr>
            <a:grpSpLocks/>
          </p:cNvGrpSpPr>
          <p:nvPr/>
        </p:nvGrpSpPr>
        <p:grpSpPr bwMode="auto">
          <a:xfrm>
            <a:off x="5548834" y="3213100"/>
            <a:ext cx="3345929" cy="3024008"/>
            <a:chOff x="5548313" y="3213100"/>
            <a:chExt cx="3345879" cy="3024188"/>
          </a:xfrm>
        </p:grpSpPr>
        <p:pic>
          <p:nvPicPr>
            <p:cNvPr id="32773" name="Picture 22" descr="File:Illu thyroid parathyroid-az.jpg"/>
            <p:cNvPicPr>
              <a:picLocks noChangeAspect="1" noChangeArrowheads="1"/>
            </p:cNvPicPr>
            <p:nvPr/>
          </p:nvPicPr>
          <p:blipFill>
            <a:blip r:embed="rId4" cstate="print"/>
            <a:srcRect t="9570" r="17406"/>
            <a:stretch>
              <a:fillRect/>
            </a:stretch>
          </p:blipFill>
          <p:spPr bwMode="auto">
            <a:xfrm>
              <a:off x="5548313" y="3213100"/>
              <a:ext cx="3271837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CaixaDeTexto 20"/>
            <p:cNvSpPr txBox="1"/>
            <p:nvPr/>
          </p:nvSpPr>
          <p:spPr>
            <a:xfrm>
              <a:off x="6371691" y="5708619"/>
              <a:ext cx="1656134" cy="338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latin typeface="+mn-lt"/>
                </a:rPr>
                <a:t>Paratireoides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 rot="10800000" flipV="1">
              <a:off x="6285967" y="4924527"/>
              <a:ext cx="428619" cy="147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7598811" y="3800509"/>
              <a:ext cx="1295381" cy="338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latin typeface="+mn-lt"/>
                </a:rPr>
                <a:t>tireoides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83568" y="548680"/>
            <a:ext cx="7848872" cy="388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Paratireoides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Paratormônio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     Responsável pelo aumento do nível de cálcio 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Ca²</a:t>
            </a:r>
            <a:r>
              <a:rPr lang="pt-BR" sz="2000" baseline="40000" dirty="0">
                <a:latin typeface="Calibri" pitchFamily="34" charset="0"/>
                <a:cs typeface="Calibri" pitchFamily="34" charset="0"/>
              </a:rPr>
              <a:t>+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no sangue.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     Retira cálcio dos ossos, aumentando o nível deste íon na corrente sanguínea.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O paratormônio e a calcitonina realizam o controle dos níveis normais de cálcio no organismo.</a:t>
            </a:r>
          </a:p>
        </p:txBody>
      </p:sp>
      <p:sp>
        <p:nvSpPr>
          <p:cNvPr id="33795" name="CaixaDeTexto 23"/>
          <p:cNvSpPr txBox="1">
            <a:spLocks noChangeArrowheads="1"/>
          </p:cNvSpPr>
          <p:nvPr/>
        </p:nvSpPr>
        <p:spPr bwMode="auto">
          <a:xfrm>
            <a:off x="1071563" y="4714875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↑ cálcio no sangue</a:t>
            </a:r>
            <a:endParaRPr lang="pt-BR"/>
          </a:p>
        </p:txBody>
      </p:sp>
      <p:cxnSp>
        <p:nvCxnSpPr>
          <p:cNvPr id="26" name="Conector de seta reta 25"/>
          <p:cNvCxnSpPr/>
          <p:nvPr/>
        </p:nvCxnSpPr>
        <p:spPr>
          <a:xfrm>
            <a:off x="3214688" y="49291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797" name="CaixaDeTexto 27"/>
          <p:cNvSpPr txBox="1">
            <a:spLocks noChangeArrowheads="1"/>
          </p:cNvSpPr>
          <p:nvPr/>
        </p:nvSpPr>
        <p:spPr bwMode="auto">
          <a:xfrm>
            <a:off x="3786188" y="47148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Calcitonina</a:t>
            </a:r>
            <a:endParaRPr lang="pt-BR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5286375" y="49291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799" name="CaixaDeTexto 30"/>
          <p:cNvSpPr txBox="1">
            <a:spLocks noChangeArrowheads="1"/>
          </p:cNvSpPr>
          <p:nvPr/>
        </p:nvSpPr>
        <p:spPr bwMode="auto">
          <a:xfrm>
            <a:off x="6143625" y="4643438"/>
            <a:ext cx="2071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Deposição de cálcio nos ossos</a:t>
            </a:r>
            <a:endParaRPr lang="pt-BR"/>
          </a:p>
        </p:txBody>
      </p:sp>
      <p:sp>
        <p:nvSpPr>
          <p:cNvPr id="33800" name="CaixaDeTexto 31"/>
          <p:cNvSpPr txBox="1">
            <a:spLocks noChangeArrowheads="1"/>
          </p:cNvSpPr>
          <p:nvPr/>
        </p:nvSpPr>
        <p:spPr bwMode="auto">
          <a:xfrm>
            <a:off x="6215063" y="5786438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↓ cálcio no sangue</a:t>
            </a:r>
            <a:endParaRPr lang="pt-BR"/>
          </a:p>
        </p:txBody>
      </p:sp>
      <p:cxnSp>
        <p:nvCxnSpPr>
          <p:cNvPr id="33" name="Conector de seta reta 32"/>
          <p:cNvCxnSpPr/>
          <p:nvPr/>
        </p:nvCxnSpPr>
        <p:spPr>
          <a:xfrm>
            <a:off x="3143250" y="5929313"/>
            <a:ext cx="714375" cy="158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802" name="CaixaDeTexto 33"/>
          <p:cNvSpPr txBox="1">
            <a:spLocks noChangeArrowheads="1"/>
          </p:cNvSpPr>
          <p:nvPr/>
        </p:nvSpPr>
        <p:spPr bwMode="auto">
          <a:xfrm>
            <a:off x="3857625" y="571500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Paratormônio</a:t>
            </a:r>
            <a:endParaRPr lang="pt-BR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5500688" y="5929313"/>
            <a:ext cx="714375" cy="158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804" name="CaixaDeTexto 35"/>
          <p:cNvSpPr txBox="1">
            <a:spLocks noChangeArrowheads="1"/>
          </p:cNvSpPr>
          <p:nvPr/>
        </p:nvSpPr>
        <p:spPr bwMode="auto">
          <a:xfrm>
            <a:off x="1000125" y="5715000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Retirada de cálcio dos ossos</a:t>
            </a:r>
            <a:endParaRPr lang="pt-BR"/>
          </a:p>
        </p:txBody>
      </p:sp>
      <p:cxnSp>
        <p:nvCxnSpPr>
          <p:cNvPr id="38" name="Conector de seta reta 37"/>
          <p:cNvCxnSpPr/>
          <p:nvPr/>
        </p:nvCxnSpPr>
        <p:spPr>
          <a:xfrm rot="5400000" flipH="1" flipV="1">
            <a:off x="1856581" y="5358607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5400000">
            <a:off x="6823076" y="5537200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8763" y="332656"/>
            <a:ext cx="860425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	 </a:t>
            </a:r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Suprarrenais (adrenais)</a:t>
            </a:r>
            <a:endParaRPr lang="pt-BR" sz="20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Localização: sobre os rins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Dividida em duas regiões: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00" dirty="0"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Córtex: Região mais externa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 os hormônios: Glicocorticoides 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aldosterona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e Mineralocorticoides (cortisol);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dirty="0"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Medula: Região interna</a:t>
            </a:r>
          </a:p>
          <a:p>
            <a:pPr marL="2171700" lvl="4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 os hormônios: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Epinefrina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ou (Adrenalina) e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Norepinefrina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ou (Noradrenalina).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44008" y="4077072"/>
            <a:ext cx="8652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 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Córtex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000625" y="5072063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Medula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643563" y="4143375"/>
            <a:ext cx="2071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 Cortisol</a:t>
            </a:r>
          </a:p>
          <a:p>
            <a:pPr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Aldosterona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072188" y="4929188"/>
            <a:ext cx="2071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 err="1">
                <a:latin typeface="Calibri" pitchFamily="34" charset="0"/>
                <a:cs typeface="Calibri" pitchFamily="34" charset="0"/>
              </a:rPr>
              <a:t>Epinefrina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t-BR" dirty="0" err="1">
                <a:latin typeface="Calibri" pitchFamily="34" charset="0"/>
                <a:cs typeface="Calibri" pitchFamily="34" charset="0"/>
              </a:rPr>
              <a:t>Norepinefrina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Chave direita 28"/>
          <p:cNvSpPr/>
          <p:nvPr/>
        </p:nvSpPr>
        <p:spPr>
          <a:xfrm>
            <a:off x="5581650" y="4214813"/>
            <a:ext cx="142875" cy="571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Chave direita 29"/>
          <p:cNvSpPr/>
          <p:nvPr/>
        </p:nvSpPr>
        <p:spPr>
          <a:xfrm>
            <a:off x="5857875" y="5000625"/>
            <a:ext cx="142875" cy="571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4827" name="Picture 16" descr="Arquivo: Adrenal glândula Conn syndrom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21088"/>
            <a:ext cx="316547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8"/>
          <p:cNvSpPr txBox="1">
            <a:spLocks noChangeArrowheads="1"/>
          </p:cNvSpPr>
          <p:nvPr/>
        </p:nvSpPr>
        <p:spPr bwMode="auto">
          <a:xfrm>
            <a:off x="214282" y="214290"/>
            <a:ext cx="8750176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pt-BR" sz="2000" b="1" dirty="0" smtClean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lang="pt-BR" sz="2000" b="1" dirty="0" smtClean="0">
                <a:latin typeface="Calibri" pitchFamily="34" charset="0"/>
                <a:cs typeface="Tahoma" pitchFamily="34" charset="0"/>
              </a:rPr>
              <a:t>	   </a:t>
            </a:r>
            <a:r>
              <a:rPr lang="pt-BR" sz="2400" b="1" dirty="0" smtClean="0">
                <a:latin typeface="Calibri" pitchFamily="34" charset="0"/>
                <a:cs typeface="Tahoma" pitchFamily="34" charset="0"/>
              </a:rPr>
              <a:t>Suprarrenais (hormônios da córtex)</a:t>
            </a:r>
          </a:p>
          <a:p>
            <a:pPr lvl="3" algn="just" eaLnBrk="1" hangingPunct="1">
              <a:defRPr/>
            </a:pPr>
            <a:endParaRPr lang="pt-BR" sz="2000" dirty="0" smtClean="0">
              <a:latin typeface="Calibri" pitchFamily="34" charset="0"/>
              <a:cs typeface="Tahoma" pitchFamily="34" charset="0"/>
            </a:endParaRPr>
          </a:p>
          <a:p>
            <a:pPr lvl="2" algn="just" eaLnBrk="1" hangingPunct="1">
              <a:buFontTx/>
              <a:buAutoNum type="alphaLcParenR"/>
              <a:defRPr/>
            </a:pPr>
            <a:r>
              <a:rPr lang="pt-BR" sz="2000" b="1" dirty="0" smtClean="0">
                <a:latin typeface="Calibri" pitchFamily="34" charset="0"/>
                <a:cs typeface="Tahoma" pitchFamily="34" charset="0"/>
              </a:rPr>
              <a:t>Glicocorticoides </a:t>
            </a:r>
            <a:r>
              <a:rPr lang="pt-BR" sz="2000" dirty="0" smtClean="0">
                <a:latin typeface="Calibri" pitchFamily="34" charset="0"/>
                <a:cs typeface="Tahoma" pitchFamily="34" charset="0"/>
              </a:rPr>
              <a:t>(derivados do colesterol):</a:t>
            </a:r>
          </a:p>
          <a:p>
            <a:pPr lvl="2" algn="just" eaLnBrk="1" hangingPunct="1">
              <a:defRPr/>
            </a:pPr>
            <a:endParaRPr lang="pt-BR" sz="900" dirty="0" smtClean="0">
              <a:latin typeface="Calibri" pitchFamily="34" charset="0"/>
              <a:cs typeface="Tahoma" pitchFamily="34" charset="0"/>
            </a:endParaRP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pt-BR" sz="2000" dirty="0" smtClean="0">
                <a:latin typeface="Calibri" pitchFamily="34" charset="0"/>
                <a:cs typeface="Tahoma" pitchFamily="34" charset="0"/>
              </a:rPr>
              <a:t>hormônio mais importante: </a:t>
            </a:r>
            <a:r>
              <a:rPr lang="pt-BR" sz="2000" b="1" dirty="0" smtClean="0">
                <a:latin typeface="Calibri" pitchFamily="34" charset="0"/>
                <a:cs typeface="Tahoma" pitchFamily="34" charset="0"/>
              </a:rPr>
              <a:t>Cortisol</a:t>
            </a:r>
            <a:r>
              <a:rPr lang="pt-BR" sz="2000" dirty="0" smtClean="0">
                <a:latin typeface="Calibri" pitchFamily="34" charset="0"/>
                <a:cs typeface="Tahoma" pitchFamily="34" charset="0"/>
              </a:rPr>
              <a:t> ou Hidrocortisona;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pt-BR" sz="2000" dirty="0" smtClean="0">
                <a:latin typeface="Calibri" pitchFamily="34" charset="0"/>
                <a:cs typeface="Tahoma" pitchFamily="34" charset="0"/>
              </a:rPr>
              <a:t>liberado em situações de estresse:</a:t>
            </a:r>
          </a:p>
          <a:p>
            <a:pPr marL="1657350" lvl="3" indent="-285750" algn="just" eaLnBrk="1" hangingPunct="1"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Calibri" pitchFamily="34" charset="0"/>
                <a:cs typeface="Tahoma" pitchFamily="34" charset="0"/>
              </a:rPr>
              <a:t> atua na produção de glicose a partir de proteínas e gorduras (↑ glicemia),</a:t>
            </a:r>
          </a:p>
          <a:p>
            <a:pPr marL="1657350" lvl="3" indent="-285750" algn="just" eaLnBrk="1" hangingPunct="1"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Calibri" pitchFamily="34" charset="0"/>
                <a:cs typeface="Tahoma" pitchFamily="34" charset="0"/>
              </a:rPr>
              <a:t> reduz  inflamações e alergias.</a:t>
            </a:r>
          </a:p>
          <a:p>
            <a:pPr marL="1371600" lvl="3" indent="0" algn="just" eaLnBrk="1" hangingPunct="1">
              <a:defRPr/>
            </a:pPr>
            <a:endParaRPr lang="pt-BR" sz="2000" dirty="0" smtClean="0">
              <a:latin typeface="Calibri" pitchFamily="34" charset="0"/>
              <a:cs typeface="Tahoma" pitchFamily="34" charset="0"/>
            </a:endParaRPr>
          </a:p>
          <a:p>
            <a:pPr marL="1371600" lvl="3" indent="0" algn="just" eaLnBrk="1" hangingPunct="1">
              <a:defRPr/>
            </a:pPr>
            <a:r>
              <a:rPr lang="pt-BR" sz="2000" dirty="0" smtClean="0">
                <a:latin typeface="Calibri" pitchFamily="34" charset="0"/>
                <a:cs typeface="Tahoma" pitchFamily="34" charset="0"/>
              </a:rPr>
              <a:t>Obs.: é controlado pelo hormônio ACTH produzido pela </a:t>
            </a:r>
            <a:r>
              <a:rPr lang="pt-BR" sz="2000" dirty="0" err="1" smtClean="0">
                <a:latin typeface="Calibri" pitchFamily="34" charset="0"/>
                <a:cs typeface="Tahoma" pitchFamily="34" charset="0"/>
              </a:rPr>
              <a:t>adenohipófise</a:t>
            </a:r>
            <a:r>
              <a:rPr lang="pt-BR" sz="2000" dirty="0" smtClean="0">
                <a:latin typeface="Calibri" pitchFamily="34" charset="0"/>
                <a:cs typeface="Tahoma" pitchFamily="34" charset="0"/>
              </a:rPr>
              <a:t>.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endParaRPr lang="pt-BR" sz="2000" dirty="0" smtClean="0">
              <a:latin typeface="Calibri" pitchFamily="34" charset="0"/>
              <a:cs typeface="Tahoma" pitchFamily="34" charset="0"/>
            </a:endParaRPr>
          </a:p>
          <a:p>
            <a:pPr lvl="2" algn="just" eaLnBrk="1" hangingPunct="1">
              <a:buFontTx/>
              <a:buAutoNum type="alphaLcParenR" startAt="2"/>
              <a:defRPr/>
            </a:pPr>
            <a:r>
              <a:rPr lang="pt-BR" sz="2000" b="1" dirty="0" err="1" smtClean="0">
                <a:latin typeface="Calibri" pitchFamily="34" charset="0"/>
                <a:cs typeface="Tahoma" pitchFamily="34" charset="0"/>
              </a:rPr>
              <a:t>Mineralocorticóides</a:t>
            </a:r>
            <a:r>
              <a:rPr lang="pt-BR" sz="2000" dirty="0" smtClean="0">
                <a:latin typeface="Calibri" pitchFamily="34" charset="0"/>
                <a:cs typeface="Tahoma" pitchFamily="34" charset="0"/>
              </a:rPr>
              <a:t> (derivados do colesterol)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pt-BR" sz="2000" dirty="0" smtClean="0">
                <a:latin typeface="Calibri" pitchFamily="34" charset="0"/>
                <a:cs typeface="Tahoma" pitchFamily="34" charset="0"/>
              </a:rPr>
              <a:t>Hormônio mais importante: </a:t>
            </a:r>
            <a:r>
              <a:rPr lang="pt-BR" sz="2000" b="1" dirty="0" err="1" smtClean="0">
                <a:latin typeface="Calibri" pitchFamily="34" charset="0"/>
                <a:cs typeface="Tahoma" pitchFamily="34" charset="0"/>
              </a:rPr>
              <a:t>Aldosterona</a:t>
            </a:r>
            <a:r>
              <a:rPr lang="pt-BR" sz="2000" b="1" dirty="0" smtClean="0">
                <a:latin typeface="Calibri" pitchFamily="34" charset="0"/>
                <a:cs typeface="Tahoma" pitchFamily="34" charset="0"/>
              </a:rPr>
              <a:t>: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Calibri" pitchFamily="34" charset="0"/>
                <a:cs typeface="Tahoma" pitchFamily="34" charset="0"/>
              </a:rPr>
              <a:t>realiza a reabsorção de sódio (Na</a:t>
            </a:r>
            <a:r>
              <a:rPr lang="pt-BR" sz="2000" baseline="30000" dirty="0" smtClean="0">
                <a:latin typeface="Calibri" pitchFamily="34" charset="0"/>
                <a:cs typeface="Tahoma" pitchFamily="34" charset="0"/>
              </a:rPr>
              <a:t>+</a:t>
            </a:r>
            <a:r>
              <a:rPr lang="pt-BR" sz="2000" dirty="0" smtClean="0">
                <a:latin typeface="Calibri" pitchFamily="34" charset="0"/>
                <a:cs typeface="Tahoma" pitchFamily="34" charset="0"/>
              </a:rPr>
              <a:t>) e a excreção de potássio (K</a:t>
            </a:r>
            <a:r>
              <a:rPr lang="pt-BR" sz="2000" baseline="30000" dirty="0" smtClean="0">
                <a:latin typeface="Calibri" pitchFamily="34" charset="0"/>
                <a:cs typeface="Tahoma" pitchFamily="34" charset="0"/>
              </a:rPr>
              <a:t>+</a:t>
            </a:r>
            <a:r>
              <a:rPr lang="pt-BR" sz="2000" dirty="0" smtClean="0">
                <a:latin typeface="Calibri" pitchFamily="34" charset="0"/>
                <a:cs typeface="Tahoma" pitchFamily="34" charset="0"/>
              </a:rPr>
              <a:t>) nos rins,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pt-BR" sz="2000" dirty="0" smtClean="0">
                <a:latin typeface="Calibri" pitchFamily="34" charset="0"/>
              </a:rPr>
              <a:t>aumenta a pressão arterial e a volemia (volume de sangue circulante).</a:t>
            </a:r>
            <a:endParaRPr lang="pt-BR" sz="2000" dirty="0" smtClean="0">
              <a:latin typeface="Calibri" pitchFamily="34" charset="0"/>
              <a:cs typeface="Tahoma" pitchFamily="34" charset="0"/>
            </a:endParaRPr>
          </a:p>
          <a:p>
            <a:pPr marL="1371600" lvl="3" indent="0" algn="just" eaLnBrk="1" hangingPunct="1">
              <a:defRPr/>
            </a:pPr>
            <a:endParaRPr lang="pt-BR" sz="2000" dirty="0" smtClean="0">
              <a:latin typeface="Calibri" pitchFamily="34" charset="0"/>
              <a:cs typeface="Tahoma" pitchFamily="34" charset="0"/>
            </a:endParaRPr>
          </a:p>
          <a:p>
            <a:pPr marL="1371600" lvl="3" indent="0" algn="just" eaLnBrk="1" hangingPunct="1">
              <a:defRPr/>
            </a:pPr>
            <a:r>
              <a:rPr lang="pt-BR" sz="2000" dirty="0" smtClean="0">
                <a:latin typeface="Calibri" pitchFamily="34" charset="0"/>
                <a:cs typeface="Tahoma" pitchFamily="34" charset="0"/>
              </a:rPr>
              <a:t>Obs.: É controlado pelo hormônio ACTH produzido pela </a:t>
            </a:r>
            <a:r>
              <a:rPr lang="pt-BR" sz="2000" dirty="0" err="1" smtClean="0">
                <a:latin typeface="Calibri" pitchFamily="34" charset="0"/>
                <a:cs typeface="Tahoma" pitchFamily="34" charset="0"/>
              </a:rPr>
              <a:t>adenoipófise</a:t>
            </a:r>
            <a:r>
              <a:rPr lang="pt-BR" sz="2000" dirty="0" smtClean="0">
                <a:latin typeface="Calibri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14312" y="620688"/>
            <a:ext cx="8929688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 </a:t>
            </a:r>
            <a:r>
              <a:rPr lang="pt-BR" sz="2000" b="1" dirty="0" smtClean="0">
                <a:latin typeface="+mn-lt"/>
                <a:cs typeface="Tahoma" pitchFamily="34" charset="0"/>
              </a:rPr>
              <a:t>            </a:t>
            </a:r>
            <a:r>
              <a:rPr lang="pt-BR" sz="2800" b="1" dirty="0" err="1" smtClean="0">
                <a:latin typeface="Calibri" pitchFamily="34" charset="0"/>
                <a:cs typeface="Calibri" pitchFamily="34" charset="0"/>
              </a:rPr>
              <a:t>Suprarrenais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(hormônios da medula)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400" b="1" dirty="0" err="1">
                <a:latin typeface="Calibri" pitchFamily="34" charset="0"/>
                <a:cs typeface="Calibri" pitchFamily="34" charset="0"/>
              </a:rPr>
              <a:t>Epinefrina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(adrenalina)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pt-BR" sz="10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Prepara organismo para enfrentar situações de estresse: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contrai os vasos sanguíneos (vasoconstrição),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aumenta a taxa de açúcares no sangue,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redistribui sangue para os órgãos e músculos.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400" b="1" dirty="0" err="1">
                <a:latin typeface="Calibri" pitchFamily="34" charset="0"/>
                <a:cs typeface="Calibri" pitchFamily="34" charset="0"/>
              </a:rPr>
              <a:t>Norepinefrina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(noradrenalina)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Atua em conjunto com a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epinefrina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nas respostas a situações de estresse: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acelera os batimentos cardíacos (taquicardia),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mantém a pressão sanguínea em níveis normais.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87053" y="404664"/>
            <a:ext cx="7956947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Hormônios </a:t>
            </a:r>
            <a:r>
              <a:rPr lang="pt-BR" sz="4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sz="44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hormon</a:t>
            </a:r>
            <a:r>
              <a:rPr lang="pt-BR" sz="4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urgência) 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15616" y="3645024"/>
            <a:ext cx="7632848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BR" sz="2800" dirty="0" smtClean="0">
                <a:latin typeface="Calibri" pitchFamily="34" charset="0"/>
                <a:cs typeface="Calibri" pitchFamily="34" charset="0"/>
              </a:rPr>
              <a:t>São substâncias químicas secretadas por uma célula ou grupo de células no sangue ou fluído extra celular, e que vão agir em um ou mais  alvos, que podem estar próximos ou distantes, e onde exercem seus efeitos em baixíssimas concentrações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187450" y="1557338"/>
            <a:ext cx="648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59632" y="1844824"/>
            <a:ext cx="752493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pt-BR" sz="2800" dirty="0" smtClean="0">
                <a:latin typeface="Calibri" pitchFamily="34" charset="0"/>
                <a:cs typeface="Calibri" pitchFamily="34" charset="0"/>
              </a:rPr>
              <a:t>São moléculas sinalizadoras que regulam e coordenam várias funções biológicas no organismo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876321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12763" y="548680"/>
            <a:ext cx="807878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itchFamily="34" charset="0"/>
              </a:rPr>
              <a:t>	 Pâncreas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Localização: no lado esquerdo da cavidade abdominal.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Glândula mista ou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anfícrina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(possui porção exócrina e endócrina).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 dois hormônios: insulina e glucagon (porção endócrina).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 o suco pancreático (porção exócrina).</a:t>
            </a:r>
          </a:p>
        </p:txBody>
      </p:sp>
      <p:grpSp>
        <p:nvGrpSpPr>
          <p:cNvPr id="37892" name="Grupo 6"/>
          <p:cNvGrpSpPr>
            <a:grpSpLocks/>
          </p:cNvGrpSpPr>
          <p:nvPr/>
        </p:nvGrpSpPr>
        <p:grpSpPr bwMode="auto">
          <a:xfrm>
            <a:off x="2555875" y="3573463"/>
            <a:ext cx="4032250" cy="2683145"/>
            <a:chOff x="2051720" y="3717032"/>
            <a:chExt cx="4032448" cy="2683768"/>
          </a:xfrm>
        </p:grpSpPr>
        <p:pic>
          <p:nvPicPr>
            <p:cNvPr id="37894" name="Picture 8" descr="Arquivo: az.gif Pâncreas"/>
            <p:cNvPicPr>
              <a:picLocks noChangeAspect="1" noChangeArrowheads="1"/>
            </p:cNvPicPr>
            <p:nvPr/>
          </p:nvPicPr>
          <p:blipFill>
            <a:blip r:embed="rId3" cstate="print"/>
            <a:srcRect l="19769" t="58868"/>
            <a:stretch>
              <a:fillRect/>
            </a:stretch>
          </p:blipFill>
          <p:spPr bwMode="auto">
            <a:xfrm>
              <a:off x="2051720" y="3717032"/>
              <a:ext cx="4020989" cy="268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ângulo 9"/>
            <p:cNvSpPr/>
            <p:nvPr/>
          </p:nvSpPr>
          <p:spPr>
            <a:xfrm>
              <a:off x="4283855" y="5027023"/>
              <a:ext cx="1800313" cy="863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11560" y="-559415"/>
            <a:ext cx="8143902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Insulina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Atua após as refeições 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aumenta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 permeabilidade da membrana celular à glicose,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no fígado, a insulina promove a formação do glicogênio,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ação hipoglicemiante (diminui a quantidade de glicose no sangue),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produzida pelas células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β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(beta) das ilhotas de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Langerhans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AutoNum type="alphaLcParenR" startAt="2"/>
              <a:defRPr/>
            </a:pPr>
            <a:r>
              <a:rPr lang="pt-BR" sz="2000" b="1" dirty="0" err="1" smtClean="0">
                <a:latin typeface="Calibri" pitchFamily="34" charset="0"/>
                <a:cs typeface="Calibri" pitchFamily="34" charset="0"/>
              </a:rPr>
              <a:t>Glucagon</a:t>
            </a:r>
            <a:endParaRPr lang="pt-BR" sz="2000" b="1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Atua no período entre as refeições 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efeito inverso ao da insulina;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no fígado, o glucagon estimula a transformação do glicogênio em várias moléculas de glicose, que serão enviadas para o sangue;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ação hiperglicemiante (aumenta a quantidade de glicose no sangue);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produzido pelas células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α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(alfa) das ilhotas de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Langerhans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800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5214938" y="1357298"/>
            <a:ext cx="3929062" cy="4494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</a:rPr>
              <a:t>Diabetes </a:t>
            </a:r>
            <a:r>
              <a:rPr lang="pt-BR" b="1" dirty="0" err="1">
                <a:solidFill>
                  <a:srgbClr val="FF0000"/>
                </a:solidFill>
              </a:rPr>
              <a:t>Mellitus</a:t>
            </a:r>
            <a:endParaRPr lang="pt-BR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	Doença em que o indivíduo apresenta altas taxas de glicose no sangue.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b="1" dirty="0"/>
              <a:t>Diabetes Tipo I</a:t>
            </a:r>
          </a:p>
          <a:p>
            <a:pPr algn="just">
              <a:defRPr/>
            </a:pPr>
            <a:endParaRPr lang="pt-BR" sz="800" dirty="0"/>
          </a:p>
          <a:p>
            <a:pPr algn="just">
              <a:defRPr/>
            </a:pPr>
            <a:r>
              <a:rPr lang="pt-BR" dirty="0"/>
              <a:t>Causa: redução das células </a:t>
            </a:r>
            <a:r>
              <a:rPr lang="el-GR" dirty="0"/>
              <a:t>β</a:t>
            </a:r>
            <a:r>
              <a:rPr lang="pt-BR" dirty="0"/>
              <a:t> do pâncreas, o que leva a uma diminuição da produção de insulina.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b="1" dirty="0"/>
              <a:t>Diabetes Tipo II</a:t>
            </a:r>
          </a:p>
          <a:p>
            <a:pPr algn="just">
              <a:defRPr/>
            </a:pPr>
            <a:endParaRPr lang="pt-BR" sz="800" dirty="0"/>
          </a:p>
          <a:p>
            <a:pPr algn="just">
              <a:defRPr/>
            </a:pPr>
            <a:r>
              <a:rPr lang="pt-BR" dirty="0"/>
              <a:t>Causa: redução do  número de receptores de insulina nas membranas das células.</a:t>
            </a:r>
          </a:p>
        </p:txBody>
      </p:sp>
      <p:pic>
        <p:nvPicPr>
          <p:cNvPr id="39941" name="Picture 14" descr="Arquivo: Suckale08 fig2 ilhota 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4271962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CaixaDeTexto 15"/>
          <p:cNvSpPr txBox="1">
            <a:spLocks noChangeArrowheads="1"/>
          </p:cNvSpPr>
          <p:nvPr/>
        </p:nvSpPr>
        <p:spPr bwMode="auto">
          <a:xfrm>
            <a:off x="285720" y="1142984"/>
            <a:ext cx="23764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/>
              <a:t>Ilhota de </a:t>
            </a:r>
            <a:r>
              <a:rPr lang="pt-BR" dirty="0" err="1"/>
              <a:t>Langerhans</a:t>
            </a:r>
            <a:endParaRPr lang="pt-BR" dirty="0"/>
          </a:p>
        </p:txBody>
      </p:sp>
      <p:sp>
        <p:nvSpPr>
          <p:cNvPr id="39944" name="CaixaDeTexto 17"/>
          <p:cNvSpPr txBox="1">
            <a:spLocks noChangeArrowheads="1"/>
          </p:cNvSpPr>
          <p:nvPr/>
        </p:nvSpPr>
        <p:spPr bwMode="auto">
          <a:xfrm>
            <a:off x="2786050" y="928670"/>
            <a:ext cx="1325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cs typeface="Tahoma" pitchFamily="34" charset="0"/>
              </a:rPr>
              <a:t>Pâncreas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7158" y="357166"/>
            <a:ext cx="8929687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ahoma" pitchFamily="34" charset="0"/>
              </a:rPr>
              <a:t>           Gônadas </a:t>
            </a: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ahoma" pitchFamily="34" charset="0"/>
              </a:rPr>
              <a:t>(Testículos e Ovários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ahoma" pitchFamily="34" charset="0"/>
              </a:rPr>
              <a:t>)</a:t>
            </a:r>
            <a:endParaRPr lang="pt-BR" sz="2000" b="1" dirty="0" smtClean="0">
              <a:solidFill>
                <a:schemeClr val="accent3">
                  <a:lumMod val="75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itchFamily="34" charset="0"/>
              </a:rPr>
              <a:t>a) Testículos </a:t>
            </a:r>
            <a:r>
              <a:rPr lang="pt-BR" dirty="0">
                <a:latin typeface="+mn-lt"/>
                <a:cs typeface="Tahoma" pitchFamily="34" charset="0"/>
              </a:rPr>
              <a:t>(homem): localizados no interior da bolsa escrotal.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Tahoma" pitchFamily="34" charset="0"/>
              </a:rPr>
              <a:t>Sofre influência dos hormônios FSH e LH produzidos pela </a:t>
            </a:r>
            <a:r>
              <a:rPr lang="pt-BR" dirty="0" err="1">
                <a:latin typeface="+mn-lt"/>
                <a:cs typeface="Tahoma" pitchFamily="34" charset="0"/>
              </a:rPr>
              <a:t>adenoipófise</a:t>
            </a:r>
            <a:r>
              <a:rPr lang="pt-BR" dirty="0">
                <a:latin typeface="+mn-lt"/>
                <a:cs typeface="Tahoma" pitchFamily="34" charset="0"/>
              </a:rPr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13138" y="2640013"/>
            <a:ext cx="5508625" cy="3786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Testículos</a:t>
            </a:r>
          </a:p>
          <a:p>
            <a:pPr>
              <a:defRPr/>
            </a:pPr>
            <a:endParaRPr lang="pt-BR" sz="800" dirty="0"/>
          </a:p>
          <a:p>
            <a:pPr algn="just">
              <a:defRPr/>
            </a:pPr>
            <a:r>
              <a:rPr lang="pt-BR" dirty="0"/>
              <a:t>FSH </a:t>
            </a:r>
            <a:r>
              <a:rPr lang="pt-BR" dirty="0">
                <a:sym typeface="Wingdings" pitchFamily="2" charset="2"/>
              </a:rPr>
              <a:t> induz à produção de Espermatozoides</a:t>
            </a:r>
          </a:p>
          <a:p>
            <a:pPr algn="just">
              <a:defRPr/>
            </a:pPr>
            <a:endParaRPr lang="pt-BR" sz="800" dirty="0">
              <a:sym typeface="Wingdings" pitchFamily="2" charset="2"/>
            </a:endParaRPr>
          </a:p>
          <a:p>
            <a:pPr algn="just">
              <a:defRPr/>
            </a:pPr>
            <a:r>
              <a:rPr lang="pt-BR" dirty="0">
                <a:sym typeface="Wingdings" pitchFamily="2" charset="2"/>
              </a:rPr>
              <a:t>LH  Induz à produção de Testosterona</a:t>
            </a:r>
          </a:p>
          <a:p>
            <a:pPr algn="just">
              <a:defRPr/>
            </a:pPr>
            <a:endParaRPr lang="pt-BR" sz="800" dirty="0">
              <a:sym typeface="Wingdings" pitchFamily="2" charset="2"/>
            </a:endParaRPr>
          </a:p>
          <a:p>
            <a:pPr algn="just">
              <a:defRPr/>
            </a:pPr>
            <a:r>
              <a:rPr lang="pt-BR" b="1" dirty="0">
                <a:solidFill>
                  <a:srgbClr val="FF0000"/>
                </a:solidFill>
                <a:sym typeface="Wingdings" pitchFamily="2" charset="2"/>
              </a:rPr>
              <a:t>Testosterona</a:t>
            </a:r>
            <a:r>
              <a:rPr lang="pt-BR" dirty="0">
                <a:sym typeface="Wingdings" pitchFamily="2" charset="2"/>
              </a:rPr>
              <a:t> (hormônio sexual masculino), produzido no interior dos testículos pelas células de </a:t>
            </a:r>
            <a:r>
              <a:rPr lang="pt-BR" dirty="0" err="1">
                <a:sym typeface="Wingdings" pitchFamily="2" charset="2"/>
              </a:rPr>
              <a:t>Leydig</a:t>
            </a:r>
            <a:r>
              <a:rPr lang="pt-BR" dirty="0">
                <a:sym typeface="Wingdings" pitchFamily="2" charset="2"/>
              </a:rPr>
              <a:t>.</a:t>
            </a:r>
          </a:p>
          <a:p>
            <a:pPr algn="just">
              <a:defRPr/>
            </a:pPr>
            <a:endParaRPr lang="pt-BR" sz="800" dirty="0">
              <a:sym typeface="Wingdings" pitchFamily="2" charset="2"/>
            </a:endParaRPr>
          </a:p>
          <a:p>
            <a:pPr algn="just">
              <a:defRPr/>
            </a:pPr>
            <a:r>
              <a:rPr lang="pt-BR" dirty="0">
                <a:sym typeface="Wingdings" pitchFamily="2" charset="2"/>
              </a:rPr>
              <a:t>Ação: </a:t>
            </a:r>
          </a:p>
          <a:p>
            <a:pPr algn="just">
              <a:defRPr/>
            </a:pPr>
            <a:endParaRPr lang="pt-BR" sz="3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dirty="0">
                <a:sym typeface="Wingdings" pitchFamily="2" charset="2"/>
              </a:rPr>
              <a:t> aparecimento das características sexuais secundárias masculinas (barba, pelos pubianos, engrossamento da voz, desenvolvimento da musculatura, etc.);</a:t>
            </a:r>
            <a:endParaRPr lang="pt-BR" sz="2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dirty="0">
                <a:sym typeface="Wingdings" pitchFamily="2" charset="2"/>
              </a:rPr>
              <a:t> amadurecimento dos órgãos genitais;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pt-BR" dirty="0">
                <a:sym typeface="Wingdings" pitchFamily="2" charset="2"/>
              </a:rPr>
              <a:t> libido sexual.</a:t>
            </a:r>
          </a:p>
        </p:txBody>
      </p:sp>
      <p:pic>
        <p:nvPicPr>
          <p:cNvPr id="40966" name="Picture 8" descr="Arquivo: nolabel.png sistema reprodutor masculino laterais"/>
          <p:cNvPicPr>
            <a:picLocks noChangeAspect="1" noChangeArrowheads="1"/>
          </p:cNvPicPr>
          <p:nvPr/>
        </p:nvPicPr>
        <p:blipFill>
          <a:blip r:embed="rId3" cstate="print"/>
          <a:srcRect r="31206"/>
          <a:stretch>
            <a:fillRect/>
          </a:stretch>
        </p:blipFill>
        <p:spPr bwMode="auto">
          <a:xfrm>
            <a:off x="276225" y="2636838"/>
            <a:ext cx="278288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08108" y="332656"/>
            <a:ext cx="85358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b) Ovários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(mulher) localizados no interior da cavidade pélvica.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Hormônios produzidos: Estrógeno e Progesterona.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Sofrem influência dos hormônios FSH e LH produzidos pela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adenoipófise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1988" name="Picture 14" descr="Arquivo: WeiblicherGenitaltrak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17800"/>
            <a:ext cx="367347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ector de seta reta 14"/>
          <p:cNvCxnSpPr/>
          <p:nvPr/>
        </p:nvCxnSpPr>
        <p:spPr>
          <a:xfrm>
            <a:off x="2928938" y="3786188"/>
            <a:ext cx="1536700" cy="785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214813" y="2564904"/>
            <a:ext cx="46056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FSH induz à formação dos folículos ovarianos (</a:t>
            </a:r>
            <a:r>
              <a:rPr lang="pt-BR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Graaf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e estes produzem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estrógeno</a:t>
            </a:r>
            <a:r>
              <a:rPr lang="pt-BR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23838" y="5137150"/>
            <a:ext cx="3844106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/>
              <a:t>	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Com o aumento do estrógeno, ocorre o aumento da liberação do hormônio LH, o qual promove a ovulação e a formação do corpo lúteo que irá produzir </a:t>
            </a:r>
            <a:r>
              <a:rPr lang="pt-BR" sz="1600" b="1" dirty="0">
                <a:latin typeface="Calibri" pitchFamily="34" charset="0"/>
                <a:cs typeface="Calibri" pitchFamily="34" charset="0"/>
              </a:rPr>
              <a:t>progesterona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928938" y="45720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latin typeface="+mn-lt"/>
              </a:rPr>
              <a:t>Corpo lúteo</a:t>
            </a:r>
          </a:p>
        </p:txBody>
      </p:sp>
      <p:cxnSp>
        <p:nvCxnSpPr>
          <p:cNvPr id="23" name="Conector reto 22"/>
          <p:cNvCxnSpPr/>
          <p:nvPr/>
        </p:nvCxnSpPr>
        <p:spPr>
          <a:xfrm rot="16200000" flipV="1">
            <a:off x="3571875" y="4868863"/>
            <a:ext cx="714375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995" name="Picture 16" descr="Arquivo: Ordem de mudanças na ovary.svg"/>
          <p:cNvPicPr>
            <a:picLocks noChangeAspect="1" noChangeArrowheads="1"/>
          </p:cNvPicPr>
          <p:nvPr/>
        </p:nvPicPr>
        <p:blipFill>
          <a:blip r:embed="rId4" cstate="print"/>
          <a:srcRect t="4626" b="6488"/>
          <a:stretch>
            <a:fillRect/>
          </a:stretch>
        </p:blipFill>
        <p:spPr bwMode="auto">
          <a:xfrm>
            <a:off x="4864100" y="3432175"/>
            <a:ext cx="394176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43000" y="476672"/>
            <a:ext cx="874948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000" b="1" dirty="0" smtClean="0">
                <a:latin typeface="+mn-lt"/>
                <a:cs typeface="Tahoma" pitchFamily="34" charset="0"/>
              </a:rPr>
              <a:t>                          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Gônadas </a:t>
            </a: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(Testículos e Ovários)</a:t>
            </a:r>
            <a:endParaRPr lang="pt-BR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Estrógeno: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produzido pelos folículos ovarianos (folículos de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Graaf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determina o aparecimento das características sexuais secundárias femininas (mamas, pelos pubianos, acúmulo de gordura em algumas regiões, etc.); 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estimula o desenvolvimento do endométrio para receber o embrião;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induz o amadurecimento dos órgãos genitais;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libido sexual.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Progesterona: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produzida pelo corpo lúteo que se origina do folículo ovariano rompido durante a ovulação;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juntamente com o estrógeno, a progesterona atua preparando a parede do endométrio uterino para receber o embrião;</a:t>
            </a:r>
          </a:p>
          <a:p>
            <a:pPr marL="1714500" lvl="3" indent="-342900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estimula o desenvolvimento das glândulas mamárias.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109526"/>
            <a:ext cx="6192688" cy="1059307"/>
          </a:xfrm>
        </p:spPr>
        <p:txBody>
          <a:bodyPr/>
          <a:lstStyle/>
          <a:p>
            <a:r>
              <a:rPr lang="pt-BR" dirty="0" smtClean="0"/>
              <a:t>Sistema Digestório </a:t>
            </a:r>
            <a:endParaRPr lang="pt-BR" dirty="0"/>
          </a:p>
        </p:txBody>
      </p:sp>
      <p:pic>
        <p:nvPicPr>
          <p:cNvPr id="1027" name="Picture 3" descr="C:\Users\Naira\Desktop\o-quimo-quilo-sao-produzidos-durante-processo-digestao-5633b2afdb9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4888"/>
            <a:ext cx="3528392" cy="5513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4546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96752"/>
            <a:ext cx="4099326" cy="497964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O sistema digestório humano é formado por um longo tubo musculoso ao qual estão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associados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órgãos e glândulas que participam da digestão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sendo eles: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00042"/>
            <a:ext cx="3632613" cy="613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19767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Boca 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F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aringe </a:t>
            </a:r>
          </a:p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sôfago </a:t>
            </a:r>
          </a:p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stômago </a:t>
            </a:r>
          </a:p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I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ntestino Delgado </a:t>
            </a:r>
          </a:p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I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ntestino Grosso </a:t>
            </a:r>
          </a:p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R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eto </a:t>
            </a:r>
          </a:p>
          <a:p>
            <a:pPr marL="0" indent="0">
              <a:buNone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Estruturas anexas:</a:t>
            </a:r>
          </a:p>
          <a:p>
            <a:pPr marL="0" indent="0">
              <a:buNone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Glândulas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salivares </a:t>
            </a:r>
          </a:p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F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ígado</a:t>
            </a:r>
          </a:p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V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esícula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biliar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P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âncreas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pic>
        <p:nvPicPr>
          <p:cNvPr id="4" name="Picture 2" descr="C:\Users\Naira\Desktop\Sistema-Digestót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205783" cy="5607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4879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0" y="332656"/>
            <a:ext cx="749808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Função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88840"/>
            <a:ext cx="7498080" cy="4475584"/>
          </a:xfrm>
        </p:spPr>
        <p:txBody>
          <a:bodyPr/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Sua principal função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é realizar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transformar macromoléculas em micromoléculas, para que 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possa ser absorvido pelo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organismo.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promovendo a absorção dos nutrientes nele contidos e a eliminação do material que não será utilizado pelo corpo. 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6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8"/>
          <p:cNvSpPr txBox="1">
            <a:spLocks noChangeArrowheads="1"/>
          </p:cNvSpPr>
          <p:nvPr/>
        </p:nvSpPr>
        <p:spPr bwMode="auto">
          <a:xfrm>
            <a:off x="1102972" y="404664"/>
            <a:ext cx="750099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just"/>
            <a:r>
              <a:rPr lang="pt-BR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pt-BR" dirty="0">
              <a:latin typeface="Calibri" pitchFamily="34" charset="0"/>
              <a:cs typeface="Tahoma" pitchFamily="34" charset="0"/>
            </a:endParaRPr>
          </a:p>
          <a:p>
            <a:pPr indent="-342900" algn="just"/>
            <a:r>
              <a:rPr lang="pt-BR" sz="2000" dirty="0">
                <a:latin typeface="Calibri" pitchFamily="34" charset="0"/>
                <a:cs typeface="Tahoma" pitchFamily="34" charset="0"/>
              </a:rPr>
              <a:t>	</a:t>
            </a:r>
          </a:p>
          <a:p>
            <a:pPr indent="-342900" algn="just"/>
            <a:r>
              <a:rPr lang="pt-BR" sz="2000" dirty="0">
                <a:latin typeface="Calibri" pitchFamily="34" charset="0"/>
                <a:cs typeface="Tahoma" pitchFamily="34" charset="0"/>
              </a:rPr>
              <a:t>	</a:t>
            </a:r>
            <a:r>
              <a:rPr lang="pt-BR" sz="2400" b="1" dirty="0">
                <a:latin typeface="Calibri" pitchFamily="34" charset="0"/>
                <a:cs typeface="Tahoma" pitchFamily="34" charset="0"/>
              </a:rPr>
              <a:t>Hormônios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 são substâncias produzidas e liberadas por determinadas células de glândulas endócrinas e atuam controlando o funcionamento de alguns órgãos.</a:t>
            </a:r>
          </a:p>
          <a:p>
            <a:pPr indent="-342900" algn="just"/>
            <a:endParaRPr lang="pt-BR" sz="2400" dirty="0">
              <a:latin typeface="Calibri" pitchFamily="34" charset="0"/>
              <a:cs typeface="Tahoma" pitchFamily="34" charset="0"/>
            </a:endParaRPr>
          </a:p>
          <a:p>
            <a:pPr indent="-342900" algn="just"/>
            <a:r>
              <a:rPr lang="pt-BR" sz="2400" dirty="0">
                <a:latin typeface="Calibri" pitchFamily="34" charset="0"/>
                <a:cs typeface="Tahoma" pitchFamily="34" charset="0"/>
              </a:rPr>
              <a:t>	A ação do hormônio se dá quando este é lançado através da corrente sanguínea pelas glândulas endócrinas e, assim, chegando à célula-alvo, liga-se a receptores específicos localizado na superfície das células.</a:t>
            </a:r>
          </a:p>
        </p:txBody>
      </p:sp>
      <p:grpSp>
        <p:nvGrpSpPr>
          <p:cNvPr id="16389" name="Grupo 35"/>
          <p:cNvGrpSpPr>
            <a:grpSpLocks/>
          </p:cNvGrpSpPr>
          <p:nvPr/>
        </p:nvGrpSpPr>
        <p:grpSpPr bwMode="auto">
          <a:xfrm>
            <a:off x="1979613" y="4354514"/>
            <a:ext cx="5082241" cy="2164250"/>
            <a:chOff x="3727682" y="4354853"/>
            <a:chExt cx="5082067" cy="2163952"/>
          </a:xfrm>
        </p:grpSpPr>
        <p:sp>
          <p:nvSpPr>
            <p:cNvPr id="27" name="Forma livre 26"/>
            <p:cNvSpPr/>
            <p:nvPr/>
          </p:nvSpPr>
          <p:spPr>
            <a:xfrm rot="6306032">
              <a:off x="7928072" y="5623083"/>
              <a:ext cx="188887" cy="169856"/>
            </a:xfrm>
            <a:custGeom>
              <a:avLst/>
              <a:gdLst>
                <a:gd name="connsiteX0" fmla="*/ 59532 w 188119"/>
                <a:gd name="connsiteY0" fmla="*/ 0 h 147637"/>
                <a:gd name="connsiteX1" fmla="*/ 0 w 188119"/>
                <a:gd name="connsiteY1" fmla="*/ 78581 h 147637"/>
                <a:gd name="connsiteX2" fmla="*/ 35719 w 188119"/>
                <a:gd name="connsiteY2" fmla="*/ 100012 h 147637"/>
                <a:gd name="connsiteX3" fmla="*/ 97632 w 188119"/>
                <a:gd name="connsiteY3" fmla="*/ 133350 h 147637"/>
                <a:gd name="connsiteX4" fmla="*/ 140494 w 188119"/>
                <a:gd name="connsiteY4" fmla="*/ 147637 h 147637"/>
                <a:gd name="connsiteX5" fmla="*/ 188119 w 188119"/>
                <a:gd name="connsiteY5" fmla="*/ 59531 h 147637"/>
                <a:gd name="connsiteX6" fmla="*/ 59532 w 188119"/>
                <a:gd name="connsiteY6" fmla="*/ 0 h 147637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72524 w 188119"/>
                <a:gd name="connsiteY0" fmla="*/ 0 h 170619"/>
                <a:gd name="connsiteX1" fmla="*/ 0 w 188119"/>
                <a:gd name="connsiteY1" fmla="*/ 94419 h 170619"/>
                <a:gd name="connsiteX2" fmla="*/ 35719 w 188119"/>
                <a:gd name="connsiteY2" fmla="*/ 115850 h 170619"/>
                <a:gd name="connsiteX3" fmla="*/ 97632 w 188119"/>
                <a:gd name="connsiteY3" fmla="*/ 149188 h 170619"/>
                <a:gd name="connsiteX4" fmla="*/ 123825 w 188119"/>
                <a:gd name="connsiteY4" fmla="*/ 170619 h 170619"/>
                <a:gd name="connsiteX5" fmla="*/ 188119 w 188119"/>
                <a:gd name="connsiteY5" fmla="*/ 75369 h 170619"/>
                <a:gd name="connsiteX6" fmla="*/ 72524 w 188119"/>
                <a:gd name="connsiteY6" fmla="*/ 0 h 17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19" h="170619">
                  <a:moveTo>
                    <a:pt x="72524" y="0"/>
                  </a:moveTo>
                  <a:lnTo>
                    <a:pt x="0" y="94419"/>
                  </a:lnTo>
                  <a:lnTo>
                    <a:pt x="35719" y="115850"/>
                  </a:lnTo>
                  <a:cubicBezTo>
                    <a:pt x="70644" y="53145"/>
                    <a:pt x="129382" y="107119"/>
                    <a:pt x="97632" y="149188"/>
                  </a:cubicBezTo>
                  <a:lnTo>
                    <a:pt x="123825" y="170619"/>
                  </a:lnTo>
                  <a:lnTo>
                    <a:pt x="188119" y="75369"/>
                  </a:lnTo>
                  <a:lnTo>
                    <a:pt x="72524" y="0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8" name="Forma livre 27"/>
            <p:cNvSpPr/>
            <p:nvPr/>
          </p:nvSpPr>
          <p:spPr>
            <a:xfrm rot="2341708">
              <a:off x="7785193" y="6010387"/>
              <a:ext cx="188906" cy="166665"/>
            </a:xfrm>
            <a:custGeom>
              <a:avLst/>
              <a:gdLst>
                <a:gd name="connsiteX0" fmla="*/ 59532 w 188119"/>
                <a:gd name="connsiteY0" fmla="*/ 0 h 147637"/>
                <a:gd name="connsiteX1" fmla="*/ 0 w 188119"/>
                <a:gd name="connsiteY1" fmla="*/ 78581 h 147637"/>
                <a:gd name="connsiteX2" fmla="*/ 35719 w 188119"/>
                <a:gd name="connsiteY2" fmla="*/ 100012 h 147637"/>
                <a:gd name="connsiteX3" fmla="*/ 97632 w 188119"/>
                <a:gd name="connsiteY3" fmla="*/ 133350 h 147637"/>
                <a:gd name="connsiteX4" fmla="*/ 140494 w 188119"/>
                <a:gd name="connsiteY4" fmla="*/ 147637 h 147637"/>
                <a:gd name="connsiteX5" fmla="*/ 188119 w 188119"/>
                <a:gd name="connsiteY5" fmla="*/ 59531 h 147637"/>
                <a:gd name="connsiteX6" fmla="*/ 59532 w 188119"/>
                <a:gd name="connsiteY6" fmla="*/ 0 h 147637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74330 w 188119"/>
                <a:gd name="connsiteY0" fmla="*/ 0 h 166777"/>
                <a:gd name="connsiteX1" fmla="*/ 0 w 188119"/>
                <a:gd name="connsiteY1" fmla="*/ 90577 h 166777"/>
                <a:gd name="connsiteX2" fmla="*/ 35719 w 188119"/>
                <a:gd name="connsiteY2" fmla="*/ 112008 h 166777"/>
                <a:gd name="connsiteX3" fmla="*/ 97632 w 188119"/>
                <a:gd name="connsiteY3" fmla="*/ 145346 h 166777"/>
                <a:gd name="connsiteX4" fmla="*/ 123825 w 188119"/>
                <a:gd name="connsiteY4" fmla="*/ 166777 h 166777"/>
                <a:gd name="connsiteX5" fmla="*/ 188119 w 188119"/>
                <a:gd name="connsiteY5" fmla="*/ 71527 h 166777"/>
                <a:gd name="connsiteX6" fmla="*/ 74330 w 188119"/>
                <a:gd name="connsiteY6" fmla="*/ 0 h 1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19" h="166777">
                  <a:moveTo>
                    <a:pt x="74330" y="0"/>
                  </a:moveTo>
                  <a:lnTo>
                    <a:pt x="0" y="90577"/>
                  </a:lnTo>
                  <a:lnTo>
                    <a:pt x="35719" y="112008"/>
                  </a:lnTo>
                  <a:cubicBezTo>
                    <a:pt x="70644" y="49303"/>
                    <a:pt x="129382" y="103277"/>
                    <a:pt x="97632" y="145346"/>
                  </a:cubicBezTo>
                  <a:lnTo>
                    <a:pt x="123825" y="166777"/>
                  </a:lnTo>
                  <a:lnTo>
                    <a:pt x="188119" y="71527"/>
                  </a:lnTo>
                  <a:lnTo>
                    <a:pt x="74330" y="0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183551" y="5169128"/>
              <a:ext cx="184144" cy="165077"/>
            </a:xfrm>
            <a:custGeom>
              <a:avLst/>
              <a:gdLst>
                <a:gd name="connsiteX0" fmla="*/ 0 w 196515"/>
                <a:gd name="connsiteY0" fmla="*/ 64169 h 164432"/>
                <a:gd name="connsiteX1" fmla="*/ 52136 w 196515"/>
                <a:gd name="connsiteY1" fmla="*/ 164432 h 164432"/>
                <a:gd name="connsiteX2" fmla="*/ 88231 w 196515"/>
                <a:gd name="connsiteY2" fmla="*/ 148390 h 164432"/>
                <a:gd name="connsiteX3" fmla="*/ 160421 w 196515"/>
                <a:gd name="connsiteY3" fmla="*/ 112295 h 164432"/>
                <a:gd name="connsiteX4" fmla="*/ 196515 w 196515"/>
                <a:gd name="connsiteY4" fmla="*/ 100264 h 164432"/>
                <a:gd name="connsiteX5" fmla="*/ 132347 w 196515"/>
                <a:gd name="connsiteY5" fmla="*/ 0 h 164432"/>
                <a:gd name="connsiteX6" fmla="*/ 0 w 196515"/>
                <a:gd name="connsiteY6" fmla="*/ 64169 h 164432"/>
                <a:gd name="connsiteX0" fmla="*/ 0 w 196515"/>
                <a:gd name="connsiteY0" fmla="*/ 64169 h 164432"/>
                <a:gd name="connsiteX1" fmla="*/ 52136 w 196515"/>
                <a:gd name="connsiteY1" fmla="*/ 164432 h 164432"/>
                <a:gd name="connsiteX2" fmla="*/ 88231 w 196515"/>
                <a:gd name="connsiteY2" fmla="*/ 148390 h 164432"/>
                <a:gd name="connsiteX3" fmla="*/ 160421 w 196515"/>
                <a:gd name="connsiteY3" fmla="*/ 112295 h 164432"/>
                <a:gd name="connsiteX4" fmla="*/ 196515 w 196515"/>
                <a:gd name="connsiteY4" fmla="*/ 100264 h 164432"/>
                <a:gd name="connsiteX5" fmla="*/ 132347 w 196515"/>
                <a:gd name="connsiteY5" fmla="*/ 0 h 164432"/>
                <a:gd name="connsiteX6" fmla="*/ 0 w 196515"/>
                <a:gd name="connsiteY6" fmla="*/ 64169 h 164432"/>
                <a:gd name="connsiteX0" fmla="*/ 0 w 196515"/>
                <a:gd name="connsiteY0" fmla="*/ 64169 h 164432"/>
                <a:gd name="connsiteX1" fmla="*/ 52136 w 196515"/>
                <a:gd name="connsiteY1" fmla="*/ 164432 h 164432"/>
                <a:gd name="connsiteX2" fmla="*/ 88231 w 196515"/>
                <a:gd name="connsiteY2" fmla="*/ 148390 h 164432"/>
                <a:gd name="connsiteX3" fmla="*/ 160421 w 196515"/>
                <a:gd name="connsiteY3" fmla="*/ 112295 h 164432"/>
                <a:gd name="connsiteX4" fmla="*/ 196515 w 196515"/>
                <a:gd name="connsiteY4" fmla="*/ 100264 h 164432"/>
                <a:gd name="connsiteX5" fmla="*/ 132347 w 196515"/>
                <a:gd name="connsiteY5" fmla="*/ 0 h 164432"/>
                <a:gd name="connsiteX6" fmla="*/ 0 w 196515"/>
                <a:gd name="connsiteY6" fmla="*/ 64169 h 164432"/>
                <a:gd name="connsiteX0" fmla="*/ 0 w 182227"/>
                <a:gd name="connsiteY0" fmla="*/ 64169 h 164432"/>
                <a:gd name="connsiteX1" fmla="*/ 52136 w 182227"/>
                <a:gd name="connsiteY1" fmla="*/ 164432 h 164432"/>
                <a:gd name="connsiteX2" fmla="*/ 88231 w 182227"/>
                <a:gd name="connsiteY2" fmla="*/ 148390 h 164432"/>
                <a:gd name="connsiteX3" fmla="*/ 160421 w 182227"/>
                <a:gd name="connsiteY3" fmla="*/ 112295 h 164432"/>
                <a:gd name="connsiteX4" fmla="*/ 182227 w 182227"/>
                <a:gd name="connsiteY4" fmla="*/ 97883 h 164432"/>
                <a:gd name="connsiteX5" fmla="*/ 132347 w 182227"/>
                <a:gd name="connsiteY5" fmla="*/ 0 h 164432"/>
                <a:gd name="connsiteX6" fmla="*/ 0 w 182227"/>
                <a:gd name="connsiteY6" fmla="*/ 64169 h 164432"/>
                <a:gd name="connsiteX0" fmla="*/ 0 w 184608"/>
                <a:gd name="connsiteY0" fmla="*/ 64169 h 164432"/>
                <a:gd name="connsiteX1" fmla="*/ 52136 w 184608"/>
                <a:gd name="connsiteY1" fmla="*/ 164432 h 164432"/>
                <a:gd name="connsiteX2" fmla="*/ 88231 w 184608"/>
                <a:gd name="connsiteY2" fmla="*/ 148390 h 164432"/>
                <a:gd name="connsiteX3" fmla="*/ 160421 w 184608"/>
                <a:gd name="connsiteY3" fmla="*/ 112295 h 164432"/>
                <a:gd name="connsiteX4" fmla="*/ 184608 w 184608"/>
                <a:gd name="connsiteY4" fmla="*/ 107408 h 164432"/>
                <a:gd name="connsiteX5" fmla="*/ 132347 w 184608"/>
                <a:gd name="connsiteY5" fmla="*/ 0 h 164432"/>
                <a:gd name="connsiteX6" fmla="*/ 0 w 184608"/>
                <a:gd name="connsiteY6" fmla="*/ 64169 h 164432"/>
                <a:gd name="connsiteX0" fmla="*/ 0 w 184608"/>
                <a:gd name="connsiteY0" fmla="*/ 64169 h 164432"/>
                <a:gd name="connsiteX1" fmla="*/ 52136 w 184608"/>
                <a:gd name="connsiteY1" fmla="*/ 164432 h 164432"/>
                <a:gd name="connsiteX2" fmla="*/ 88231 w 184608"/>
                <a:gd name="connsiteY2" fmla="*/ 148390 h 164432"/>
                <a:gd name="connsiteX3" fmla="*/ 160421 w 184608"/>
                <a:gd name="connsiteY3" fmla="*/ 112295 h 164432"/>
                <a:gd name="connsiteX4" fmla="*/ 184608 w 184608"/>
                <a:gd name="connsiteY4" fmla="*/ 100264 h 164432"/>
                <a:gd name="connsiteX5" fmla="*/ 132347 w 184608"/>
                <a:gd name="connsiteY5" fmla="*/ 0 h 164432"/>
                <a:gd name="connsiteX6" fmla="*/ 0 w 184608"/>
                <a:gd name="connsiteY6" fmla="*/ 64169 h 16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608" h="164432">
                  <a:moveTo>
                    <a:pt x="0" y="64169"/>
                  </a:moveTo>
                  <a:lnTo>
                    <a:pt x="52136" y="164432"/>
                  </a:lnTo>
                  <a:lnTo>
                    <a:pt x="88231" y="148390"/>
                  </a:lnTo>
                  <a:cubicBezTo>
                    <a:pt x="62288" y="74445"/>
                    <a:pt x="129214" y="69559"/>
                    <a:pt x="160421" y="112295"/>
                  </a:cubicBezTo>
                  <a:lnTo>
                    <a:pt x="184608" y="100264"/>
                  </a:lnTo>
                  <a:lnTo>
                    <a:pt x="132347" y="0"/>
                  </a:lnTo>
                  <a:lnTo>
                    <a:pt x="0" y="64169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6754940" y="5188175"/>
              <a:ext cx="188907" cy="155554"/>
            </a:xfrm>
            <a:custGeom>
              <a:avLst/>
              <a:gdLst>
                <a:gd name="connsiteX0" fmla="*/ 59532 w 188119"/>
                <a:gd name="connsiteY0" fmla="*/ 0 h 147637"/>
                <a:gd name="connsiteX1" fmla="*/ 0 w 188119"/>
                <a:gd name="connsiteY1" fmla="*/ 78581 h 147637"/>
                <a:gd name="connsiteX2" fmla="*/ 35719 w 188119"/>
                <a:gd name="connsiteY2" fmla="*/ 100012 h 147637"/>
                <a:gd name="connsiteX3" fmla="*/ 97632 w 188119"/>
                <a:gd name="connsiteY3" fmla="*/ 133350 h 147637"/>
                <a:gd name="connsiteX4" fmla="*/ 140494 w 188119"/>
                <a:gd name="connsiteY4" fmla="*/ 147637 h 147637"/>
                <a:gd name="connsiteX5" fmla="*/ 188119 w 188119"/>
                <a:gd name="connsiteY5" fmla="*/ 59531 h 147637"/>
                <a:gd name="connsiteX6" fmla="*/ 59532 w 188119"/>
                <a:gd name="connsiteY6" fmla="*/ 0 h 147637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19" h="154781">
                  <a:moveTo>
                    <a:pt x="59532" y="0"/>
                  </a:moveTo>
                  <a:lnTo>
                    <a:pt x="0" y="78581"/>
                  </a:lnTo>
                  <a:lnTo>
                    <a:pt x="35719" y="100012"/>
                  </a:lnTo>
                  <a:cubicBezTo>
                    <a:pt x="70644" y="37307"/>
                    <a:pt x="129382" y="91281"/>
                    <a:pt x="97632" y="133350"/>
                  </a:cubicBezTo>
                  <a:lnTo>
                    <a:pt x="123825" y="154781"/>
                  </a:lnTo>
                  <a:lnTo>
                    <a:pt x="188119" y="59531"/>
                  </a:lnTo>
                  <a:lnTo>
                    <a:pt x="59532" y="0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" name="Forma livre 1"/>
            <p:cNvSpPr/>
            <p:nvPr/>
          </p:nvSpPr>
          <p:spPr>
            <a:xfrm>
              <a:off x="5356401" y="4461200"/>
              <a:ext cx="3386021" cy="1825374"/>
            </a:xfrm>
            <a:custGeom>
              <a:avLst/>
              <a:gdLst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486532"/>
                <a:gd name="connsiteX1" fmla="*/ 191530 w 3385751"/>
                <a:gd name="connsiteY1" fmla="*/ 222422 h 1486532"/>
                <a:gd name="connsiteX2" fmla="*/ 426308 w 3385751"/>
                <a:gd name="connsiteY2" fmla="*/ 957649 h 1486532"/>
                <a:gd name="connsiteX3" fmla="*/ 2119184 w 3385751"/>
                <a:gd name="connsiteY3" fmla="*/ 1130643 h 1486532"/>
                <a:gd name="connsiteX4" fmla="*/ 3385751 w 3385751"/>
                <a:gd name="connsiteY4" fmla="*/ 0 h 1486532"/>
                <a:gd name="connsiteX5" fmla="*/ 3385751 w 3385751"/>
                <a:gd name="connsiteY5" fmla="*/ 234779 h 1486532"/>
                <a:gd name="connsiteX6" fmla="*/ 2391032 w 3385751"/>
                <a:gd name="connsiteY6" fmla="*/ 1130643 h 1486532"/>
                <a:gd name="connsiteX7" fmla="*/ 321276 w 3385751"/>
                <a:gd name="connsiteY7" fmla="*/ 1334530 h 1486532"/>
                <a:gd name="connsiteX8" fmla="*/ 172995 w 3385751"/>
                <a:gd name="connsiteY8" fmla="*/ 784654 h 1486532"/>
                <a:gd name="connsiteX9" fmla="*/ 0 w 3385751"/>
                <a:gd name="connsiteY9" fmla="*/ 296562 h 1486532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62958 w 3385751"/>
                <a:gd name="connsiteY6" fmla="*/ 1138664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62958 w 3385751"/>
                <a:gd name="connsiteY6" fmla="*/ 1138664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62958 w 3385751"/>
                <a:gd name="connsiteY6" fmla="*/ 1138664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5751" h="1826172">
                  <a:moveTo>
                    <a:pt x="0" y="296562"/>
                  </a:moveTo>
                  <a:cubicBezTo>
                    <a:pt x="55822" y="223723"/>
                    <a:pt x="111645" y="211041"/>
                    <a:pt x="191530" y="222422"/>
                  </a:cubicBezTo>
                  <a:cubicBezTo>
                    <a:pt x="349999" y="459477"/>
                    <a:pt x="384144" y="716584"/>
                    <a:pt x="426308" y="957649"/>
                  </a:cubicBezTo>
                  <a:cubicBezTo>
                    <a:pt x="673769" y="2070082"/>
                    <a:pt x="1943913" y="1538199"/>
                    <a:pt x="2119184" y="1130643"/>
                  </a:cubicBezTo>
                  <a:cubicBezTo>
                    <a:pt x="2360899" y="605373"/>
                    <a:pt x="2947520" y="132239"/>
                    <a:pt x="3385751" y="0"/>
                  </a:cubicBezTo>
                  <a:lnTo>
                    <a:pt x="3385751" y="234779"/>
                  </a:lnTo>
                  <a:cubicBezTo>
                    <a:pt x="3166473" y="300790"/>
                    <a:pt x="2614321" y="679622"/>
                    <a:pt x="2362958" y="1138664"/>
                  </a:cubicBezTo>
                  <a:cubicBezTo>
                    <a:pt x="1963133" y="1953922"/>
                    <a:pt x="697037" y="2075357"/>
                    <a:pt x="321276" y="1334530"/>
                  </a:cubicBezTo>
                  <a:cubicBezTo>
                    <a:pt x="235754" y="1155248"/>
                    <a:pt x="182316" y="971957"/>
                    <a:pt x="172995" y="784654"/>
                  </a:cubicBezTo>
                  <a:cubicBezTo>
                    <a:pt x="163457" y="613936"/>
                    <a:pt x="49644" y="435196"/>
                    <a:pt x="0" y="296562"/>
                  </a:cubicBezTo>
                  <a:close/>
                </a:path>
              </a:pathLst>
            </a:custGeom>
            <a:solidFill>
              <a:srgbClr val="FF9C8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" name="Elipse 2"/>
            <p:cNvSpPr/>
            <p:nvPr/>
          </p:nvSpPr>
          <p:spPr>
            <a:xfrm>
              <a:off x="5651666" y="5373888"/>
              <a:ext cx="73023" cy="714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6227908" y="6094514"/>
              <a:ext cx="73023" cy="714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6981946" y="6058006"/>
              <a:ext cx="73023" cy="714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2" name="Elipse 11"/>
            <p:cNvSpPr/>
            <p:nvPr/>
          </p:nvSpPr>
          <p:spPr>
            <a:xfrm>
              <a:off x="7740745" y="6092926"/>
              <a:ext cx="71435" cy="7301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3" name="Elipse 12"/>
            <p:cNvSpPr/>
            <p:nvPr/>
          </p:nvSpPr>
          <p:spPr>
            <a:xfrm>
              <a:off x="7308959" y="5302460"/>
              <a:ext cx="71435" cy="714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Elipse 13"/>
            <p:cNvSpPr/>
            <p:nvPr/>
          </p:nvSpPr>
          <p:spPr>
            <a:xfrm>
              <a:off x="6777165" y="5272302"/>
              <a:ext cx="73023" cy="714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7524852" y="5629440"/>
              <a:ext cx="71435" cy="7301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" name="Forma livre 3"/>
            <p:cNvSpPr/>
            <p:nvPr/>
          </p:nvSpPr>
          <p:spPr>
            <a:xfrm>
              <a:off x="4142005" y="4835799"/>
              <a:ext cx="995329" cy="577771"/>
            </a:xfrm>
            <a:custGeom>
              <a:avLst/>
              <a:gdLst>
                <a:gd name="connsiteX0" fmla="*/ 874294 w 906379"/>
                <a:gd name="connsiteY0" fmla="*/ 0 h 421105"/>
                <a:gd name="connsiteX1" fmla="*/ 906379 w 906379"/>
                <a:gd name="connsiteY1" fmla="*/ 421105 h 421105"/>
                <a:gd name="connsiteX2" fmla="*/ 0 w 906379"/>
                <a:gd name="connsiteY2" fmla="*/ 328863 h 421105"/>
                <a:gd name="connsiteX3" fmla="*/ 874294 w 906379"/>
                <a:gd name="connsiteY3" fmla="*/ 0 h 421105"/>
                <a:gd name="connsiteX0" fmla="*/ 874294 w 906379"/>
                <a:gd name="connsiteY0" fmla="*/ 0 h 421105"/>
                <a:gd name="connsiteX1" fmla="*/ 906379 w 906379"/>
                <a:gd name="connsiteY1" fmla="*/ 421105 h 421105"/>
                <a:gd name="connsiteX2" fmla="*/ 0 w 906379"/>
                <a:gd name="connsiteY2" fmla="*/ 328863 h 421105"/>
                <a:gd name="connsiteX3" fmla="*/ 874294 w 906379"/>
                <a:gd name="connsiteY3" fmla="*/ 0 h 421105"/>
                <a:gd name="connsiteX0" fmla="*/ 874294 w 906379"/>
                <a:gd name="connsiteY0" fmla="*/ 33484 h 454589"/>
                <a:gd name="connsiteX1" fmla="*/ 906379 w 906379"/>
                <a:gd name="connsiteY1" fmla="*/ 454589 h 454589"/>
                <a:gd name="connsiteX2" fmla="*/ 0 w 906379"/>
                <a:gd name="connsiteY2" fmla="*/ 362347 h 454589"/>
                <a:gd name="connsiteX3" fmla="*/ 874294 w 906379"/>
                <a:gd name="connsiteY3" fmla="*/ 33484 h 454589"/>
                <a:gd name="connsiteX0" fmla="*/ 874294 w 972778"/>
                <a:gd name="connsiteY0" fmla="*/ 33484 h 454589"/>
                <a:gd name="connsiteX1" fmla="*/ 906379 w 972778"/>
                <a:gd name="connsiteY1" fmla="*/ 454589 h 454589"/>
                <a:gd name="connsiteX2" fmla="*/ 0 w 972778"/>
                <a:gd name="connsiteY2" fmla="*/ 362347 h 454589"/>
                <a:gd name="connsiteX3" fmla="*/ 874294 w 972778"/>
                <a:gd name="connsiteY3" fmla="*/ 33484 h 454589"/>
                <a:gd name="connsiteX0" fmla="*/ 874294 w 994557"/>
                <a:gd name="connsiteY0" fmla="*/ 33484 h 454589"/>
                <a:gd name="connsiteX1" fmla="*/ 906379 w 994557"/>
                <a:gd name="connsiteY1" fmla="*/ 454589 h 454589"/>
                <a:gd name="connsiteX2" fmla="*/ 0 w 994557"/>
                <a:gd name="connsiteY2" fmla="*/ 362347 h 454589"/>
                <a:gd name="connsiteX3" fmla="*/ 874294 w 994557"/>
                <a:gd name="connsiteY3" fmla="*/ 33484 h 454589"/>
                <a:gd name="connsiteX0" fmla="*/ 874294 w 994557"/>
                <a:gd name="connsiteY0" fmla="*/ 33484 h 547517"/>
                <a:gd name="connsiteX1" fmla="*/ 906379 w 994557"/>
                <a:gd name="connsiteY1" fmla="*/ 454589 h 547517"/>
                <a:gd name="connsiteX2" fmla="*/ 0 w 994557"/>
                <a:gd name="connsiteY2" fmla="*/ 362347 h 547517"/>
                <a:gd name="connsiteX3" fmla="*/ 874294 w 994557"/>
                <a:gd name="connsiteY3" fmla="*/ 33484 h 547517"/>
                <a:gd name="connsiteX0" fmla="*/ 874524 w 994787"/>
                <a:gd name="connsiteY0" fmla="*/ 33484 h 579002"/>
                <a:gd name="connsiteX1" fmla="*/ 906609 w 994787"/>
                <a:gd name="connsiteY1" fmla="*/ 454589 h 579002"/>
                <a:gd name="connsiteX2" fmla="*/ 230 w 994787"/>
                <a:gd name="connsiteY2" fmla="*/ 362347 h 579002"/>
                <a:gd name="connsiteX3" fmla="*/ 874524 w 994787"/>
                <a:gd name="connsiteY3" fmla="*/ 33484 h 57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87" h="579002">
                  <a:moveTo>
                    <a:pt x="874524" y="33484"/>
                  </a:moveTo>
                  <a:cubicBezTo>
                    <a:pt x="1081735" y="145779"/>
                    <a:pt x="972114" y="370369"/>
                    <a:pt x="906609" y="454589"/>
                  </a:cubicBezTo>
                  <a:cubicBezTo>
                    <a:pt x="351819" y="696557"/>
                    <a:pt x="-10465" y="541484"/>
                    <a:pt x="230" y="362347"/>
                  </a:cubicBezTo>
                  <a:cubicBezTo>
                    <a:pt x="14935" y="-44053"/>
                    <a:pt x="619187" y="-29347"/>
                    <a:pt x="874524" y="33484"/>
                  </a:cubicBez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5" name="Elipse 4"/>
            <p:cNvSpPr/>
            <p:nvPr/>
          </p:nvSpPr>
          <p:spPr>
            <a:xfrm rot="19862034">
              <a:off x="4330911" y="4926274"/>
              <a:ext cx="284152" cy="176188"/>
            </a:xfrm>
            <a:prstGeom prst="ellipse">
              <a:avLst/>
            </a:prstGeom>
            <a:solidFill>
              <a:srgbClr val="B05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9" name="Elipse 18"/>
            <p:cNvSpPr/>
            <p:nvPr/>
          </p:nvSpPr>
          <p:spPr>
            <a:xfrm>
              <a:off x="5003988" y="5015162"/>
              <a:ext cx="71435" cy="714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4788096" y="5080240"/>
              <a:ext cx="71435" cy="714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1" name="Elipse 20"/>
            <p:cNvSpPr/>
            <p:nvPr/>
          </p:nvSpPr>
          <p:spPr>
            <a:xfrm>
              <a:off x="4713485" y="5229445"/>
              <a:ext cx="73023" cy="7301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6766053" y="4627865"/>
              <a:ext cx="755624" cy="630150"/>
            </a:xfrm>
            <a:custGeom>
              <a:avLst/>
              <a:gdLst>
                <a:gd name="connsiteX0" fmla="*/ 0 w 709863"/>
                <a:gd name="connsiteY0" fmla="*/ 401052 h 401052"/>
                <a:gd name="connsiteX1" fmla="*/ 709863 w 709863"/>
                <a:gd name="connsiteY1" fmla="*/ 0 h 401052"/>
                <a:gd name="connsiteX2" fmla="*/ 589547 w 709863"/>
                <a:gd name="connsiteY2" fmla="*/ 360947 h 401052"/>
                <a:gd name="connsiteX3" fmla="*/ 0 w 709863"/>
                <a:gd name="connsiteY3" fmla="*/ 401052 h 401052"/>
                <a:gd name="connsiteX0" fmla="*/ 0 w 589547"/>
                <a:gd name="connsiteY0" fmla="*/ 533400 h 533400"/>
                <a:gd name="connsiteX1" fmla="*/ 409074 w 589547"/>
                <a:gd name="connsiteY1" fmla="*/ 0 h 533400"/>
                <a:gd name="connsiteX2" fmla="*/ 589547 w 589547"/>
                <a:gd name="connsiteY2" fmla="*/ 493295 h 533400"/>
                <a:gd name="connsiteX3" fmla="*/ 0 w 589547"/>
                <a:gd name="connsiteY3" fmla="*/ 533400 h 533400"/>
                <a:gd name="connsiteX0" fmla="*/ 0 w 654864"/>
                <a:gd name="connsiteY0" fmla="*/ 533400 h 533400"/>
                <a:gd name="connsiteX1" fmla="*/ 409074 w 654864"/>
                <a:gd name="connsiteY1" fmla="*/ 0 h 533400"/>
                <a:gd name="connsiteX2" fmla="*/ 589547 w 654864"/>
                <a:gd name="connsiteY2" fmla="*/ 493295 h 533400"/>
                <a:gd name="connsiteX3" fmla="*/ 0 w 654864"/>
                <a:gd name="connsiteY3" fmla="*/ 533400 h 533400"/>
                <a:gd name="connsiteX0" fmla="*/ 0 w 731403"/>
                <a:gd name="connsiteY0" fmla="*/ 533400 h 533400"/>
                <a:gd name="connsiteX1" fmla="*/ 409074 w 731403"/>
                <a:gd name="connsiteY1" fmla="*/ 0 h 533400"/>
                <a:gd name="connsiteX2" fmla="*/ 589547 w 731403"/>
                <a:gd name="connsiteY2" fmla="*/ 493295 h 533400"/>
                <a:gd name="connsiteX3" fmla="*/ 0 w 731403"/>
                <a:gd name="connsiteY3" fmla="*/ 533400 h 533400"/>
                <a:gd name="connsiteX0" fmla="*/ 0 w 731403"/>
                <a:gd name="connsiteY0" fmla="*/ 533400 h 607096"/>
                <a:gd name="connsiteX1" fmla="*/ 409074 w 731403"/>
                <a:gd name="connsiteY1" fmla="*/ 0 h 607096"/>
                <a:gd name="connsiteX2" fmla="*/ 589547 w 731403"/>
                <a:gd name="connsiteY2" fmla="*/ 493295 h 607096"/>
                <a:gd name="connsiteX3" fmla="*/ 0 w 731403"/>
                <a:gd name="connsiteY3" fmla="*/ 533400 h 607096"/>
                <a:gd name="connsiteX0" fmla="*/ 0 w 731403"/>
                <a:gd name="connsiteY0" fmla="*/ 533400 h 630033"/>
                <a:gd name="connsiteX1" fmla="*/ 409074 w 731403"/>
                <a:gd name="connsiteY1" fmla="*/ 0 h 630033"/>
                <a:gd name="connsiteX2" fmla="*/ 589547 w 731403"/>
                <a:gd name="connsiteY2" fmla="*/ 493295 h 630033"/>
                <a:gd name="connsiteX3" fmla="*/ 0 w 731403"/>
                <a:gd name="connsiteY3" fmla="*/ 533400 h 630033"/>
                <a:gd name="connsiteX0" fmla="*/ 20256 w 751659"/>
                <a:gd name="connsiteY0" fmla="*/ 533400 h 630033"/>
                <a:gd name="connsiteX1" fmla="*/ 429330 w 751659"/>
                <a:gd name="connsiteY1" fmla="*/ 0 h 630033"/>
                <a:gd name="connsiteX2" fmla="*/ 609803 w 751659"/>
                <a:gd name="connsiteY2" fmla="*/ 493295 h 630033"/>
                <a:gd name="connsiteX3" fmla="*/ 20256 w 751659"/>
                <a:gd name="connsiteY3" fmla="*/ 533400 h 630033"/>
                <a:gd name="connsiteX0" fmla="*/ 23221 w 754624"/>
                <a:gd name="connsiteY0" fmla="*/ 533400 h 630033"/>
                <a:gd name="connsiteX1" fmla="*/ 432295 w 754624"/>
                <a:gd name="connsiteY1" fmla="*/ 0 h 630033"/>
                <a:gd name="connsiteX2" fmla="*/ 612768 w 754624"/>
                <a:gd name="connsiteY2" fmla="*/ 493295 h 630033"/>
                <a:gd name="connsiteX3" fmla="*/ 23221 w 754624"/>
                <a:gd name="connsiteY3" fmla="*/ 533400 h 63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624" h="630033">
                  <a:moveTo>
                    <a:pt x="23221" y="533400"/>
                  </a:moveTo>
                  <a:cubicBezTo>
                    <a:pt x="-89073" y="159084"/>
                    <a:pt x="231769" y="53474"/>
                    <a:pt x="432295" y="0"/>
                  </a:cubicBezTo>
                  <a:cubicBezTo>
                    <a:pt x="893506" y="8022"/>
                    <a:pt x="769178" y="352926"/>
                    <a:pt x="612768" y="493295"/>
                  </a:cubicBezTo>
                  <a:cubicBezTo>
                    <a:pt x="279894" y="731252"/>
                    <a:pt x="51295" y="600242"/>
                    <a:pt x="23221" y="533400"/>
                  </a:cubicBez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3" name="Elipse 22"/>
            <p:cNvSpPr/>
            <p:nvPr/>
          </p:nvSpPr>
          <p:spPr>
            <a:xfrm rot="19862034">
              <a:off x="6978771" y="4781831"/>
              <a:ext cx="284152" cy="174601"/>
            </a:xfrm>
            <a:prstGeom prst="ellipse">
              <a:avLst/>
            </a:prstGeom>
            <a:solidFill>
              <a:srgbClr val="B05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7915364" y="5646900"/>
              <a:ext cx="766736" cy="590469"/>
            </a:xfrm>
            <a:custGeom>
              <a:avLst/>
              <a:gdLst>
                <a:gd name="connsiteX0" fmla="*/ 0 w 764381"/>
                <a:gd name="connsiteY0" fmla="*/ 345281 h 345281"/>
                <a:gd name="connsiteX1" fmla="*/ 295275 w 764381"/>
                <a:gd name="connsiteY1" fmla="*/ 0 h 345281"/>
                <a:gd name="connsiteX2" fmla="*/ 764381 w 764381"/>
                <a:gd name="connsiteY2" fmla="*/ 242888 h 345281"/>
                <a:gd name="connsiteX3" fmla="*/ 0 w 764381"/>
                <a:gd name="connsiteY3" fmla="*/ 345281 h 345281"/>
                <a:gd name="connsiteX0" fmla="*/ 0 w 764381"/>
                <a:gd name="connsiteY0" fmla="*/ 345281 h 345281"/>
                <a:gd name="connsiteX1" fmla="*/ 295275 w 764381"/>
                <a:gd name="connsiteY1" fmla="*/ 0 h 345281"/>
                <a:gd name="connsiteX2" fmla="*/ 764381 w 764381"/>
                <a:gd name="connsiteY2" fmla="*/ 242888 h 345281"/>
                <a:gd name="connsiteX3" fmla="*/ 0 w 764381"/>
                <a:gd name="connsiteY3" fmla="*/ 345281 h 345281"/>
                <a:gd name="connsiteX0" fmla="*/ 0 w 764381"/>
                <a:gd name="connsiteY0" fmla="*/ 345281 h 345281"/>
                <a:gd name="connsiteX1" fmla="*/ 295275 w 764381"/>
                <a:gd name="connsiteY1" fmla="*/ 0 h 345281"/>
                <a:gd name="connsiteX2" fmla="*/ 764381 w 764381"/>
                <a:gd name="connsiteY2" fmla="*/ 242888 h 345281"/>
                <a:gd name="connsiteX3" fmla="*/ 0 w 764381"/>
                <a:gd name="connsiteY3" fmla="*/ 345281 h 345281"/>
                <a:gd name="connsiteX0" fmla="*/ 0 w 764381"/>
                <a:gd name="connsiteY0" fmla="*/ 345281 h 511999"/>
                <a:gd name="connsiteX1" fmla="*/ 295275 w 764381"/>
                <a:gd name="connsiteY1" fmla="*/ 0 h 511999"/>
                <a:gd name="connsiteX2" fmla="*/ 764381 w 764381"/>
                <a:gd name="connsiteY2" fmla="*/ 242888 h 511999"/>
                <a:gd name="connsiteX3" fmla="*/ 0 w 764381"/>
                <a:gd name="connsiteY3" fmla="*/ 345281 h 511999"/>
                <a:gd name="connsiteX0" fmla="*/ 0 w 765651"/>
                <a:gd name="connsiteY0" fmla="*/ 345281 h 560126"/>
                <a:gd name="connsiteX1" fmla="*/ 295275 w 765651"/>
                <a:gd name="connsiteY1" fmla="*/ 0 h 560126"/>
                <a:gd name="connsiteX2" fmla="*/ 764381 w 765651"/>
                <a:gd name="connsiteY2" fmla="*/ 242888 h 560126"/>
                <a:gd name="connsiteX3" fmla="*/ 0 w 765651"/>
                <a:gd name="connsiteY3" fmla="*/ 345281 h 560126"/>
                <a:gd name="connsiteX0" fmla="*/ 0 w 768427"/>
                <a:gd name="connsiteY0" fmla="*/ 345281 h 560126"/>
                <a:gd name="connsiteX1" fmla="*/ 295275 w 768427"/>
                <a:gd name="connsiteY1" fmla="*/ 0 h 560126"/>
                <a:gd name="connsiteX2" fmla="*/ 764381 w 768427"/>
                <a:gd name="connsiteY2" fmla="*/ 242888 h 560126"/>
                <a:gd name="connsiteX3" fmla="*/ 0 w 768427"/>
                <a:gd name="connsiteY3" fmla="*/ 345281 h 560126"/>
                <a:gd name="connsiteX0" fmla="*/ 0 w 768427"/>
                <a:gd name="connsiteY0" fmla="*/ 345281 h 560759"/>
                <a:gd name="connsiteX1" fmla="*/ 295275 w 768427"/>
                <a:gd name="connsiteY1" fmla="*/ 0 h 560759"/>
                <a:gd name="connsiteX2" fmla="*/ 764381 w 768427"/>
                <a:gd name="connsiteY2" fmla="*/ 242888 h 560759"/>
                <a:gd name="connsiteX3" fmla="*/ 0 w 768427"/>
                <a:gd name="connsiteY3" fmla="*/ 345281 h 560759"/>
                <a:gd name="connsiteX0" fmla="*/ 0 w 767546"/>
                <a:gd name="connsiteY0" fmla="*/ 374722 h 590200"/>
                <a:gd name="connsiteX1" fmla="*/ 295275 w 767546"/>
                <a:gd name="connsiteY1" fmla="*/ 29441 h 590200"/>
                <a:gd name="connsiteX2" fmla="*/ 764381 w 767546"/>
                <a:gd name="connsiteY2" fmla="*/ 272329 h 590200"/>
                <a:gd name="connsiteX3" fmla="*/ 0 w 767546"/>
                <a:gd name="connsiteY3" fmla="*/ 374722 h 59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546" h="590200">
                  <a:moveTo>
                    <a:pt x="0" y="374722"/>
                  </a:moveTo>
                  <a:cubicBezTo>
                    <a:pt x="34132" y="292966"/>
                    <a:pt x="-19843" y="104054"/>
                    <a:pt x="295275" y="29441"/>
                  </a:cubicBezTo>
                  <a:cubicBezTo>
                    <a:pt x="339726" y="31823"/>
                    <a:pt x="810418" y="-127722"/>
                    <a:pt x="764381" y="272329"/>
                  </a:cubicBezTo>
                  <a:cubicBezTo>
                    <a:pt x="750094" y="523154"/>
                    <a:pt x="71438" y="788266"/>
                    <a:pt x="0" y="374722"/>
                  </a:cubicBez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9" name="Elipse 28"/>
            <p:cNvSpPr/>
            <p:nvPr/>
          </p:nvSpPr>
          <p:spPr>
            <a:xfrm rot="3064432">
              <a:off x="8314621" y="5804826"/>
              <a:ext cx="284124" cy="174619"/>
            </a:xfrm>
            <a:prstGeom prst="ellipse">
              <a:avLst/>
            </a:prstGeom>
            <a:solidFill>
              <a:srgbClr val="B05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3" name="Forma livre 32"/>
            <p:cNvSpPr/>
            <p:nvPr/>
          </p:nvSpPr>
          <p:spPr>
            <a:xfrm>
              <a:off x="5262741" y="4999289"/>
              <a:ext cx="361938" cy="222219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2288" h="220887">
                  <a:moveTo>
                    <a:pt x="0" y="0"/>
                  </a:moveTo>
                  <a:cubicBezTo>
                    <a:pt x="203372" y="26153"/>
                    <a:pt x="281406" y="112124"/>
                    <a:pt x="362288" y="22088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5586580" y="5207223"/>
              <a:ext cx="82547" cy="99999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5699290" y="5496108"/>
              <a:ext cx="355588" cy="549199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288224"/>
                <a:gd name="connsiteY0" fmla="*/ 0 h 340528"/>
                <a:gd name="connsiteX1" fmla="*/ 288224 w 288224"/>
                <a:gd name="connsiteY1" fmla="*/ 340528 h 340528"/>
                <a:gd name="connsiteX0" fmla="*/ 0 w 339499"/>
                <a:gd name="connsiteY0" fmla="*/ 0 h 557022"/>
                <a:gd name="connsiteX1" fmla="*/ 339499 w 339499"/>
                <a:gd name="connsiteY1" fmla="*/ 557022 h 557022"/>
                <a:gd name="connsiteX0" fmla="*/ 0 w 339499"/>
                <a:gd name="connsiteY0" fmla="*/ 0 h 557022"/>
                <a:gd name="connsiteX1" fmla="*/ 339499 w 339499"/>
                <a:gd name="connsiteY1" fmla="*/ 557022 h 557022"/>
                <a:gd name="connsiteX0" fmla="*/ 0 w 356591"/>
                <a:gd name="connsiteY0" fmla="*/ 0 h 548476"/>
                <a:gd name="connsiteX1" fmla="*/ 356591 w 356591"/>
                <a:gd name="connsiteY1" fmla="*/ 548476 h 548476"/>
                <a:gd name="connsiteX0" fmla="*/ 0 w 356591"/>
                <a:gd name="connsiteY0" fmla="*/ 0 h 548476"/>
                <a:gd name="connsiteX1" fmla="*/ 356591 w 356591"/>
                <a:gd name="connsiteY1" fmla="*/ 548476 h 54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6591" h="548476">
                  <a:moveTo>
                    <a:pt x="0" y="0"/>
                  </a:moveTo>
                  <a:cubicBezTo>
                    <a:pt x="112217" y="399319"/>
                    <a:pt x="252920" y="499533"/>
                    <a:pt x="356591" y="54847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1" name="Forma livre 40"/>
            <p:cNvSpPr/>
            <p:nvPr/>
          </p:nvSpPr>
          <p:spPr>
            <a:xfrm rot="19335728">
              <a:off x="6034240" y="6016737"/>
              <a:ext cx="82547" cy="98411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6356492" y="6153243"/>
              <a:ext cx="465121" cy="33333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450595"/>
                <a:gd name="connsiteY0" fmla="*/ 0 h 585508"/>
                <a:gd name="connsiteX1" fmla="*/ 450595 w 450595"/>
                <a:gd name="connsiteY1" fmla="*/ 585508 h 585508"/>
                <a:gd name="connsiteX0" fmla="*/ 0 w 456292"/>
                <a:gd name="connsiteY0" fmla="*/ 46322 h 49669"/>
                <a:gd name="connsiteX1" fmla="*/ 456292 w 456292"/>
                <a:gd name="connsiteY1" fmla="*/ 42171 h 49669"/>
                <a:gd name="connsiteX0" fmla="*/ 0 w 456292"/>
                <a:gd name="connsiteY0" fmla="*/ 4151 h 17957"/>
                <a:gd name="connsiteX1" fmla="*/ 456292 w 456292"/>
                <a:gd name="connsiteY1" fmla="*/ 0 h 17957"/>
                <a:gd name="connsiteX0" fmla="*/ 0 w 464837"/>
                <a:gd name="connsiteY0" fmla="*/ 18394 h 28588"/>
                <a:gd name="connsiteX1" fmla="*/ 464837 w 464837"/>
                <a:gd name="connsiteY1" fmla="*/ 0 h 28588"/>
                <a:gd name="connsiteX0" fmla="*/ 0 w 464837"/>
                <a:gd name="connsiteY0" fmla="*/ 18394 h 32947"/>
                <a:gd name="connsiteX1" fmla="*/ 464837 w 464837"/>
                <a:gd name="connsiteY1" fmla="*/ 0 h 3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4837" h="32947">
                  <a:moveTo>
                    <a:pt x="0" y="18394"/>
                  </a:moveTo>
                  <a:cubicBezTo>
                    <a:pt x="203372" y="44547"/>
                    <a:pt x="364014" y="33667"/>
                    <a:pt x="46483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3" name="Forma livre 42"/>
            <p:cNvSpPr/>
            <p:nvPr/>
          </p:nvSpPr>
          <p:spPr>
            <a:xfrm rot="16652077">
              <a:off x="6808125" y="6115936"/>
              <a:ext cx="82539" cy="100010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4" name="Forma livre 43"/>
            <p:cNvSpPr/>
            <p:nvPr/>
          </p:nvSpPr>
          <p:spPr>
            <a:xfrm>
              <a:off x="7153390" y="6035784"/>
              <a:ext cx="438135" cy="101586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838004"/>
                <a:gd name="connsiteY0" fmla="*/ 0 h 673814"/>
                <a:gd name="connsiteX1" fmla="*/ 838004 w 838004"/>
                <a:gd name="connsiteY1" fmla="*/ 673814 h 673814"/>
                <a:gd name="connsiteX0" fmla="*/ 0 w 439200"/>
                <a:gd name="connsiteY0" fmla="*/ 0 h 89851"/>
                <a:gd name="connsiteX1" fmla="*/ 439200 w 439200"/>
                <a:gd name="connsiteY1" fmla="*/ 89851 h 89851"/>
                <a:gd name="connsiteX0" fmla="*/ 0 w 439200"/>
                <a:gd name="connsiteY0" fmla="*/ 21037 h 110888"/>
                <a:gd name="connsiteX1" fmla="*/ 439200 w 439200"/>
                <a:gd name="connsiteY1" fmla="*/ 110888 h 110888"/>
                <a:gd name="connsiteX0" fmla="*/ 0 w 439200"/>
                <a:gd name="connsiteY0" fmla="*/ 9550 h 99401"/>
                <a:gd name="connsiteX1" fmla="*/ 439200 w 439200"/>
                <a:gd name="connsiteY1" fmla="*/ 99401 h 99401"/>
                <a:gd name="connsiteX0" fmla="*/ 0 w 439200"/>
                <a:gd name="connsiteY0" fmla="*/ 12395 h 102246"/>
                <a:gd name="connsiteX1" fmla="*/ 439200 w 439200"/>
                <a:gd name="connsiteY1" fmla="*/ 102246 h 1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200" h="102246">
                  <a:moveTo>
                    <a:pt x="0" y="12395"/>
                  </a:moveTo>
                  <a:cubicBezTo>
                    <a:pt x="220464" y="-41213"/>
                    <a:pt x="90549" y="96033"/>
                    <a:pt x="439200" y="10224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5" name="Forma livre 44"/>
            <p:cNvSpPr/>
            <p:nvPr/>
          </p:nvSpPr>
          <p:spPr>
            <a:xfrm rot="17335378">
              <a:off x="7579623" y="6098476"/>
              <a:ext cx="82539" cy="100010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6" name="Forma livre 45"/>
            <p:cNvSpPr/>
            <p:nvPr/>
          </p:nvSpPr>
          <p:spPr>
            <a:xfrm rot="8818721">
              <a:off x="7528027" y="5407220"/>
              <a:ext cx="38099" cy="169840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711950"/>
                <a:gd name="connsiteY0" fmla="*/ 0 h 257891"/>
                <a:gd name="connsiteX1" fmla="*/ 711950 w 711950"/>
                <a:gd name="connsiteY1" fmla="*/ 257891 h 257891"/>
                <a:gd name="connsiteX0" fmla="*/ 33217 w 104733"/>
                <a:gd name="connsiteY0" fmla="*/ 193273 h 194873"/>
                <a:gd name="connsiteX1" fmla="*/ 14061 w 104733"/>
                <a:gd name="connsiteY1" fmla="*/ 23556 h 194873"/>
                <a:gd name="connsiteX0" fmla="*/ 29742 w 103224"/>
                <a:gd name="connsiteY0" fmla="*/ 169717 h 174322"/>
                <a:gd name="connsiteX1" fmla="*/ 10586 w 103224"/>
                <a:gd name="connsiteY1" fmla="*/ 0 h 174322"/>
                <a:gd name="connsiteX0" fmla="*/ 44882 w 44902"/>
                <a:gd name="connsiteY0" fmla="*/ 169717 h 169717"/>
                <a:gd name="connsiteX1" fmla="*/ 25726 w 44902"/>
                <a:gd name="connsiteY1" fmla="*/ 0 h 169717"/>
                <a:gd name="connsiteX0" fmla="*/ 39199 w 39222"/>
                <a:gd name="connsiteY0" fmla="*/ 169717 h 169717"/>
                <a:gd name="connsiteX1" fmla="*/ 20043 w 39222"/>
                <a:gd name="connsiteY1" fmla="*/ 0 h 16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222" h="169717">
                  <a:moveTo>
                    <a:pt x="39199" y="169717"/>
                  </a:moveTo>
                  <a:cubicBezTo>
                    <a:pt x="40751" y="166621"/>
                    <a:pt x="-34917" y="81352"/>
                    <a:pt x="2004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7" name="Forma livre 46"/>
            <p:cNvSpPr/>
            <p:nvPr/>
          </p:nvSpPr>
          <p:spPr>
            <a:xfrm rot="8818721">
              <a:off x="7421668" y="5356427"/>
              <a:ext cx="82547" cy="99999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6422" name="CaixaDeTexto 34"/>
            <p:cNvSpPr txBox="1">
              <a:spLocks noChangeArrowheads="1"/>
            </p:cNvSpPr>
            <p:nvPr/>
          </p:nvSpPr>
          <p:spPr bwMode="auto">
            <a:xfrm>
              <a:off x="3727682" y="4489647"/>
              <a:ext cx="16289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Célula Segregadora</a:t>
              </a:r>
            </a:p>
          </p:txBody>
        </p:sp>
        <p:sp>
          <p:nvSpPr>
            <p:cNvPr id="16423" name="CaixaDeTexto 48"/>
            <p:cNvSpPr txBox="1">
              <a:spLocks noChangeArrowheads="1"/>
            </p:cNvSpPr>
            <p:nvPr/>
          </p:nvSpPr>
          <p:spPr bwMode="auto">
            <a:xfrm>
              <a:off x="4248104" y="6035274"/>
              <a:ext cx="15838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VASO SANGUÍNEO</a:t>
              </a:r>
            </a:p>
          </p:txBody>
        </p:sp>
        <p:sp>
          <p:nvSpPr>
            <p:cNvPr id="16424" name="CaixaDeTexto 49"/>
            <p:cNvSpPr txBox="1">
              <a:spLocks noChangeArrowheads="1"/>
            </p:cNvSpPr>
            <p:nvPr/>
          </p:nvSpPr>
          <p:spPr bwMode="auto">
            <a:xfrm>
              <a:off x="7812360" y="6241806"/>
              <a:ext cx="9973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Célula alvo</a:t>
              </a:r>
            </a:p>
          </p:txBody>
        </p:sp>
        <p:sp>
          <p:nvSpPr>
            <p:cNvPr id="16425" name="CaixaDeTexto 51"/>
            <p:cNvSpPr txBox="1">
              <a:spLocks noChangeArrowheads="1"/>
            </p:cNvSpPr>
            <p:nvPr/>
          </p:nvSpPr>
          <p:spPr bwMode="auto">
            <a:xfrm>
              <a:off x="6820989" y="4354853"/>
              <a:ext cx="9973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/>
                <a:t>Célula alvo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 processo de digestão é dividido em quatro etapas: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Ingestão 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Digestão 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Absorção</a:t>
            </a:r>
          </a:p>
          <a:p>
            <a:r>
              <a:rPr lang="pt-BR" dirty="0" err="1" smtClean="0">
                <a:latin typeface="Calibri" pitchFamily="34" charset="0"/>
                <a:cs typeface="Calibri" pitchFamily="34" charset="0"/>
              </a:rPr>
              <a:t>Egestão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906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ângulo 28"/>
          <p:cNvSpPr/>
          <p:nvPr/>
        </p:nvSpPr>
        <p:spPr>
          <a:xfrm>
            <a:off x="1043608" y="476672"/>
            <a:ext cx="7844670" cy="893885"/>
          </a:xfrm>
          <a:prstGeom prst="rect">
            <a:avLst/>
          </a:prstGeom>
        </p:spPr>
        <p:txBody>
          <a:bodyPr wrap="square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nutrição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desenvolve-se em diferentes etapas: a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ingestão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, a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digestão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, a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absorção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e a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eliminação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de fezes.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85926"/>
            <a:ext cx="5879300" cy="431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43" y="1737908"/>
            <a:ext cx="2667887" cy="45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44"/>
          <p:cNvGrpSpPr>
            <a:grpSpLocks/>
          </p:cNvGrpSpPr>
          <p:nvPr/>
        </p:nvGrpSpPr>
        <p:grpSpPr bwMode="auto">
          <a:xfrm>
            <a:off x="2065527" y="2644463"/>
            <a:ext cx="300038" cy="300037"/>
            <a:chOff x="449705" y="2668249"/>
            <a:chExt cx="299803" cy="299803"/>
          </a:xfrm>
        </p:grpSpPr>
        <p:sp>
          <p:nvSpPr>
            <p:cNvPr id="10" name="Oval 9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1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dirty="0" smtClean="0">
                  <a:solidFill>
                    <a:schemeClr val="bg1"/>
                  </a:solidFill>
                  <a:latin typeface="Arial Rounded MT Bold" pitchFamily="34" charset="0"/>
                  <a:cs typeface="Arial" pitchFamily="34" charset="0"/>
                </a:rPr>
                <a:t>A</a:t>
              </a:r>
              <a:endParaRPr lang="pt-PT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o 44"/>
          <p:cNvGrpSpPr>
            <a:grpSpLocks/>
          </p:cNvGrpSpPr>
          <p:nvPr/>
        </p:nvGrpSpPr>
        <p:grpSpPr bwMode="auto">
          <a:xfrm>
            <a:off x="2352246" y="2652212"/>
            <a:ext cx="300038" cy="300037"/>
            <a:chOff x="449705" y="2668249"/>
            <a:chExt cx="299803" cy="299803"/>
          </a:xfrm>
        </p:grpSpPr>
        <p:sp>
          <p:nvSpPr>
            <p:cNvPr id="14" name="Oval 1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dirty="0" smtClean="0">
                  <a:solidFill>
                    <a:schemeClr val="bg1"/>
                  </a:solidFill>
                  <a:latin typeface="Arial Rounded MT Bold" pitchFamily="34" charset="0"/>
                  <a:cs typeface="Arial" pitchFamily="34" charset="0"/>
                </a:rPr>
                <a:t>B</a:t>
              </a:r>
              <a:endParaRPr lang="pt-PT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o 44"/>
          <p:cNvGrpSpPr>
            <a:grpSpLocks/>
          </p:cNvGrpSpPr>
          <p:nvPr/>
        </p:nvGrpSpPr>
        <p:grpSpPr bwMode="auto">
          <a:xfrm>
            <a:off x="1802056" y="3899826"/>
            <a:ext cx="300038" cy="300037"/>
            <a:chOff x="449705" y="2668249"/>
            <a:chExt cx="299803" cy="299803"/>
          </a:xfrm>
        </p:grpSpPr>
        <p:sp>
          <p:nvSpPr>
            <p:cNvPr id="23" name="Oval 22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dirty="0" smtClean="0">
                  <a:solidFill>
                    <a:schemeClr val="bg1"/>
                  </a:solidFill>
                  <a:latin typeface="Arial Rounded MT Bold" pitchFamily="34" charset="0"/>
                  <a:cs typeface="Arial" pitchFamily="34" charset="0"/>
                </a:rPr>
                <a:t>B</a:t>
              </a:r>
              <a:endParaRPr lang="pt-PT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44"/>
          <p:cNvGrpSpPr>
            <a:grpSpLocks/>
          </p:cNvGrpSpPr>
          <p:nvPr/>
        </p:nvGrpSpPr>
        <p:grpSpPr bwMode="auto">
          <a:xfrm>
            <a:off x="1344856" y="4628246"/>
            <a:ext cx="300038" cy="300037"/>
            <a:chOff x="449705" y="2668249"/>
            <a:chExt cx="299803" cy="299803"/>
          </a:xfrm>
        </p:grpSpPr>
        <p:sp>
          <p:nvSpPr>
            <p:cNvPr id="26" name="Oval 25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7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dirty="0" smtClean="0">
                  <a:solidFill>
                    <a:schemeClr val="bg1"/>
                  </a:solidFill>
                  <a:latin typeface="Arial Rounded MT Bold" pitchFamily="34" charset="0"/>
                  <a:cs typeface="Arial" pitchFamily="34" charset="0"/>
                </a:rPr>
                <a:t>B</a:t>
              </a:r>
              <a:endParaRPr lang="pt-PT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44"/>
          <p:cNvGrpSpPr>
            <a:grpSpLocks/>
          </p:cNvGrpSpPr>
          <p:nvPr/>
        </p:nvGrpSpPr>
        <p:grpSpPr bwMode="auto">
          <a:xfrm>
            <a:off x="1631574" y="4628246"/>
            <a:ext cx="300038" cy="300037"/>
            <a:chOff x="449705" y="2668249"/>
            <a:chExt cx="299803" cy="299803"/>
          </a:xfrm>
        </p:grpSpPr>
        <p:sp>
          <p:nvSpPr>
            <p:cNvPr id="29" name="Oval 28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dirty="0" smtClean="0">
                  <a:solidFill>
                    <a:schemeClr val="bg1"/>
                  </a:solidFill>
                  <a:latin typeface="Arial Rounded MT Bold" pitchFamily="34" charset="0"/>
                  <a:cs typeface="Arial" pitchFamily="34" charset="0"/>
                </a:rPr>
                <a:t>C</a:t>
              </a:r>
              <a:endParaRPr lang="pt-PT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44"/>
          <p:cNvGrpSpPr>
            <a:grpSpLocks/>
          </p:cNvGrpSpPr>
          <p:nvPr/>
        </p:nvGrpSpPr>
        <p:grpSpPr bwMode="auto">
          <a:xfrm>
            <a:off x="2042279" y="4560697"/>
            <a:ext cx="302952" cy="305593"/>
            <a:chOff x="449705" y="2668249"/>
            <a:chExt cx="299803" cy="299803"/>
          </a:xfrm>
        </p:grpSpPr>
        <p:sp>
          <p:nvSpPr>
            <p:cNvPr id="32" name="Oval 31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3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dirty="0" smtClean="0">
                  <a:solidFill>
                    <a:schemeClr val="bg1"/>
                  </a:solidFill>
                  <a:latin typeface="Arial Rounded MT Bold" pitchFamily="34" charset="0"/>
                  <a:cs typeface="Arial" pitchFamily="34" charset="0"/>
                </a:rPr>
                <a:t>C</a:t>
              </a:r>
              <a:endParaRPr lang="pt-PT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1647073" y="5379915"/>
            <a:ext cx="300038" cy="300037"/>
            <a:chOff x="449705" y="2668249"/>
            <a:chExt cx="299803" cy="299803"/>
          </a:xfrm>
        </p:grpSpPr>
        <p:sp>
          <p:nvSpPr>
            <p:cNvPr id="40" name="Oval 39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41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dirty="0" smtClean="0">
                  <a:solidFill>
                    <a:schemeClr val="bg1"/>
                  </a:solidFill>
                  <a:latin typeface="Arial Rounded MT Bold" pitchFamily="34" charset="0"/>
                  <a:cs typeface="Arial" pitchFamily="34" charset="0"/>
                </a:rPr>
                <a:t>D</a:t>
              </a:r>
              <a:endParaRPr lang="pt-PT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486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ângulo 28"/>
          <p:cNvSpPr/>
          <p:nvPr/>
        </p:nvSpPr>
        <p:spPr>
          <a:xfrm>
            <a:off x="1428728" y="764704"/>
            <a:ext cx="7172088" cy="2463545"/>
          </a:xfrm>
          <a:prstGeom prst="rect">
            <a:avLst/>
          </a:prstGeom>
        </p:spPr>
        <p:txBody>
          <a:bodyPr wrap="square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Digestão</a:t>
            </a:r>
            <a:r>
              <a:rPr lang="pt-PT" sz="2800" dirty="0" smtClean="0">
                <a:latin typeface="Calibri" pitchFamily="34" charset="0"/>
                <a:cs typeface="Calibri" pitchFamily="34" charset="0"/>
              </a:rPr>
              <a:t> — Desdobramento de moléculas orgânicas de grandes dimensões em moléculas mais simples que são absorvidas para a corrente sanguínea e linfática. </a:t>
            </a:r>
          </a:p>
          <a:p>
            <a:pPr algn="just">
              <a:spcAft>
                <a:spcPts val="1200"/>
              </a:spcAft>
            </a:pPr>
            <a:r>
              <a:rPr lang="pt-PT" sz="2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PT" sz="2800" dirty="0" smtClean="0">
                <a:latin typeface="Calibri" pitchFamily="34" charset="0"/>
                <a:cs typeface="Calibri" pitchFamily="34" charset="0"/>
              </a:rPr>
              <a:t>digestão é </a:t>
            </a:r>
            <a:r>
              <a:rPr lang="pt-P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mecânica</a:t>
            </a:r>
            <a:r>
              <a:rPr lang="pt-PT" sz="2800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pt-P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química</a:t>
            </a:r>
            <a:r>
              <a:rPr lang="pt-P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1026" name="Picture 2" descr="C:\Users\User\Desktop\intestinogrossosistemadigestorio-c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57562"/>
            <a:ext cx="5611389" cy="350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86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ângulo 28"/>
          <p:cNvSpPr/>
          <p:nvPr/>
        </p:nvSpPr>
        <p:spPr>
          <a:xfrm>
            <a:off x="1259632" y="4788977"/>
            <a:ext cx="7628646" cy="1509438"/>
          </a:xfrm>
          <a:prstGeom prst="rect">
            <a:avLst/>
          </a:prstGeom>
        </p:spPr>
        <p:txBody>
          <a:bodyPr wrap="square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Enzimas</a:t>
            </a:r>
            <a:r>
              <a:rPr lang="pt-PT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digestivas</a:t>
            </a:r>
            <a:r>
              <a:rPr lang="pt-PT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200" dirty="0" smtClean="0">
                <a:latin typeface="Arial" pitchFamily="34" charset="0"/>
                <a:cs typeface="Arial" pitchFamily="34" charset="0"/>
              </a:rPr>
              <a:t>— Proteínas produzidas ao longo do tubo digestivo, cuja função é quebrar as ligações químicas entre as moléculas constituintes dos alimentos permitindo a sua simplificação.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18095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CaixaDeTexto 47"/>
          <p:cNvSpPr txBox="1">
            <a:spLocks noChangeArrowheads="1"/>
          </p:cNvSpPr>
          <p:nvPr/>
        </p:nvSpPr>
        <p:spPr bwMode="auto">
          <a:xfrm>
            <a:off x="1009387" y="2526507"/>
            <a:ext cx="11371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400" b="1" dirty="0" smtClean="0"/>
              <a:t>Enzima livre</a:t>
            </a:r>
            <a:endParaRPr lang="pt-PT" sz="1600" b="1" dirty="0"/>
          </a:p>
        </p:txBody>
      </p:sp>
      <p:grpSp>
        <p:nvGrpSpPr>
          <p:cNvPr id="2" name="Grupo 53"/>
          <p:cNvGrpSpPr/>
          <p:nvPr/>
        </p:nvGrpSpPr>
        <p:grpSpPr>
          <a:xfrm>
            <a:off x="2571736" y="1214422"/>
            <a:ext cx="4717555" cy="2857521"/>
            <a:chOff x="2069023" y="334533"/>
            <a:chExt cx="6021092" cy="3907526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2997" y="2633258"/>
              <a:ext cx="2217118" cy="160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1584" y="334533"/>
              <a:ext cx="1448971" cy="913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Arco 42"/>
            <p:cNvSpPr/>
            <p:nvPr/>
          </p:nvSpPr>
          <p:spPr>
            <a:xfrm>
              <a:off x="2069023" y="1557580"/>
              <a:ext cx="5036949" cy="2340243"/>
            </a:xfrm>
            <a:prstGeom prst="arc">
              <a:avLst>
                <a:gd name="adj1" fmla="val 13318602"/>
                <a:gd name="adj2" fmla="val 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Arco 43"/>
            <p:cNvSpPr/>
            <p:nvPr/>
          </p:nvSpPr>
          <p:spPr>
            <a:xfrm rot="5715404" flipV="1">
              <a:off x="4840300" y="550220"/>
              <a:ext cx="1003950" cy="1236793"/>
            </a:xfrm>
            <a:prstGeom prst="arc">
              <a:avLst>
                <a:gd name="adj1" fmla="val 15060639"/>
                <a:gd name="adj2" fmla="val 1945284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9" name="CaixaDeTexto 48"/>
            <p:cNvSpPr txBox="1">
              <a:spLocks noChangeArrowheads="1"/>
            </p:cNvSpPr>
            <p:nvPr/>
          </p:nvSpPr>
          <p:spPr bwMode="auto">
            <a:xfrm>
              <a:off x="5302416" y="953429"/>
              <a:ext cx="19507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1400" b="1" dirty="0" smtClean="0"/>
                <a:t>Mol</a:t>
              </a:r>
              <a:r>
                <a:rPr lang="pt-PT" sz="1600" b="1" dirty="0" smtClean="0"/>
                <a:t>écula complexa</a:t>
              </a:r>
              <a:endParaRPr lang="pt-PT" sz="1400" b="1" dirty="0" smtClean="0"/>
            </a:p>
          </p:txBody>
        </p:sp>
      </p:grpSp>
      <p:grpSp>
        <p:nvGrpSpPr>
          <p:cNvPr id="3" name="Grupo 54"/>
          <p:cNvGrpSpPr/>
          <p:nvPr/>
        </p:nvGrpSpPr>
        <p:grpSpPr>
          <a:xfrm>
            <a:off x="1127097" y="1728062"/>
            <a:ext cx="6505818" cy="3060913"/>
            <a:chOff x="1127097" y="1728062"/>
            <a:chExt cx="6505818" cy="3060913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0862" y="3066566"/>
              <a:ext cx="527237" cy="52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7097" y="3485126"/>
              <a:ext cx="2014025" cy="130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Arco 44"/>
            <p:cNvSpPr/>
            <p:nvPr/>
          </p:nvSpPr>
          <p:spPr>
            <a:xfrm rot="11116974">
              <a:off x="2595966" y="1728062"/>
              <a:ext cx="5036949" cy="2340243"/>
            </a:xfrm>
            <a:prstGeom prst="arc">
              <a:avLst>
                <a:gd name="adj1" fmla="val 13318602"/>
                <a:gd name="adj2" fmla="val 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Arco 45"/>
            <p:cNvSpPr/>
            <p:nvPr/>
          </p:nvSpPr>
          <p:spPr>
            <a:xfrm rot="20252194" flipV="1">
              <a:off x="4321106" y="2820722"/>
              <a:ext cx="1003950" cy="1236793"/>
            </a:xfrm>
            <a:prstGeom prst="arc">
              <a:avLst>
                <a:gd name="adj1" fmla="val 15060639"/>
                <a:gd name="adj2" fmla="val 1945284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Arco 46"/>
            <p:cNvSpPr/>
            <p:nvPr/>
          </p:nvSpPr>
          <p:spPr>
            <a:xfrm rot="11841795" flipV="1">
              <a:off x="2169587" y="3397945"/>
              <a:ext cx="1342121" cy="1236793"/>
            </a:xfrm>
            <a:prstGeom prst="arc">
              <a:avLst>
                <a:gd name="adj1" fmla="val 15816717"/>
                <a:gd name="adj2" fmla="val 2085600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1" name="CaixaDeTexto 50"/>
            <p:cNvSpPr txBox="1">
              <a:spLocks noChangeArrowheads="1"/>
            </p:cNvSpPr>
            <p:nvPr/>
          </p:nvSpPr>
          <p:spPr bwMode="auto">
            <a:xfrm>
              <a:off x="4535252" y="3433157"/>
              <a:ext cx="6334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1400" b="1" dirty="0" smtClean="0"/>
                <a:t>Água</a:t>
              </a:r>
              <a:endParaRPr lang="pt-PT" sz="1600" b="1" dirty="0"/>
            </a:p>
          </p:txBody>
        </p:sp>
        <p:sp>
          <p:nvSpPr>
            <p:cNvPr id="50" name="CaixaDeTexto 49"/>
            <p:cNvSpPr txBox="1">
              <a:spLocks noChangeArrowheads="1"/>
            </p:cNvSpPr>
            <p:nvPr/>
          </p:nvSpPr>
          <p:spPr bwMode="auto">
            <a:xfrm>
              <a:off x="2900179" y="4239070"/>
              <a:ext cx="17803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1400" b="1" dirty="0" smtClean="0"/>
                <a:t>Mol</a:t>
              </a:r>
              <a:r>
                <a:rPr lang="pt-PT" sz="1600" b="1" dirty="0" smtClean="0"/>
                <a:t>éculas simples</a:t>
              </a:r>
              <a:endParaRPr lang="pt-PT" sz="1400" b="1" dirty="0" smtClean="0"/>
            </a:p>
          </p:txBody>
        </p:sp>
      </p:grpSp>
      <p:sp>
        <p:nvSpPr>
          <p:cNvPr id="19" name="Título 18"/>
          <p:cNvSpPr>
            <a:spLocks noGrp="1"/>
          </p:cNvSpPr>
          <p:nvPr>
            <p:ph type="ctrTitle"/>
          </p:nvPr>
        </p:nvSpPr>
        <p:spPr>
          <a:xfrm>
            <a:off x="2504098" y="142852"/>
            <a:ext cx="6639902" cy="1140276"/>
          </a:xfrm>
        </p:spPr>
        <p:txBody>
          <a:bodyPr/>
          <a:lstStyle/>
          <a:p>
            <a:r>
              <a:rPr lang="pt-BR" dirty="0" smtClean="0"/>
              <a:t>Digestão Química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486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714356"/>
            <a:ext cx="840447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86497">
            <a:off x="1294177" y="2578324"/>
            <a:ext cx="1854496" cy="10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ângulo 28"/>
          <p:cNvSpPr/>
          <p:nvPr/>
        </p:nvSpPr>
        <p:spPr>
          <a:xfrm>
            <a:off x="1187624" y="5129939"/>
            <a:ext cx="7700654" cy="1632549"/>
          </a:xfrm>
          <a:prstGeom prst="rect">
            <a:avLst/>
          </a:prstGeom>
        </p:spPr>
        <p:txBody>
          <a:bodyPr wrap="square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 smtClean="0">
                <a:latin typeface="Calibri" pitchFamily="34" charset="0"/>
                <a:cs typeface="Calibri" pitchFamily="34" charset="0"/>
              </a:rPr>
              <a:t>Cada enzima é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específica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de uma substância ou de um pequeno grupo de substâncias idênticas. As enzimas são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afetadas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por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fatores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com a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temperatura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 e o</a:t>
            </a:r>
            <a:r>
              <a:rPr lang="pt-P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pH</a:t>
            </a:r>
            <a:r>
              <a:rPr lang="pt-P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do meio onde </a:t>
            </a:r>
            <a:r>
              <a:rPr lang="pt-PT" sz="2400" dirty="0" err="1" smtClean="0">
                <a:latin typeface="Calibri" pitchFamily="34" charset="0"/>
                <a:cs typeface="Calibri" pitchFamily="34" charset="0"/>
              </a:rPr>
              <a:t>atuam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0500">
            <a:off x="5446793" y="2819238"/>
            <a:ext cx="2093132" cy="151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96409">
            <a:off x="1441523" y="1482732"/>
            <a:ext cx="1303731" cy="82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4157">
            <a:off x="2227478" y="3678856"/>
            <a:ext cx="1523260" cy="9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31026">
            <a:off x="5006814" y="1339593"/>
            <a:ext cx="2156730" cy="12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89404">
            <a:off x="3789516" y="2001925"/>
            <a:ext cx="1303731" cy="82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04377">
            <a:off x="2720966" y="2147801"/>
            <a:ext cx="2248000" cy="133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514095">
            <a:off x="7221659" y="1959953"/>
            <a:ext cx="1135776" cy="73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48741">
            <a:off x="4341627" y="831832"/>
            <a:ext cx="996575" cy="6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86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multi-enzimas-digestiva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5"/>
            <a:ext cx="7072362" cy="625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163771"/>
            <a:ext cx="7498080" cy="5168831"/>
          </a:xfrm>
        </p:spPr>
        <p:txBody>
          <a:bodyPr>
            <a:normAutofit fontScale="85000" lnSpcReduction="20000"/>
          </a:bodyPr>
          <a:lstStyle/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 fontAlgn="base"/>
            <a:r>
              <a:rPr lang="pt-BR" dirty="0">
                <a:latin typeface="Calibri" pitchFamily="34" charset="0"/>
                <a:cs typeface="Calibri" pitchFamily="34" charset="0"/>
              </a:rPr>
              <a:t>A boca é onde se inicia o processo de digestão dos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alimentos, nela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há dentes que trituram 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alimento, </a:t>
            </a:r>
            <a:r>
              <a:rPr lang="pt-BR" dirty="0">
                <a:latin typeface="Calibri" pitchFamily="34" charset="0"/>
                <a:cs typeface="Calibri" pitchFamily="34" charset="0"/>
              </a:rPr>
              <a:t>juntamente com a língua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, (</a:t>
            </a:r>
            <a:r>
              <a:rPr lang="pt-BR" dirty="0">
                <a:latin typeface="Calibri" pitchFamily="34" charset="0"/>
                <a:cs typeface="Calibri" pitchFamily="34" charset="0"/>
              </a:rPr>
              <a:t>digestão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mecânica),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aumentando sua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superfície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de contato com a enzima ptialina ou amilase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salivar</a:t>
            </a:r>
            <a:r>
              <a:rPr lang="pt-BR" dirty="0">
                <a:latin typeface="Calibri" pitchFamily="34" charset="0"/>
                <a:cs typeface="Calibri" pitchFamily="34" charset="0"/>
              </a:rPr>
              <a:t>.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Que é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produzida pelas glândulas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salivares. </a:t>
            </a:r>
          </a:p>
          <a:p>
            <a:pPr algn="just" fontAlgn="base"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 fontAlgn="base"/>
            <a:r>
              <a:rPr lang="pt-BR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saliva, além de conter 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ptialina que serve para digerir  do amido e glicogênio e a mucina que  serve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para 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lubrificação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alimento, com o auxílio da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língua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que o mistura, formando o bolo alimentar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82296" indent="0" algn="just">
              <a:buNone/>
            </a:pPr>
            <a:r>
              <a:rPr lang="pt-BR" dirty="0" smtClean="0"/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7664" y="455885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</a:rPr>
              <a:t>Boca: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172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ira\Desktop\anatomiadabo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79" y="260648"/>
            <a:ext cx="6172329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0206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268760"/>
            <a:ext cx="7498080" cy="534142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As glândulas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salivares com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 presença de alimento na boca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estimula 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secretar saliva que contém 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ptialina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além dos sais e outras substâncias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A  Amilase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salivar digere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amido e outros polissacarídeos como o glicogênio reduzindo em moléculas de maltose dissacarídeo três pares de glândulas salivares lançam sua secreção na cavidade bucal que são a parótida submandibular 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sublingual: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9672" y="463602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Glândulas salivares:</a:t>
            </a:r>
            <a:endParaRPr lang="pt-B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50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88640"/>
            <a:ext cx="52111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glândulas são classificadas em:</a:t>
            </a:r>
          </a:p>
        </p:txBody>
      </p:sp>
      <p:sp>
        <p:nvSpPr>
          <p:cNvPr id="111619" name="CaixaDeTexto 2"/>
          <p:cNvSpPr txBox="1">
            <a:spLocks noChangeArrowheads="1"/>
          </p:cNvSpPr>
          <p:nvPr/>
        </p:nvSpPr>
        <p:spPr bwMode="auto">
          <a:xfrm>
            <a:off x="5786446" y="1142984"/>
            <a:ext cx="2018501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 Endócrinas</a:t>
            </a:r>
            <a:r>
              <a:rPr lang="pt-BR" sz="2800" b="1" dirty="0" smtClean="0">
                <a:solidFill>
                  <a:srgbClr val="FFFFFF"/>
                </a:solidFill>
                <a:latin typeface="Times New Roman" charset="0"/>
                <a:cs typeface="ＭＳ Ｐゴシック" charset="0"/>
              </a:rPr>
              <a:t>:</a:t>
            </a:r>
          </a:p>
        </p:txBody>
      </p:sp>
      <p:sp>
        <p:nvSpPr>
          <p:cNvPr id="111620" name="CaixaDeTexto 3"/>
          <p:cNvSpPr txBox="1">
            <a:spLocks noChangeArrowheads="1"/>
          </p:cNvSpPr>
          <p:nvPr/>
        </p:nvSpPr>
        <p:spPr bwMode="auto">
          <a:xfrm>
            <a:off x="1428728" y="1119830"/>
            <a:ext cx="1445973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Exócrina</a:t>
            </a:r>
          </a:p>
        </p:txBody>
      </p:sp>
      <p:pic>
        <p:nvPicPr>
          <p:cNvPr id="34825" name="Picture 2" descr="C:\Meus documentos\Pasta de Professores\ANTUNES\figuras\Fisio Animal\endo exocr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184036" cy="422944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57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A glândula parótida com massa variando entre 14 a 28 gramas é a maior delas situa-se na parte lateral da face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abaixo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do Pavilhão da orelha</a:t>
            </a: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Glândula submandibular é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arredondada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mais ou menos do tamanho de uma noz</a:t>
            </a:r>
          </a:p>
          <a:p>
            <a:pPr marL="82296" indent="0" algn="just">
              <a:buNone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E a glândula sublingual é a menor das três ficando abaixo da mucosa do assoalho da boca.</a:t>
            </a:r>
            <a:r>
              <a:rPr lang="pt-BR" dirty="0" smtClean="0"/>
              <a:t> 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88630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Faringe: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8080" cy="4800600"/>
          </a:xfrm>
        </p:spPr>
        <p:txBody>
          <a:bodyPr/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A faringe situada no final da cavidade bucal é um canal comum ao sistema digestório e respiratório por ela passa os alimentos que se dirige ao esôfago e o ar se dirige a laringe</a:t>
            </a:r>
          </a:p>
        </p:txBody>
      </p:sp>
    </p:spTree>
    <p:extLst>
      <p:ext uri="{BB962C8B-B14F-4D97-AF65-F5344CB8AC3E}">
        <p14:creationId xmlns="" xmlns:p14="http://schemas.microsoft.com/office/powerpoint/2010/main" val="536436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ira\Desktop\fari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200800" cy="5472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0423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Esôfago: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/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esôfago é o canal </a:t>
            </a:r>
            <a:r>
              <a:rPr lang="pt-BR" dirty="0">
                <a:latin typeface="Calibri" pitchFamily="34" charset="0"/>
                <a:cs typeface="Calibri" pitchFamily="34" charset="0"/>
              </a:rPr>
              <a:t>que liga a faringe ao estômago localiza entre 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pulmões, atrás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do coração e atravessa o músculo diafragma que suporta 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tórax, 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bolo alimentar leva de 5 a 10 segundos para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percorrer.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137615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ira\Desktop\esofa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7295547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61176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Estômago: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/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O estômago é uma bolsa de parede musculosa localizada no lado esquerdo abaixo do abdômen logo abaixo das últimas costelas é um órgão muscular que liga o esôfago ao intestino delgado sua função principal é a digestão de alimentos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proteicos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1321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71480"/>
            <a:ext cx="7136920" cy="57150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No estômago, o bolo alimentar é armazenado e misturado com o suco gástrico que é constituído, principalmente, pelo ácido clorídrico, que mantém o pH ácido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estomacal ( pH 2) .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 liberação do suco gástrico é controlada pelo hormônio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gastrina</a:t>
            </a:r>
            <a:r>
              <a:rPr lang="pt-BR" dirty="0">
                <a:latin typeface="Calibri" pitchFamily="34" charset="0"/>
                <a:cs typeface="Calibri" pitchFamily="34" charset="0"/>
              </a:rPr>
              <a:t>. </a:t>
            </a:r>
            <a:br>
              <a:rPr lang="pt-BR" dirty="0">
                <a:latin typeface="Calibri" pitchFamily="34" charset="0"/>
                <a:cs typeface="Calibri" pitchFamily="34" charset="0"/>
              </a:rPr>
            </a:br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A acidez favorece a ação da principal enzima, a pepsina, uma protease cuja forma inativa é o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pepsinogênio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mas que em ambiente ácido transforma-se em pepsina que quebra as ligações químicas entre os aminoácidos de uma proteína. </a:t>
            </a:r>
            <a:br>
              <a:rPr lang="pt-BR" dirty="0">
                <a:latin typeface="Calibri" pitchFamily="34" charset="0"/>
                <a:cs typeface="Calibri" pitchFamily="34" charset="0"/>
              </a:rPr>
            </a:br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Como resultado da digestão química do bolo alimentar, forma-se o suco alimentar, chamado quimo. Uma parte do quimo é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absorvida no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estômago, mas a maior parte ocorre no intestino delgado.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03567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ira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6110"/>
            <a:ext cx="6480720" cy="5777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0742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Intestino Delgado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Começa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na válvula pilórica, que o comunica com o estômago, e termina na válvula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íleocecal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por onde desemboca no intestino grosso. Seu comprimento é de 6 a 8 metros; seu diâmetro, de cerca de 3 centímetros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 fontAlgn="base"/>
            <a:r>
              <a:rPr lang="pt-BR" dirty="0">
                <a:latin typeface="Calibri" pitchFamily="34" charset="0"/>
                <a:cs typeface="Calibri" pitchFamily="34" charset="0"/>
              </a:rPr>
              <a:t>Dividiam os antigos autores o intestino delgado em três partes: 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duodeno, </a:t>
            </a:r>
            <a:r>
              <a:rPr lang="pt-BR" dirty="0">
                <a:latin typeface="Calibri" pitchFamily="34" charset="0"/>
                <a:cs typeface="Calibri" pitchFamily="34" charset="0"/>
              </a:rPr>
              <a:t> jejuno 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pt-BR" dirty="0">
                <a:latin typeface="Calibri" pitchFamily="34" charset="0"/>
                <a:cs typeface="Calibri" pitchFamily="34" charset="0"/>
              </a:rPr>
              <a:t> e íleo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 fontAlgn="base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 fontAlgn="base"/>
            <a:r>
              <a:rPr lang="pt-BR" dirty="0">
                <a:latin typeface="Calibri" pitchFamily="34" charset="0"/>
                <a:cs typeface="Calibri" pitchFamily="34" charset="0"/>
              </a:rPr>
              <a:t>Atualmente a anatomia considera, para o intestino delgado, apenas duas partes: uma porção fixa, que é o duodeno e uma porção flutuante, o jejuno-íleo.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61052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ira\Desktop\intestino-delg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6350000" cy="543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74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/>
          <p:cNvSpPr txBox="1">
            <a:spLocks noChangeArrowheads="1"/>
          </p:cNvSpPr>
          <p:nvPr/>
        </p:nvSpPr>
        <p:spPr bwMode="auto">
          <a:xfrm>
            <a:off x="1187624" y="260648"/>
            <a:ext cx="77905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Quanto ao local de ação a atividade dos hormônios é classificada como:</a:t>
            </a:r>
          </a:p>
          <a:p>
            <a:pPr eaLnBrk="1" hangingPunct="1"/>
            <a:endParaRPr lang="pt-BR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 Endócrina : alcança alvos distantes através da corrente sanguínea</a:t>
            </a:r>
          </a:p>
          <a:p>
            <a:pPr eaLnBrk="1" hangingPunct="1"/>
            <a:endParaRPr lang="pt-BR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2- </a:t>
            </a:r>
            <a:r>
              <a:rPr lang="pt-BR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Parácrina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atua em células ou tecidos vizinhos</a:t>
            </a:r>
          </a:p>
          <a:p>
            <a:pPr eaLnBrk="1" hangingPunct="1"/>
            <a:endParaRPr lang="pt-BR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3- </a:t>
            </a:r>
            <a:r>
              <a:rPr lang="pt-BR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Autócrina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age no próprio tecido ou células onde foi produzido.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360" y="2833960"/>
            <a:ext cx="6604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070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6295" y="1196752"/>
            <a:ext cx="7498080" cy="5267672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É a primeira porção do intestino delgado e também a parte mais curta desse órgão. Seu nome é derivado do latim e se deve ao fato de o órgão ter o comprimento de cerca de doze dedos (25 a 30 cm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(cerca de 80% da digestão ocorre no duodeno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No duodeno, duas glândulas importantes lançam suas secreções: o fígado e o pâncreas.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7664" y="33265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duodeno  </a:t>
            </a:r>
            <a:endParaRPr lang="pt-B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0941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Fígado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fígado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que produz bile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onde é armazenada na vesícula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biliar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liberar no estômago quando houver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alimento</a:t>
            </a:r>
          </a:p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A bile não contém enzimas digestivas e  sais biliares 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que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separam as gorduras em partículas microscópicas, facilitando a ação das enzimas pancreáticas sobre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os lipídios. </a:t>
            </a:r>
          </a:p>
          <a:p>
            <a:pPr marL="82296" indent="0" algn="just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413104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ira\Desktop\funcao-do-figado_22215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454355" cy="4973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39327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Pâncreas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Pâncreas produz</a:t>
            </a:r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suco pancreático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 que é formado de enzimas digestivas e bicarbonato de sódio  que possuem função de alcalinizar o pH  do estomago e ajudar 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 partir em pedaços menores as proteínas, os açúcares e as gorduras,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auxiliando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na digestão dos alimentos e metabolismo dos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nutrientes.  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82296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285809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ira\Desktop\panc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736968" cy="5300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98072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Jejuno-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í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Ocorre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 absorção dos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nutrientes,  água e  </a:t>
            </a:r>
            <a:r>
              <a:rPr lang="pt-BR" dirty="0">
                <a:latin typeface="Calibri" pitchFamily="34" charset="0"/>
                <a:cs typeface="Calibri" pitchFamily="34" charset="0"/>
              </a:rPr>
              <a:t>sais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minerais com a ajuda de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microvisosidades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e capilares sanguíneos.  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1907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ira\Desktop\paredeintest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35" y="692696"/>
            <a:ext cx="7765491" cy="5053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90762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Intestino Grosso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Intestino grosso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contem 1,5 m de comprimento, dividido em ceco (apêndice) Cólon (cólon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ascendente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cólon transverso, cólon descendente,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sigmóide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)  e reto. </a:t>
            </a:r>
          </a:p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Ocorre a absorção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de água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ingerida  e reabsorção das secreções digestivas, cerca de  </a:t>
            </a:r>
            <a:r>
              <a:rPr lang="pt-BR" dirty="0">
                <a:latin typeface="Calibri" pitchFamily="34" charset="0"/>
                <a:cs typeface="Calibri" pitchFamily="34" charset="0"/>
              </a:rPr>
              <a:t>8 ou 9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litros. </a:t>
            </a:r>
          </a:p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E secreta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muco que lubrifica as fezes facilitando o seu trânsito e eliminação pelo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anus. </a:t>
            </a:r>
            <a:r>
              <a:rPr lang="pt-BR" dirty="0">
                <a:latin typeface="Calibri" pitchFamily="34" charset="0"/>
                <a:cs typeface="Calibri" pitchFamily="34" charset="0"/>
              </a:rPr>
              <a:t>É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fechado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por um músculo que a rodeia chamado o esfíncter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anal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653717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ira\Desktop\intestino-gros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337715" cy="6317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19302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Mapa-mental-Sistema-digestório-750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9001156" cy="5160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857356" y="642918"/>
            <a:ext cx="5688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Principais glândulas endócrinas humanas</a:t>
            </a:r>
            <a:endParaRPr lang="pt-B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412" name="Grupo 17"/>
          <p:cNvGrpSpPr>
            <a:grpSpLocks/>
          </p:cNvGrpSpPr>
          <p:nvPr/>
        </p:nvGrpSpPr>
        <p:grpSpPr bwMode="auto">
          <a:xfrm>
            <a:off x="2571736" y="1857364"/>
            <a:ext cx="3815816" cy="4485718"/>
            <a:chOff x="2411760" y="1988840"/>
            <a:chExt cx="3816003" cy="4486573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9764"/>
            <a:stretch>
              <a:fillRect/>
            </a:stretch>
          </p:blipFill>
          <p:spPr bwMode="auto">
            <a:xfrm>
              <a:off x="2484438" y="1988840"/>
              <a:ext cx="3743325" cy="448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CaixaDeTexto 5"/>
            <p:cNvSpPr txBox="1">
              <a:spLocks noChangeArrowheads="1"/>
            </p:cNvSpPr>
            <p:nvPr/>
          </p:nvSpPr>
          <p:spPr bwMode="auto">
            <a:xfrm>
              <a:off x="5076056" y="2276872"/>
              <a:ext cx="1135247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Glândula pineal</a:t>
              </a:r>
            </a:p>
          </p:txBody>
        </p:sp>
        <p:sp>
          <p:nvSpPr>
            <p:cNvPr id="17416" name="CaixaDeTexto 6"/>
            <p:cNvSpPr txBox="1">
              <a:spLocks noChangeArrowheads="1"/>
            </p:cNvSpPr>
            <p:nvPr/>
          </p:nvSpPr>
          <p:spPr bwMode="auto">
            <a:xfrm>
              <a:off x="2483768" y="2420888"/>
              <a:ext cx="1306768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 dirty="0"/>
                <a:t>Glândula pituitária</a:t>
              </a:r>
            </a:p>
          </p:txBody>
        </p:sp>
        <p:sp>
          <p:nvSpPr>
            <p:cNvPr id="17417" name="CaixaDeTexto 7"/>
            <p:cNvSpPr txBox="1">
              <a:spLocks noChangeArrowheads="1"/>
            </p:cNvSpPr>
            <p:nvPr/>
          </p:nvSpPr>
          <p:spPr bwMode="auto">
            <a:xfrm>
              <a:off x="2483768" y="3068960"/>
              <a:ext cx="122822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Glândula tireoide</a:t>
              </a:r>
            </a:p>
          </p:txBody>
        </p:sp>
        <p:sp>
          <p:nvSpPr>
            <p:cNvPr id="17418" name="CaixaDeTexto 9"/>
            <p:cNvSpPr txBox="1">
              <a:spLocks noChangeArrowheads="1"/>
            </p:cNvSpPr>
            <p:nvPr/>
          </p:nvSpPr>
          <p:spPr bwMode="auto">
            <a:xfrm>
              <a:off x="5493113" y="3527829"/>
              <a:ext cx="562163" cy="2462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000" b="1" dirty="0"/>
                <a:t>Timo</a:t>
              </a:r>
            </a:p>
          </p:txBody>
        </p:sp>
        <p:sp>
          <p:nvSpPr>
            <p:cNvPr id="17419" name="CaixaDeTexto 10"/>
            <p:cNvSpPr txBox="1">
              <a:spLocks noChangeArrowheads="1"/>
            </p:cNvSpPr>
            <p:nvPr/>
          </p:nvSpPr>
          <p:spPr bwMode="auto">
            <a:xfrm>
              <a:off x="5364088" y="4653136"/>
              <a:ext cx="750526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 dirty="0" err="1"/>
                <a:t>Pancreas</a:t>
              </a:r>
              <a:endParaRPr lang="pt-BR" sz="1000" b="1" dirty="0"/>
            </a:p>
          </p:txBody>
        </p:sp>
        <p:sp>
          <p:nvSpPr>
            <p:cNvPr id="17420" name="CaixaDeTexto 11"/>
            <p:cNvSpPr txBox="1">
              <a:spLocks noChangeArrowheads="1"/>
            </p:cNvSpPr>
            <p:nvPr/>
          </p:nvSpPr>
          <p:spPr bwMode="auto">
            <a:xfrm>
              <a:off x="2411760" y="4509120"/>
              <a:ext cx="1220206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 dirty="0"/>
                <a:t>Glândula adrenal</a:t>
              </a:r>
            </a:p>
          </p:txBody>
        </p:sp>
        <p:sp>
          <p:nvSpPr>
            <p:cNvPr id="17421" name="CaixaDeTexto 12"/>
            <p:cNvSpPr txBox="1">
              <a:spLocks noChangeArrowheads="1"/>
            </p:cNvSpPr>
            <p:nvPr/>
          </p:nvSpPr>
          <p:spPr bwMode="auto">
            <a:xfrm>
              <a:off x="5364088" y="5373216"/>
              <a:ext cx="588623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Ovário</a:t>
              </a:r>
            </a:p>
          </p:txBody>
        </p:sp>
        <p:sp>
          <p:nvSpPr>
            <p:cNvPr id="17422" name="CaixaDeTexto 13"/>
            <p:cNvSpPr txBox="1">
              <a:spLocks noChangeArrowheads="1"/>
            </p:cNvSpPr>
            <p:nvPr/>
          </p:nvSpPr>
          <p:spPr bwMode="auto">
            <a:xfrm>
              <a:off x="2699792" y="5805264"/>
              <a:ext cx="745717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Testículo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214414" y="0"/>
            <a:ext cx="750099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Hipotálamo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	</a:t>
            </a:r>
            <a:endParaRPr lang="pt-BR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     Recebe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informações do sistema nervoso e secreta hormônios que atuam sobre a hipófise anterior (</a:t>
            </a:r>
            <a:r>
              <a:rPr lang="pt-BR" sz="2800" dirty="0" err="1">
                <a:latin typeface="Calibri" pitchFamily="34" charset="0"/>
                <a:cs typeface="Calibri" pitchFamily="34" charset="0"/>
              </a:rPr>
              <a:t>adenoipófise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pic>
        <p:nvPicPr>
          <p:cNvPr id="5123" name="Picture 3" descr="C:\Users\User\Desktop\hipofiseadenoeneuro-c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792181"/>
            <a:ext cx="6929486" cy="3365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1285852" y="857232"/>
            <a:ext cx="749808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Possui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neurônios que produzem os hormônios (oxitocina e antidiurético “ADH”) que são armazenados e liberados pela hipófise posterior (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neuroipófise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).</a:t>
            </a:r>
          </a:p>
        </p:txBody>
      </p:sp>
      <p:pic>
        <p:nvPicPr>
          <p:cNvPr id="8194" name="Picture 2" descr="C:\Users\User\Desktop\localización-del-hipotálam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00372"/>
            <a:ext cx="5143500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2014</Words>
  <Application>Microsoft Office PowerPoint</Application>
  <PresentationFormat>Apresentação na tela (4:3)</PresentationFormat>
  <Paragraphs>467</Paragraphs>
  <Slides>69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69</vt:i4>
      </vt:variant>
    </vt:vector>
  </HeadingPairs>
  <TitlesOfParts>
    <vt:vector size="71" baseType="lpstr">
      <vt:lpstr>Personalizar design</vt:lpstr>
      <vt:lpstr>1_Solstício</vt:lpstr>
      <vt:lpstr>SISTEMA ENDÓCRINO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Hipófise - Pituitaria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Glândula pineal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Sistema Digestório </vt:lpstr>
      <vt:lpstr>Slide 37</vt:lpstr>
      <vt:lpstr>Slide 38</vt:lpstr>
      <vt:lpstr>Função</vt:lpstr>
      <vt:lpstr>Divisão:</vt:lpstr>
      <vt:lpstr>Slide 41</vt:lpstr>
      <vt:lpstr>Slide 42</vt:lpstr>
      <vt:lpstr>Digestão Química 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Faringe:</vt:lpstr>
      <vt:lpstr>Slide 52</vt:lpstr>
      <vt:lpstr>Esôfago: </vt:lpstr>
      <vt:lpstr>Slide 54</vt:lpstr>
      <vt:lpstr>Estômago:</vt:lpstr>
      <vt:lpstr>Slide 56</vt:lpstr>
      <vt:lpstr>Slide 57</vt:lpstr>
      <vt:lpstr>Intestino Delgado</vt:lpstr>
      <vt:lpstr>Slide 59</vt:lpstr>
      <vt:lpstr>Slide 60</vt:lpstr>
      <vt:lpstr>Fígado </vt:lpstr>
      <vt:lpstr>Slide 62</vt:lpstr>
      <vt:lpstr>Pâncreas</vt:lpstr>
      <vt:lpstr>Slide 64</vt:lpstr>
      <vt:lpstr>Jejuno-íleo </vt:lpstr>
      <vt:lpstr>Slide 66</vt:lpstr>
      <vt:lpstr>Intestino Grosso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User</cp:lastModifiedBy>
  <cp:revision>88</cp:revision>
  <dcterms:created xsi:type="dcterms:W3CDTF">2011-07-13T12:53:46Z</dcterms:created>
  <dcterms:modified xsi:type="dcterms:W3CDTF">2021-06-10T20:03:55Z</dcterms:modified>
</cp:coreProperties>
</file>