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sldIdLst>
    <p:sldId id="256" r:id="rId2"/>
    <p:sldId id="386" r:id="rId3"/>
    <p:sldId id="316" r:id="rId4"/>
    <p:sldId id="337" r:id="rId5"/>
    <p:sldId id="339" r:id="rId6"/>
    <p:sldId id="340" r:id="rId7"/>
    <p:sldId id="338" r:id="rId8"/>
    <p:sldId id="341" r:id="rId9"/>
    <p:sldId id="342" r:id="rId10"/>
    <p:sldId id="343" r:id="rId11"/>
    <p:sldId id="344" r:id="rId12"/>
    <p:sldId id="346" r:id="rId13"/>
    <p:sldId id="347" r:id="rId14"/>
    <p:sldId id="348" r:id="rId15"/>
    <p:sldId id="349" r:id="rId16"/>
    <p:sldId id="350" r:id="rId17"/>
    <p:sldId id="351" r:id="rId18"/>
    <p:sldId id="363" r:id="rId19"/>
    <p:sldId id="364" r:id="rId20"/>
    <p:sldId id="353" r:id="rId21"/>
    <p:sldId id="371" r:id="rId22"/>
    <p:sldId id="374" r:id="rId23"/>
    <p:sldId id="372" r:id="rId24"/>
    <p:sldId id="373" r:id="rId25"/>
    <p:sldId id="375" r:id="rId26"/>
    <p:sldId id="376" r:id="rId27"/>
    <p:sldId id="377" r:id="rId28"/>
    <p:sldId id="378" r:id="rId29"/>
    <p:sldId id="354" r:id="rId30"/>
    <p:sldId id="355" r:id="rId31"/>
    <p:sldId id="356" r:id="rId32"/>
    <p:sldId id="357" r:id="rId33"/>
    <p:sldId id="358" r:id="rId34"/>
    <p:sldId id="359" r:id="rId35"/>
    <p:sldId id="361" r:id="rId36"/>
    <p:sldId id="362" r:id="rId37"/>
    <p:sldId id="365" r:id="rId38"/>
    <p:sldId id="366" r:id="rId39"/>
    <p:sldId id="367" r:id="rId40"/>
    <p:sldId id="370" r:id="rId41"/>
    <p:sldId id="368" r:id="rId42"/>
    <p:sldId id="369" r:id="rId43"/>
    <p:sldId id="380" r:id="rId44"/>
    <p:sldId id="381" r:id="rId45"/>
    <p:sldId id="382" r:id="rId46"/>
    <p:sldId id="383" r:id="rId47"/>
    <p:sldId id="384" r:id="rId48"/>
    <p:sldId id="385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>
        <p:scale>
          <a:sx n="75" d="100"/>
          <a:sy n="75" d="100"/>
        </p:scale>
        <p:origin x="-128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EEC55-23DA-4D86-98F2-537607E597D7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2975-0278-41CE-8B2A-A22CEEB946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04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66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14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59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03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69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84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45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92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8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69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37382-068A-4796-9350-9980CB6AA8FA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DE00-7951-4AE1-A487-A17A00618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92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9654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4464496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latin typeface="Tahoma" pitchFamily="34" charset="0"/>
              </a:rPr>
              <a:t>T</a:t>
            </a:r>
            <a:r>
              <a:rPr lang="pt-BR" sz="4400" b="1" dirty="0" smtClean="0">
                <a:latin typeface="Tahoma" pitchFamily="34" charset="0"/>
              </a:rPr>
              <a:t>ÉCNICO ESTÉTICA E MASSOTERAPIA</a:t>
            </a:r>
            <a:br>
              <a:rPr lang="pt-BR" sz="4400" b="1" dirty="0" smtClean="0">
                <a:latin typeface="Tahoma" pitchFamily="34" charset="0"/>
              </a:rPr>
            </a:br>
            <a:r>
              <a:rPr lang="pt-BR" sz="4400" b="1" dirty="0" smtClean="0">
                <a:latin typeface="Tahoma" pitchFamily="34" charset="0"/>
              </a:rPr>
              <a:t/>
            </a:r>
            <a:br>
              <a:rPr lang="pt-BR" sz="4400" b="1" dirty="0" smtClean="0">
                <a:latin typeface="Tahoma" pitchFamily="34" charset="0"/>
              </a:rPr>
            </a:br>
            <a:r>
              <a:rPr lang="pt-BR" b="1" dirty="0" smtClean="0">
                <a:latin typeface="Tahoma" pitchFamily="34" charset="0"/>
              </a:rPr>
              <a:t>Nutrição</a:t>
            </a:r>
            <a:br>
              <a:rPr lang="pt-BR" b="1" dirty="0" smtClean="0">
                <a:latin typeface="Tahoma" pitchFamily="34" charset="0"/>
              </a:rPr>
            </a:br>
            <a:r>
              <a:rPr lang="pt-BR" b="1" dirty="0" smtClean="0">
                <a:latin typeface="Tahoma" pitchFamily="34" charset="0"/>
              </a:rPr>
              <a:t/>
            </a:r>
            <a:br>
              <a:rPr lang="pt-BR" b="1" dirty="0" smtClean="0">
                <a:latin typeface="Tahoma" pitchFamily="34" charset="0"/>
              </a:rPr>
            </a:br>
            <a:r>
              <a:rPr lang="pt-BR" sz="4000" b="1" dirty="0" smtClean="0">
                <a:latin typeface="Tahoma" pitchFamily="34" charset="0"/>
              </a:rPr>
              <a:t>AULA 5 – Alimentos Funcionais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280920" cy="110452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000" b="1" i="1" dirty="0" err="1" smtClean="0">
                <a:latin typeface="Tahoma" pitchFamily="34" charset="0"/>
              </a:rPr>
              <a:t>Prof.:Giovani</a:t>
            </a:r>
            <a:r>
              <a:rPr lang="pt-BR" sz="2000" b="1" i="1" dirty="0" smtClean="0">
                <a:latin typeface="Tahoma" pitchFamily="34" charset="0"/>
              </a:rPr>
              <a:t> Mª </a:t>
            </a:r>
            <a:r>
              <a:rPr lang="pt-BR" sz="2000" b="1" i="1" dirty="0" err="1" smtClean="0">
                <a:latin typeface="Tahoma" pitchFamily="34" charset="0"/>
              </a:rPr>
              <a:t>Schiessl</a:t>
            </a:r>
            <a:r>
              <a:rPr lang="pt-BR" sz="2000" b="1" i="1" dirty="0" smtClean="0">
                <a:latin typeface="Tahoma" pitchFamily="34" charset="0"/>
              </a:rPr>
              <a:t> </a:t>
            </a:r>
            <a:r>
              <a:rPr lang="pt-BR" sz="2000" b="1" i="1" dirty="0" err="1" smtClean="0">
                <a:latin typeface="Tahoma" pitchFamily="34" charset="0"/>
              </a:rPr>
              <a:t>Wachholz</a:t>
            </a:r>
            <a:endParaRPr lang="pt-BR" sz="2000" b="1" i="1" dirty="0" smtClean="0">
              <a:latin typeface="Tahoma" pitchFamily="34" charset="0"/>
            </a:endParaRPr>
          </a:p>
          <a:p>
            <a:pPr algn="ctr"/>
            <a:r>
              <a:rPr lang="pt-BR" sz="2000" b="1" dirty="0" smtClean="0">
                <a:latin typeface="Tahoma" pitchFamily="34" charset="0"/>
              </a:rPr>
              <a:t>NUTRICIONISTA</a:t>
            </a:r>
          </a:p>
          <a:p>
            <a:pPr algn="ctr"/>
            <a:r>
              <a:rPr lang="pt-BR" sz="2000" b="1" dirty="0" smtClean="0">
                <a:latin typeface="Tahoma" pitchFamily="34" charset="0"/>
              </a:rPr>
              <a:t>CRN:1331</a:t>
            </a:r>
          </a:p>
        </p:txBody>
      </p:sp>
    </p:spTree>
    <p:extLst>
      <p:ext uri="{BB962C8B-B14F-4D97-AF65-F5344CB8AC3E}">
        <p14:creationId xmlns:p14="http://schemas.microsoft.com/office/powerpoint/2010/main" val="6047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CURIOSIDADE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29411"/>
          </a:xfrm>
        </p:spPr>
        <p:txBody>
          <a:bodyPr/>
          <a:lstStyle/>
          <a:p>
            <a:r>
              <a:rPr lang="pt-BR" dirty="0" smtClean="0"/>
              <a:t>Ômega 6, não possui alegações funcionais. </a:t>
            </a:r>
          </a:p>
          <a:p>
            <a:pPr marL="0" indent="0">
              <a:buNone/>
            </a:pPr>
            <a:r>
              <a:rPr lang="pt-BR" dirty="0" smtClean="0"/>
              <a:t>Apenas propriedade que auxiliam em sintomas </a:t>
            </a:r>
            <a:r>
              <a:rPr lang="pt-BR" dirty="0" err="1" smtClean="0"/>
              <a:t>pré</a:t>
            </a:r>
            <a:r>
              <a:rPr lang="pt-BR" dirty="0" smtClean="0"/>
              <a:t> menstruais, inflamação, doenças de pele;</a:t>
            </a:r>
          </a:p>
          <a:p>
            <a:pPr marL="0" indent="0">
              <a:buNone/>
            </a:pPr>
            <a:r>
              <a:rPr lang="pt-BR" dirty="0" smtClean="0"/>
              <a:t>Fontes: óleo de prímula; óleo semente borragem</a:t>
            </a:r>
            <a:r>
              <a:rPr lang="pt-BR" dirty="0"/>
              <a:t> </a:t>
            </a:r>
            <a:r>
              <a:rPr lang="pt-BR" dirty="0" smtClean="0"/>
              <a:t>e semente de cassis.   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450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01143"/>
            <a:ext cx="2828553" cy="188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CAROTENOÍDES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Os carotenoides são pigmentos encontrados nos vegetais (como abóbora</a:t>
            </a:r>
            <a:r>
              <a:rPr lang="pt-BR" dirty="0" smtClean="0"/>
              <a:t>, mamão</a:t>
            </a:r>
            <a:r>
              <a:rPr lang="pt-BR" dirty="0"/>
              <a:t>, tomates, espinafre etc.). </a:t>
            </a:r>
            <a:r>
              <a:rPr lang="pt-BR" dirty="0" smtClean="0"/>
              <a:t>Estudos mostram ele como um aliado para combater os radicais livres e antioxidante com ação protetora a doenças cardiovasculares.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83732"/>
            <a:ext cx="3596658" cy="20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LICOPENO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Alegação: “O licopeno tem ação antioxidante que protege as células </a:t>
            </a:r>
            <a:r>
              <a:rPr lang="pt-BR" dirty="0" smtClean="0"/>
              <a:t>contra os </a:t>
            </a:r>
            <a:r>
              <a:rPr lang="pt-BR" dirty="0"/>
              <a:t>radicais livres. Seu consumo deve estar associado a uma alimentação </a:t>
            </a:r>
            <a:r>
              <a:rPr lang="pt-BR" dirty="0" smtClean="0"/>
              <a:t>equilibrada e </a:t>
            </a:r>
            <a:r>
              <a:rPr lang="pt-BR" dirty="0"/>
              <a:t>hábitos de vida </a:t>
            </a:r>
            <a:r>
              <a:rPr lang="pt-BR" dirty="0" smtClean="0"/>
              <a:t>saudáveis.</a:t>
            </a:r>
          </a:p>
          <a:p>
            <a:pPr marL="0" indent="0">
              <a:buNone/>
            </a:pPr>
            <a:r>
              <a:rPr lang="pt-BR" dirty="0" smtClean="0"/>
              <a:t>Licopeno </a:t>
            </a:r>
            <a:r>
              <a:rPr lang="pt-BR" dirty="0"/>
              <a:t>é um pigmento vermelho das plantas encontrado nos </a:t>
            </a:r>
            <a:r>
              <a:rPr lang="pt-BR" dirty="0" smtClean="0"/>
              <a:t>tomates e </a:t>
            </a:r>
            <a:r>
              <a:rPr lang="pt-BR" dirty="0"/>
              <a:t>seus produtos, goiaba, melancia, mamão e pitanga.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OBS:É </a:t>
            </a:r>
            <a:r>
              <a:rPr lang="pt-BR" dirty="0"/>
              <a:t>importante </a:t>
            </a:r>
            <a:r>
              <a:rPr lang="pt-BR" dirty="0" smtClean="0"/>
              <a:t>destacar que </a:t>
            </a:r>
            <a:r>
              <a:rPr lang="pt-BR" dirty="0"/>
              <a:t>o licopeno presente no tomate cozido (como molhos) é melhor </a:t>
            </a:r>
            <a:r>
              <a:rPr lang="pt-BR" dirty="0" smtClean="0"/>
              <a:t>absorvido pelo </a:t>
            </a:r>
            <a:r>
              <a:rPr lang="pt-BR" dirty="0"/>
              <a:t>organismo do que na forma crua.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1523" cy="7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5949280"/>
            <a:ext cx="783530" cy="7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27546" cy="92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20"/>
            <a:ext cx="819535" cy="8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CURIOSIDADE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76064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Efeito </a:t>
            </a:r>
            <a:r>
              <a:rPr lang="pt-BR" dirty="0"/>
              <a:t>protetor do licopeno sobre algumas doenças</a:t>
            </a:r>
            <a:r>
              <a:rPr lang="pt-BR" dirty="0" smtClean="0"/>
              <a:t>, como </a:t>
            </a:r>
            <a:r>
              <a:rPr lang="pt-BR" dirty="0"/>
              <a:t>o infarto agudo do miocárdio, câncer de </a:t>
            </a:r>
            <a:r>
              <a:rPr lang="pt-BR" dirty="0" smtClean="0"/>
              <a:t>pulmão</a:t>
            </a:r>
            <a:r>
              <a:rPr lang="pt-BR" dirty="0"/>
              <a:t>, e especialmente o </a:t>
            </a:r>
            <a:r>
              <a:rPr lang="pt-BR" dirty="0" smtClean="0"/>
              <a:t>câncer de </a:t>
            </a:r>
            <a:r>
              <a:rPr lang="pt-BR" dirty="0"/>
              <a:t>próstata, pois a próstata humana contém licopeno. No entanto, os dados </a:t>
            </a:r>
            <a:r>
              <a:rPr lang="pt-BR" dirty="0" smtClean="0"/>
              <a:t>da literatura </a:t>
            </a:r>
            <a:r>
              <a:rPr lang="pt-BR" dirty="0"/>
              <a:t>científica ainda </a:t>
            </a:r>
            <a:r>
              <a:rPr lang="pt-BR" dirty="0" smtClean="0"/>
              <a:t>são inconsistentes</a:t>
            </a:r>
            <a:r>
              <a:rPr lang="pt-BR" dirty="0"/>
              <a:t>, sendo necessários mais </a:t>
            </a:r>
            <a:r>
              <a:rPr lang="pt-BR" dirty="0" smtClean="0"/>
              <a:t>estudos para comprovar </a:t>
            </a:r>
            <a:r>
              <a:rPr lang="pt-BR" dirty="0"/>
              <a:t>esses </a:t>
            </a:r>
            <a:r>
              <a:rPr lang="pt-BR" dirty="0" smtClean="0"/>
              <a:t>efeitos.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*Ingestão sugerida: 4 a 35mg/dia = 3 tomates = 8mg.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38316"/>
            <a:ext cx="1526104" cy="10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93432"/>
            <a:ext cx="13096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53870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1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RECEITA MOLHO TOMATE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/>
              <a:t>Tomate (de preferência orgânico) – 3 unidades; Manjericão – a gosto; Alho – </a:t>
            </a:r>
            <a:r>
              <a:rPr lang="pt-BR" dirty="0" smtClean="0"/>
              <a:t>1 dente</a:t>
            </a:r>
            <a:r>
              <a:rPr lang="pt-BR" dirty="0"/>
              <a:t>; Cebola – ½ unidade pequena; Colorau – 1 colher de chá cheia; Páprica doce – ½ </a:t>
            </a:r>
            <a:r>
              <a:rPr lang="pt-BR" dirty="0" smtClean="0"/>
              <a:t>colher de </a:t>
            </a:r>
            <a:r>
              <a:rPr lang="pt-BR" dirty="0"/>
              <a:t>chá; Óleo de sua preferência – 1 colher de sobremesa.</a:t>
            </a:r>
          </a:p>
          <a:p>
            <a:pPr marL="0" indent="0">
              <a:buNone/>
            </a:pPr>
            <a:r>
              <a:rPr lang="pt-BR" dirty="0"/>
              <a:t>Modo de preparo: 1. Refogue a cebola e o alho no óleo. 2. Acrescente o tomate picado (</a:t>
            </a:r>
            <a:r>
              <a:rPr lang="pt-BR" dirty="0" smtClean="0"/>
              <a:t>use todo </a:t>
            </a:r>
            <a:r>
              <a:rPr lang="pt-BR" dirty="0"/>
              <a:t>o tomate, ou retire a casca, caso não seja orgânico), o colorau e a páprica. 3. </a:t>
            </a:r>
            <a:r>
              <a:rPr lang="pt-BR" dirty="0" smtClean="0"/>
              <a:t>Deixe cozinhar </a:t>
            </a:r>
            <a:r>
              <a:rPr lang="pt-BR" dirty="0"/>
              <a:t>por 10 minutos, ou até que o tomate se desmanche. 4. Depois de esfriar um pouco</a:t>
            </a:r>
            <a:r>
              <a:rPr lang="pt-BR" dirty="0" smtClean="0"/>
              <a:t>, bata </a:t>
            </a:r>
            <a:r>
              <a:rPr lang="pt-BR" dirty="0"/>
              <a:t>no liquidificador, peneire e volte a cozinhar o molho por mais 10 minutos. 5. Depois </a:t>
            </a:r>
            <a:r>
              <a:rPr lang="pt-BR" dirty="0" smtClean="0"/>
              <a:t>de pronto</a:t>
            </a:r>
            <a:r>
              <a:rPr lang="pt-BR" dirty="0"/>
              <a:t>, acrescente o manjericão higienizado e misture. Obs.: Como higienizar o manjericão</a:t>
            </a:r>
            <a:r>
              <a:rPr lang="pt-BR" dirty="0" smtClean="0"/>
              <a:t>: deixe </a:t>
            </a:r>
            <a:r>
              <a:rPr lang="pt-BR" dirty="0"/>
              <a:t>de molho em uma bacia com 1 litro de água e 1 colher de sopa de água sanitária sem</a:t>
            </a:r>
          </a:p>
          <a:p>
            <a:pPr marL="0" indent="0">
              <a:buNone/>
            </a:pPr>
            <a:r>
              <a:rPr lang="pt-BR" dirty="0"/>
              <a:t>alvejante por 15 minutos. Dica: Você pode dobrar a receita e congelar o molho em </a:t>
            </a:r>
            <a:r>
              <a:rPr lang="pt-BR" dirty="0" smtClean="0"/>
              <a:t>potinhos individuais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4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LUTEÍNA  e ZEAXANTINA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Alegação: “A luteína / </a:t>
            </a:r>
            <a:r>
              <a:rPr lang="pt-BR" dirty="0" err="1"/>
              <a:t>zeaxantina</a:t>
            </a:r>
            <a:r>
              <a:rPr lang="pt-BR" dirty="0"/>
              <a:t> tem ação antioxidante que </a:t>
            </a:r>
            <a:r>
              <a:rPr lang="pt-BR" dirty="0" smtClean="0"/>
              <a:t>protege as </a:t>
            </a:r>
            <a:r>
              <a:rPr lang="pt-BR" dirty="0"/>
              <a:t>células contra os radicais </a:t>
            </a:r>
            <a:r>
              <a:rPr lang="pt-BR" dirty="0" smtClean="0"/>
              <a:t>livres. </a:t>
            </a:r>
          </a:p>
          <a:p>
            <a:pPr marL="0" indent="0">
              <a:buNone/>
            </a:pPr>
            <a:r>
              <a:rPr lang="pt-BR" dirty="0" err="1" smtClean="0"/>
              <a:t>Zeaxantina</a:t>
            </a:r>
            <a:r>
              <a:rPr lang="pt-BR" dirty="0" smtClean="0"/>
              <a:t>: possui ação </a:t>
            </a:r>
            <a:r>
              <a:rPr lang="pt-BR" dirty="0"/>
              <a:t>funcional </a:t>
            </a:r>
            <a:r>
              <a:rPr lang="pt-BR" dirty="0" smtClean="0"/>
              <a:t>por proteger as células oculares, reduzindo catarata </a:t>
            </a:r>
            <a:r>
              <a:rPr lang="pt-BR" dirty="0"/>
              <a:t>e degeneração macular. </a:t>
            </a:r>
          </a:p>
          <a:p>
            <a:pPr marL="0" indent="0">
              <a:buNone/>
            </a:pPr>
            <a:r>
              <a:rPr lang="pt-BR" dirty="0" smtClean="0"/>
              <a:t>Seu consumo </a:t>
            </a:r>
            <a:r>
              <a:rPr lang="pt-BR" dirty="0"/>
              <a:t>deve estar associado a </a:t>
            </a:r>
            <a:r>
              <a:rPr lang="pt-BR" dirty="0" smtClean="0"/>
              <a:t>uma alimentação </a:t>
            </a:r>
            <a:r>
              <a:rPr lang="pt-BR" dirty="0"/>
              <a:t>equilibrada e hábitos de vida saudáveis</a:t>
            </a:r>
            <a:r>
              <a:rPr lang="pt-BR" dirty="0" smtClean="0"/>
              <a:t>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13176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Luteína </a:t>
            </a:r>
            <a:r>
              <a:rPr lang="pt-BR" dirty="0"/>
              <a:t>e </a:t>
            </a:r>
            <a:r>
              <a:rPr lang="pt-BR" dirty="0" err="1" smtClean="0"/>
              <a:t>Zeaxantina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São compostos encontrados nas hortaliças folhosas de coloração  verde e verde escura como brócolis, couve-de-bruxelas espinafre</a:t>
            </a:r>
            <a:r>
              <a:rPr lang="pt-BR" dirty="0"/>
              <a:t>, </a:t>
            </a:r>
            <a:r>
              <a:rPr lang="pt-BR" dirty="0" smtClean="0"/>
              <a:t>salsa. 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 err="1"/>
              <a:t>zeaxantina</a:t>
            </a:r>
            <a:r>
              <a:rPr lang="pt-BR" dirty="0"/>
              <a:t> é </a:t>
            </a:r>
            <a:r>
              <a:rPr lang="pt-BR" dirty="0" smtClean="0"/>
              <a:t>encontrada também no </a:t>
            </a:r>
            <a:r>
              <a:rPr lang="pt-BR" dirty="0"/>
              <a:t>pequi e </a:t>
            </a:r>
            <a:r>
              <a:rPr lang="pt-BR" dirty="0" smtClean="0"/>
              <a:t>no milho.</a:t>
            </a:r>
          </a:p>
          <a:p>
            <a:pPr marL="0" indent="0">
              <a:buNone/>
            </a:pPr>
            <a:r>
              <a:rPr lang="pt-BR" dirty="0" smtClean="0"/>
              <a:t>São compostos sensíveis ao aquecimento. Preferir consumo  cru ou na forma de suco , cocção em baixa temperatura e pouco tempo.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5229200"/>
            <a:ext cx="2520280" cy="139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7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POLIÓIS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/>
          <a:lstStyle/>
          <a:p>
            <a:r>
              <a:rPr lang="pt-BR" dirty="0" smtClean="0"/>
              <a:t>Manitol – Xilitol – </a:t>
            </a:r>
            <a:r>
              <a:rPr lang="pt-BR" dirty="0" err="1" smtClean="0"/>
              <a:t>Sorbitol</a:t>
            </a:r>
            <a:r>
              <a:rPr lang="pt-BR" dirty="0" smtClean="0"/>
              <a:t>: não produzem ácidos que danificam os dentes. “Aliado sempre hábitos de higiene e alimentação saudáveis. </a:t>
            </a:r>
          </a:p>
          <a:p>
            <a:pPr marL="0" indent="0">
              <a:buNone/>
            </a:pPr>
            <a:r>
              <a:rPr lang="pt-BR" dirty="0" smtClean="0"/>
              <a:t>OBS: alegação aprovada somente para goma de mascar sem açúcar.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8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FITOESTERÓIS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>
            <a:normAutofit/>
          </a:bodyPr>
          <a:lstStyle/>
          <a:p>
            <a:r>
              <a:rPr lang="pt-BR" dirty="0" smtClean="0"/>
              <a:t>Auxiliam na redução da absorção do colesterol . Seu consumo deve estar associado a uma alimentação equilibrada e hábitos de vida saudáveis. </a:t>
            </a:r>
          </a:p>
          <a:p>
            <a:pPr marL="0" indent="0">
              <a:buNone/>
            </a:pPr>
            <a:r>
              <a:rPr lang="pt-BR" dirty="0" smtClean="0"/>
              <a:t>Encontrado: nozes</a:t>
            </a:r>
            <a:r>
              <a:rPr lang="pt-BR" dirty="0"/>
              <a:t>, amendoins, castanhas, sementes de gergelim, </a:t>
            </a:r>
            <a:r>
              <a:rPr lang="pt-BR" dirty="0" smtClean="0"/>
              <a:t>feijões, legumes e verduras.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Recomendação diária deve ser </a:t>
            </a:r>
            <a:r>
              <a:rPr lang="pt-BR" dirty="0" err="1" smtClean="0"/>
              <a:t>minimo</a:t>
            </a:r>
            <a:r>
              <a:rPr lang="pt-BR" dirty="0" smtClean="0"/>
              <a:t> 0,8 grs. Feitos mais efetivos </a:t>
            </a:r>
            <a:r>
              <a:rPr lang="pt-BR" dirty="0" err="1" smtClean="0"/>
              <a:t>qdo</a:t>
            </a:r>
            <a:r>
              <a:rPr lang="pt-BR" dirty="0" smtClean="0"/>
              <a:t> se garante uma ingestão acima de 3 </a:t>
            </a:r>
            <a:r>
              <a:rPr lang="pt-BR" dirty="0" err="1" smtClean="0"/>
              <a:t>grs</a:t>
            </a:r>
            <a:r>
              <a:rPr lang="pt-BR" dirty="0" smtClean="0"/>
              <a:t> /dia. 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45224"/>
            <a:ext cx="2041885" cy="12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PROTEÍNA DA SOJA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60640"/>
          </a:xfrm>
        </p:spPr>
        <p:txBody>
          <a:bodyPr/>
          <a:lstStyle/>
          <a:p>
            <a:r>
              <a:rPr lang="pt-BR" dirty="0" smtClean="0"/>
              <a:t>Consumo diário de 25grs de proteína de soja pode ajudar a reduzir colesterol. Consumo deve estar aliado a hábitos de vida saudáveis.  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1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7704" y="2492896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https://www.youtube.com/watch?v=c6larD0UrzU</a:t>
            </a:r>
          </a:p>
        </p:txBody>
      </p:sp>
    </p:spTree>
    <p:extLst>
      <p:ext uri="{BB962C8B-B14F-4D97-AF65-F5344CB8AC3E}">
        <p14:creationId xmlns:p14="http://schemas.microsoft.com/office/powerpoint/2010/main" val="180318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PROBIOTICOS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76664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Alegação Funcional: favorecem </a:t>
            </a:r>
            <a:r>
              <a:rPr lang="pt-BR" dirty="0"/>
              <a:t>as funções gastrointestinais, reduzindo o risco de constipação e câncer de </a:t>
            </a:r>
            <a:r>
              <a:rPr lang="pt-BR" dirty="0" smtClean="0"/>
              <a:t>cólon.</a:t>
            </a:r>
          </a:p>
          <a:p>
            <a:pPr marL="0" indent="0">
              <a:buNone/>
            </a:pPr>
            <a:r>
              <a:rPr lang="pt-BR" dirty="0"/>
              <a:t>PROBIOTICOS: </a:t>
            </a:r>
            <a:r>
              <a:rPr lang="pt-BR" i="1" dirty="0" smtClean="0"/>
              <a:t>são microrganismos </a:t>
            </a:r>
            <a:r>
              <a:rPr lang="pt-BR" i="1" dirty="0"/>
              <a:t>vivos </a:t>
            </a:r>
            <a:r>
              <a:rPr lang="pt-BR" dirty="0"/>
              <a:t>capazes de melhorar o equilíbrio microbiano intestinal, produzindo efeito benéfico na saúde do indivíduo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Encontrados nos leites </a:t>
            </a:r>
            <a:r>
              <a:rPr lang="pt-BR" dirty="0"/>
              <a:t>fermentados, </a:t>
            </a:r>
            <a:r>
              <a:rPr lang="pt-BR" dirty="0" smtClean="0"/>
              <a:t>Iogurtes, </a:t>
            </a:r>
            <a:r>
              <a:rPr lang="pt-BR" dirty="0" err="1" smtClean="0"/>
              <a:t>Kefir</a:t>
            </a:r>
            <a:r>
              <a:rPr lang="pt-BR" dirty="0" smtClean="0"/>
              <a:t> e </a:t>
            </a:r>
            <a:r>
              <a:rPr lang="pt-BR" dirty="0" err="1" smtClean="0"/>
              <a:t>Kombucha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66" y="5499645"/>
            <a:ext cx="1042093" cy="104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70175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92" y="5373216"/>
            <a:ext cx="1634314" cy="1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0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err="1" smtClean="0"/>
              <a:t>kefir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Um fungo, em </a:t>
            </a:r>
            <a:r>
              <a:rPr lang="pt-BR" dirty="0"/>
              <a:t>contato com o leite, fermenta e produz uma bebida espessa com propriedades </a:t>
            </a:r>
            <a:r>
              <a:rPr lang="pt-BR" dirty="0" err="1" smtClean="0"/>
              <a:t>probióticas</a:t>
            </a:r>
            <a:r>
              <a:rPr lang="pt-BR" dirty="0" smtClean="0"/>
              <a:t>, trazem </a:t>
            </a:r>
            <a:r>
              <a:rPr lang="pt-BR" dirty="0"/>
              <a:t>uma infinidade de benefícios para nossa saúde. Se for bem cuidado, o </a:t>
            </a:r>
            <a:r>
              <a:rPr lang="pt-BR" dirty="0" err="1"/>
              <a:t>kefir</a:t>
            </a:r>
            <a:r>
              <a:rPr lang="pt-BR" dirty="0"/>
              <a:t> cresce e pode chegar a durar muito tempo para que você possa preparar a bebida quando quiser. Ele tem uma aparência similar ao iogurte mas é menor e seu sabor mais azedo. Existem três </a:t>
            </a:r>
            <a:r>
              <a:rPr lang="pt-BR" b="1" dirty="0"/>
              <a:t>tipos de </a:t>
            </a:r>
            <a:r>
              <a:rPr lang="pt-BR" b="1" dirty="0" err="1"/>
              <a:t>kefir</a:t>
            </a:r>
            <a:r>
              <a:rPr lang="pt-BR" dirty="0"/>
              <a:t>: o de leite, o de água e o de chá. </a:t>
            </a:r>
          </a:p>
        </p:txBody>
      </p:sp>
    </p:spTree>
    <p:extLst>
      <p:ext uri="{BB962C8B-B14F-4D97-AF65-F5344CB8AC3E}">
        <p14:creationId xmlns:p14="http://schemas.microsoft.com/office/powerpoint/2010/main" val="64288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r>
              <a:rPr lang="pt-BR" b="1" dirty="0" err="1"/>
              <a:t>Kefir</a:t>
            </a:r>
            <a:r>
              <a:rPr lang="pt-BR" b="1" dirty="0"/>
              <a:t> de </a:t>
            </a:r>
            <a:r>
              <a:rPr lang="pt-BR" b="1" dirty="0" smtClean="0"/>
              <a:t>água: </a:t>
            </a:r>
            <a:r>
              <a:rPr lang="pt-BR" dirty="0" smtClean="0"/>
              <a:t>bebidas </a:t>
            </a:r>
            <a:r>
              <a:rPr lang="pt-BR" dirty="0"/>
              <a:t>fermentadas, normalmente </a:t>
            </a:r>
            <a:r>
              <a:rPr lang="pt-BR" b="1" dirty="0"/>
              <a:t>à base de água açucarada</a:t>
            </a:r>
            <a:r>
              <a:rPr lang="pt-BR" dirty="0"/>
              <a:t>, com grãos de </a:t>
            </a:r>
            <a:r>
              <a:rPr lang="pt-BR" dirty="0" err="1"/>
              <a:t>kefir</a:t>
            </a:r>
            <a:r>
              <a:rPr lang="pt-BR" dirty="0"/>
              <a:t> onde também se pode usar fruta fresca ou seca, ou até mesmo sumos de fruta.</a:t>
            </a:r>
          </a:p>
          <a:p>
            <a:r>
              <a:rPr lang="pt-BR" b="1" dirty="0" err="1"/>
              <a:t>Kefir</a:t>
            </a:r>
            <a:r>
              <a:rPr lang="pt-BR" b="1" dirty="0"/>
              <a:t> de </a:t>
            </a:r>
            <a:r>
              <a:rPr lang="pt-BR" b="1" dirty="0" smtClean="0"/>
              <a:t>leite: </a:t>
            </a:r>
            <a:r>
              <a:rPr lang="pt-BR" dirty="0" smtClean="0"/>
              <a:t>serve </a:t>
            </a:r>
            <a:r>
              <a:rPr lang="pt-BR" dirty="0"/>
              <a:t>para fermentar leite animal </a:t>
            </a:r>
            <a:r>
              <a:rPr lang="pt-BR" dirty="0" smtClean="0"/>
              <a:t>ou vegetal.</a:t>
            </a:r>
            <a:r>
              <a:rPr lang="pt-BR" dirty="0"/>
              <a:t> </a:t>
            </a:r>
            <a:endParaRPr lang="pt-BR" dirty="0" smtClean="0"/>
          </a:p>
          <a:p>
            <a:r>
              <a:rPr lang="pt-BR" b="1" dirty="0" err="1" smtClean="0"/>
              <a:t>Kombucha</a:t>
            </a:r>
            <a:r>
              <a:rPr lang="pt-BR" dirty="0" smtClean="0"/>
              <a:t>: bebida </a:t>
            </a:r>
            <a:r>
              <a:rPr lang="pt-BR" dirty="0"/>
              <a:t>fermentada</a:t>
            </a:r>
            <a:r>
              <a:rPr lang="pt-BR" b="1" dirty="0"/>
              <a:t> à base de chá preto açucarado</a:t>
            </a:r>
            <a:r>
              <a:rPr lang="pt-BR" dirty="0"/>
              <a:t>. O </a:t>
            </a:r>
            <a:r>
              <a:rPr lang="pt-BR" dirty="0" err="1"/>
              <a:t>scoby</a:t>
            </a:r>
            <a:r>
              <a:rPr lang="pt-BR" dirty="0"/>
              <a:t> da </a:t>
            </a:r>
            <a:r>
              <a:rPr lang="pt-BR" dirty="0" err="1"/>
              <a:t>kombucha</a:t>
            </a:r>
            <a:r>
              <a:rPr lang="pt-BR" dirty="0"/>
              <a:t> não tem nada a ver com os anteriores visto que se parece com uma bolacha mas igualmente gelatinosa e transparente acastanhada.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756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kefir</a:t>
            </a:r>
            <a:r>
              <a:rPr lang="pt-BR" dirty="0" smtClean="0"/>
              <a:t> leite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47260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t-BR" dirty="0" smtClean="0"/>
              <a:t>Coloque </a:t>
            </a:r>
            <a:r>
              <a:rPr lang="pt-BR" dirty="0"/>
              <a:t>em um pote de vidro ou plástico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r>
              <a:rPr lang="pt-BR" dirty="0"/>
              <a:t>Acrescente o leite </a:t>
            </a:r>
            <a:r>
              <a:rPr lang="pt-BR" dirty="0" smtClean="0"/>
              <a:t>(temperatura </a:t>
            </a:r>
            <a:r>
              <a:rPr lang="pt-BR" dirty="0"/>
              <a:t>ambiente). Pode ser integral, semidesnatado ou de </a:t>
            </a:r>
            <a:r>
              <a:rPr lang="pt-BR" dirty="0" smtClean="0"/>
              <a:t>soja. Quantidade </a:t>
            </a:r>
            <a:r>
              <a:rPr lang="pt-BR" dirty="0"/>
              <a:t>de grãos adicionados deverá colocar mais ou menos leite, </a:t>
            </a:r>
            <a:r>
              <a:rPr lang="pt-BR" dirty="0" smtClean="0"/>
              <a:t>geralmente</a:t>
            </a:r>
            <a:r>
              <a:rPr lang="pt-BR" dirty="0"/>
              <a:t>, deve-se encher até a metade ou 3/4 do </a:t>
            </a:r>
            <a:r>
              <a:rPr lang="pt-BR" dirty="0" smtClean="0"/>
              <a:t>pote.</a:t>
            </a:r>
          </a:p>
          <a:p>
            <a:pPr>
              <a:buFontTx/>
              <a:buChar char="-"/>
            </a:pPr>
            <a:r>
              <a:rPr lang="pt-BR" dirty="0"/>
              <a:t>Tampe o pote com um pano </a:t>
            </a:r>
            <a:r>
              <a:rPr lang="pt-BR" dirty="0" smtClean="0"/>
              <a:t>limpo</a:t>
            </a:r>
          </a:p>
          <a:p>
            <a:r>
              <a:rPr lang="pt-BR" dirty="0"/>
              <a:t>Guarde em um lugar escuro </a:t>
            </a:r>
            <a:r>
              <a:rPr lang="pt-BR" dirty="0" smtClean="0"/>
              <a:t>temperatura ambiente, deixe </a:t>
            </a:r>
            <a:r>
              <a:rPr lang="pt-BR" dirty="0"/>
              <a:t>repousar durante 24 </a:t>
            </a:r>
            <a:r>
              <a:rPr lang="pt-BR" dirty="0" smtClean="0"/>
              <a:t>a 72 </a:t>
            </a:r>
            <a:r>
              <a:rPr lang="pt-BR" dirty="0" err="1" smtClean="0"/>
              <a:t>hrs</a:t>
            </a:r>
            <a:r>
              <a:rPr lang="pt-BR" dirty="0" smtClean="0"/>
              <a:t>.</a:t>
            </a:r>
            <a:endParaRPr lang="pt-BR" b="1" dirty="0"/>
          </a:p>
          <a:p>
            <a:r>
              <a:rPr lang="pt-BR" dirty="0" smtClean="0"/>
              <a:t>Coe </a:t>
            </a:r>
            <a:r>
              <a:rPr lang="pt-BR" dirty="0"/>
              <a:t>o </a:t>
            </a:r>
            <a:r>
              <a:rPr lang="pt-BR" dirty="0" smtClean="0"/>
              <a:t>leite, peneira plástico. Líquido extraído </a:t>
            </a:r>
            <a:r>
              <a:rPr lang="pt-BR" dirty="0"/>
              <a:t>é o </a:t>
            </a:r>
            <a:r>
              <a:rPr lang="pt-BR" dirty="0" err="1" smtClean="0"/>
              <a:t>kefir</a:t>
            </a:r>
            <a:r>
              <a:rPr lang="pt-BR" dirty="0" smtClean="0"/>
              <a:t>,  colocá-lo </a:t>
            </a:r>
            <a:r>
              <a:rPr lang="pt-BR" dirty="0"/>
              <a:t>em outro pote de vidro</a:t>
            </a:r>
            <a:r>
              <a:rPr lang="pt-BR" dirty="0" smtClean="0"/>
              <a:t>. Armazene o leite de </a:t>
            </a:r>
            <a:r>
              <a:rPr lang="pt-BR" dirty="0" err="1" smtClean="0"/>
              <a:t>kefir</a:t>
            </a:r>
            <a:r>
              <a:rPr lang="pt-BR" dirty="0" smtClean="0"/>
              <a:t> na geladeira consuma em 3 dias. Repetir o processo.</a:t>
            </a:r>
            <a:endParaRPr lang="pt-BR" dirty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57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" y="0"/>
            <a:ext cx="34671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2064"/>
            <a:ext cx="3361556" cy="252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719943"/>
            <a:ext cx="2381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07" y="3686903"/>
            <a:ext cx="3022786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26" y="3719942"/>
            <a:ext cx="2459174" cy="28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3632076" y="1168250"/>
            <a:ext cx="1130424" cy="122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2704778" y="2420888"/>
            <a:ext cx="2232248" cy="8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2562684" y="5301208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396794" y="53012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50" y="5445224"/>
            <a:ext cx="8229600" cy="1143000"/>
          </a:xfrm>
        </p:spPr>
        <p:txBody>
          <a:bodyPr>
            <a:normAutofit/>
          </a:bodyPr>
          <a:lstStyle/>
          <a:p>
            <a:r>
              <a:rPr lang="pt-BR" sz="1800" dirty="0" smtClean="0"/>
              <a:t>Preparo: 1 </a:t>
            </a:r>
            <a:r>
              <a:rPr lang="pt-BR" sz="1800" dirty="0"/>
              <a:t>colher de sopa cheia de açúcar mascavo para 3 colheres de sopa de grãos de </a:t>
            </a:r>
            <a:r>
              <a:rPr lang="pt-BR" sz="1800" dirty="0" err="1"/>
              <a:t>Kefir</a:t>
            </a:r>
            <a:r>
              <a:rPr lang="pt-BR" sz="1800" dirty="0"/>
              <a:t> e 250 ml de água mineral, filtrada ou fervida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57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KOMBUCHA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68863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Uma </a:t>
            </a:r>
            <a:r>
              <a:rPr lang="pt-BR" dirty="0"/>
              <a:t>bebida fermentada feita a partir do chá preto adoçado que é fermentado por leveduras e </a:t>
            </a:r>
            <a:r>
              <a:rPr lang="pt-BR" dirty="0" smtClean="0"/>
              <a:t>bactérias. </a:t>
            </a:r>
            <a:r>
              <a:rPr lang="pt-BR" dirty="0"/>
              <a:t> </a:t>
            </a:r>
            <a:r>
              <a:rPr lang="pt-BR" dirty="0" smtClean="0"/>
              <a:t>Chá </a:t>
            </a:r>
            <a:r>
              <a:rPr lang="pt-BR" dirty="0"/>
              <a:t>preto com açúcar branco são os ingredientes mais usados para fazer </a:t>
            </a:r>
            <a:r>
              <a:rPr lang="pt-BR" dirty="0" err="1"/>
              <a:t>kombucha</a:t>
            </a:r>
            <a:r>
              <a:rPr lang="pt-BR" dirty="0"/>
              <a:t>, mas também pode-se usar outras ervas e ingredientes adicionais, como chá verde, chá de hibisco, chá mate, suco de frutas e gengibre, para chegar a um sabor mais agradável ao paladar.</a:t>
            </a:r>
          </a:p>
        </p:txBody>
      </p:sp>
    </p:spTree>
    <p:extLst>
      <p:ext uri="{BB962C8B-B14F-4D97-AF65-F5344CB8AC3E}">
        <p14:creationId xmlns:p14="http://schemas.microsoft.com/office/powerpoint/2010/main" val="1987993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Preparo </a:t>
            </a:r>
            <a:r>
              <a:rPr lang="pt-BR" dirty="0" err="1" smtClean="0"/>
              <a:t>Kombucha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68863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1,5 litro de </a:t>
            </a:r>
            <a:r>
              <a:rPr lang="pt-BR" dirty="0" err="1"/>
              <a:t>kombucha</a:t>
            </a:r>
            <a:endParaRPr lang="pt-BR" dirty="0"/>
          </a:p>
          <a:p>
            <a:r>
              <a:rPr lang="pt-BR" dirty="0"/>
              <a:t>3-5 rodelas de gengibre</a:t>
            </a:r>
          </a:p>
          <a:p>
            <a:r>
              <a:rPr lang="pt-BR" dirty="0"/>
              <a:t>suco de meio limão</a:t>
            </a:r>
          </a:p>
          <a:p>
            <a:r>
              <a:rPr lang="pt-BR" dirty="0"/>
              <a:t>garrafa pet de 1,5L de capacidade</a:t>
            </a:r>
          </a:p>
          <a:p>
            <a:pPr marL="0" indent="0" fontAlgn="t">
              <a:buNone/>
            </a:pPr>
            <a:r>
              <a:rPr lang="pt-BR" dirty="0"/>
              <a:t>Colocas as rodelas de gengibre e o suco de limão em uma garrafa PET limpa. </a:t>
            </a:r>
            <a:r>
              <a:rPr lang="pt-BR" dirty="0" smtClean="0"/>
              <a:t>Adicione </a:t>
            </a:r>
            <a:r>
              <a:rPr lang="pt-BR" dirty="0" err="1" smtClean="0"/>
              <a:t>kombucha</a:t>
            </a:r>
            <a:r>
              <a:rPr lang="pt-BR" dirty="0" smtClean="0"/>
              <a:t> </a:t>
            </a:r>
            <a:r>
              <a:rPr lang="pt-BR" dirty="0"/>
              <a:t>na garrafa, enchendo bem até ficar totalmente completa, para que não fique ar na garrafa. </a:t>
            </a:r>
            <a:r>
              <a:rPr lang="pt-BR" dirty="0" smtClean="0"/>
              <a:t>Tampe deixe descansar 3 </a:t>
            </a:r>
            <a:r>
              <a:rPr lang="pt-BR" dirty="0"/>
              <a:t>a 7 dias, tempo necessário para haver uma nova fermentação, mas em geral a bebida saborizada estará pronta após 5 dias de fermentação. No entanto, a bebida cria gás rapidamente e alguns consumidores já gostam do sabor após apenas 24 horas da segunda fermentação.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7600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COGUMELO KOMBUCHA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3122"/>
            <a:ext cx="2857500" cy="198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34" y="23488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75" y="5100166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13122"/>
            <a:ext cx="2376264" cy="18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PROBIOTICOS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832648"/>
          </a:xfrm>
        </p:spPr>
        <p:txBody>
          <a:bodyPr/>
          <a:lstStyle/>
          <a:p>
            <a:r>
              <a:rPr lang="pt-BR" dirty="0"/>
              <a:t>P</a:t>
            </a:r>
            <a:r>
              <a:rPr lang="pt-BR" dirty="0" smtClean="0"/>
              <a:t>roduto </a:t>
            </a:r>
            <a:r>
              <a:rPr lang="pt-BR" dirty="0"/>
              <a:t>deverá conter número elevado de micro-organismos (&gt;107 UFC/</a:t>
            </a:r>
            <a:r>
              <a:rPr lang="pt-BR" dirty="0" err="1"/>
              <a:t>mL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pt-BR" dirty="0" smtClean="0"/>
              <a:t>Formados por:</a:t>
            </a:r>
          </a:p>
          <a:p>
            <a:pPr marL="0" indent="0">
              <a:buNone/>
            </a:pPr>
            <a:r>
              <a:rPr lang="pt-BR" dirty="0" err="1" smtClean="0"/>
              <a:t>Lactobacillus</a:t>
            </a:r>
            <a:r>
              <a:rPr lang="pt-BR" dirty="0" smtClean="0"/>
              <a:t> (atuam no intestino delgado)</a:t>
            </a:r>
          </a:p>
          <a:p>
            <a:pPr marL="0" indent="0">
              <a:buNone/>
            </a:pPr>
            <a:r>
              <a:rPr lang="pt-BR" dirty="0" err="1" smtClean="0"/>
              <a:t>Bifidobactérias</a:t>
            </a:r>
            <a:r>
              <a:rPr lang="pt-BR" dirty="0" smtClean="0"/>
              <a:t> (atam no intestino grosso)</a:t>
            </a:r>
          </a:p>
          <a:p>
            <a:pPr marL="0" indent="0">
              <a:buNone/>
            </a:pPr>
            <a:r>
              <a:rPr lang="pt-BR" dirty="0" smtClean="0"/>
              <a:t>A ingestão de Probióticos deve se tornar um hábito para garantir o bom funcionamento da microbiota intestinal. 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0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inho horizontal 5"/>
          <p:cNvSpPr/>
          <p:nvPr/>
        </p:nvSpPr>
        <p:spPr>
          <a:xfrm>
            <a:off x="107504" y="3573016"/>
            <a:ext cx="8856984" cy="2880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HISTORICO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1980 Japão: reduzir gastos com saúde pública;</a:t>
            </a:r>
          </a:p>
          <a:p>
            <a:pPr marL="0" indent="0">
              <a:buNone/>
            </a:pPr>
            <a:r>
              <a:rPr lang="pt-BR" dirty="0" smtClean="0"/>
              <a:t>Logo se expandiu para o mundo inteiro. </a:t>
            </a:r>
          </a:p>
          <a:p>
            <a:pPr marL="0" indent="0">
              <a:buNone/>
            </a:pPr>
            <a:r>
              <a:rPr lang="pt-BR" dirty="0" smtClean="0"/>
              <a:t>Critérios para aprovação variam em cada pais.</a:t>
            </a:r>
          </a:p>
          <a:p>
            <a:pPr marL="0" indent="0">
              <a:buNone/>
            </a:pPr>
            <a:r>
              <a:rPr lang="pt-BR" dirty="0" smtClean="0"/>
              <a:t>1990 Brasil: </a:t>
            </a:r>
            <a:r>
              <a:rPr lang="pt-BR" dirty="0"/>
              <a:t>ANVISA (Agência Nacional de Vigilância Sanitária) estabelece normas e procedimentos para registro de alimentos e/ou ingredientes funcionais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800" dirty="0"/>
              <a:t> </a:t>
            </a:r>
            <a:r>
              <a:rPr lang="pt-BR" sz="2800" dirty="0" smtClean="0"/>
              <a:t> </a:t>
            </a:r>
            <a:r>
              <a:rPr lang="pt-BR" sz="2600" dirty="0" smtClean="0"/>
              <a:t>REGRA BRASILEIRA PARA COMPROVAÇÃO: um </a:t>
            </a:r>
            <a:r>
              <a:rPr lang="pt-BR" sz="2600" dirty="0"/>
              <a:t>alimento com alegação de propriedades funcionais e/ou de saúde </a:t>
            </a:r>
            <a:r>
              <a:rPr lang="pt-BR" sz="2600" dirty="0" smtClean="0"/>
              <a:t>exige um relatório </a:t>
            </a:r>
            <a:r>
              <a:rPr lang="pt-BR" sz="2600" dirty="0"/>
              <a:t>técnico científico comprovando os </a:t>
            </a:r>
            <a:r>
              <a:rPr lang="pt-BR" sz="2600" dirty="0" smtClean="0"/>
              <a:t>benefícios. Para </a:t>
            </a:r>
            <a:r>
              <a:rPr lang="pt-BR" sz="2600" dirty="0"/>
              <a:t>obter o registro de um alimento com alegação de propriedades funcionais e/ou de saúde </a:t>
            </a:r>
            <a:r>
              <a:rPr lang="pt-BR" sz="2600" dirty="0" smtClean="0"/>
              <a:t> </a:t>
            </a:r>
            <a:r>
              <a:rPr lang="pt-BR" sz="2600" dirty="0"/>
              <a:t>relatório técnico científico comprovando os benefícios e a segurança</a:t>
            </a:r>
            <a:r>
              <a:rPr lang="pt-BR" sz="2600" dirty="0" smtClean="0"/>
              <a:t> á saúde.</a:t>
            </a:r>
            <a:endParaRPr lang="pt-BR" sz="2600" dirty="0"/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BENEFICIOS DOS PROBIOTICOS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Equilibrando </a:t>
            </a:r>
            <a:r>
              <a:rPr lang="pt-BR" dirty="0"/>
              <a:t>a flora </a:t>
            </a:r>
            <a:r>
              <a:rPr lang="pt-BR" dirty="0" smtClean="0"/>
              <a:t>intestinal, que favorece absorção de vitaminas do complexo B, cálcio, ferro</a:t>
            </a:r>
          </a:p>
          <a:p>
            <a:r>
              <a:rPr lang="pt-BR" dirty="0" smtClean="0"/>
              <a:t>Inibe </a:t>
            </a:r>
            <a:r>
              <a:rPr lang="pt-BR" dirty="0"/>
              <a:t>a presença de bactérias intestinais indesejáveis (patogênicos</a:t>
            </a:r>
            <a:r>
              <a:rPr lang="pt-BR" dirty="0" smtClean="0"/>
              <a:t>)</a:t>
            </a:r>
          </a:p>
          <a:p>
            <a:r>
              <a:rPr lang="pt-BR" dirty="0" smtClean="0"/>
              <a:t>Fortalecimento do </a:t>
            </a:r>
            <a:r>
              <a:rPr lang="pt-BR" dirty="0"/>
              <a:t>sistema imunológico </a:t>
            </a:r>
            <a:endParaRPr lang="pt-BR" dirty="0" smtClean="0"/>
          </a:p>
          <a:p>
            <a:r>
              <a:rPr lang="pt-BR" dirty="0" smtClean="0"/>
              <a:t>Reduz </a:t>
            </a:r>
            <a:r>
              <a:rPr lang="pt-BR" dirty="0"/>
              <a:t>de doenças infecciosas (</a:t>
            </a:r>
            <a:r>
              <a:rPr lang="pt-BR" dirty="0" err="1"/>
              <a:t>diarréia</a:t>
            </a:r>
            <a:r>
              <a:rPr lang="pt-BR" dirty="0"/>
              <a:t>) </a:t>
            </a:r>
            <a:endParaRPr lang="pt-BR" dirty="0" smtClean="0"/>
          </a:p>
          <a:p>
            <a:r>
              <a:rPr lang="pt-BR" dirty="0" smtClean="0"/>
              <a:t>Potencial na degradação </a:t>
            </a:r>
            <a:r>
              <a:rPr lang="pt-BR" dirty="0"/>
              <a:t>de substância </a:t>
            </a:r>
            <a:r>
              <a:rPr lang="pt-BR" dirty="0" smtClean="0"/>
              <a:t>carcinogênicas</a:t>
            </a:r>
          </a:p>
          <a:p>
            <a:r>
              <a:rPr lang="pt-BR" dirty="0" smtClean="0"/>
              <a:t>Aumento da enzima </a:t>
            </a:r>
            <a:r>
              <a:rPr lang="pt-BR" dirty="0" err="1" smtClean="0"/>
              <a:t>lactase</a:t>
            </a:r>
            <a:r>
              <a:rPr lang="pt-BR" dirty="0" smtClean="0"/>
              <a:t>, melhora a </a:t>
            </a:r>
            <a:r>
              <a:rPr lang="pt-BR" dirty="0"/>
              <a:t>digestão da lactose </a:t>
            </a:r>
            <a:endParaRPr lang="pt-BR" dirty="0" smtClean="0"/>
          </a:p>
          <a:p>
            <a:r>
              <a:rPr lang="pt-BR" dirty="0" smtClean="0"/>
              <a:t>Ajuda </a:t>
            </a:r>
            <a:r>
              <a:rPr lang="pt-BR" dirty="0"/>
              <a:t>na diminuição do colesterol sanguíneo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48880"/>
            <a:ext cx="1891450" cy="186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6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PREBIÓTICOS - Oligossacarídeos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/>
          <a:lstStyle/>
          <a:p>
            <a:r>
              <a:rPr lang="pt-BR" dirty="0"/>
              <a:t>São </a:t>
            </a:r>
            <a:r>
              <a:rPr lang="pt-BR" dirty="0" smtClean="0"/>
              <a:t>alimentos que apresentam </a:t>
            </a:r>
            <a:r>
              <a:rPr lang="pt-BR" dirty="0"/>
              <a:t>Propriedades </a:t>
            </a:r>
            <a:r>
              <a:rPr lang="pt-BR" dirty="0" smtClean="0"/>
              <a:t> Funcionais, chamadas - </a:t>
            </a:r>
            <a:r>
              <a:rPr lang="pt-BR" i="1" dirty="0" err="1" smtClean="0"/>
              <a:t>Prebióticas</a:t>
            </a:r>
            <a:r>
              <a:rPr lang="pt-BR" dirty="0"/>
              <a:t>: - estimulam a microbiota intestinal </a:t>
            </a:r>
            <a:r>
              <a:rPr lang="pt-BR" dirty="0" smtClean="0"/>
              <a:t>- seletivamente limitado crescimento de </a:t>
            </a:r>
            <a:r>
              <a:rPr lang="pt-BR" dirty="0"/>
              <a:t>bactérias </a:t>
            </a:r>
            <a:r>
              <a:rPr lang="pt-BR" dirty="0" err="1"/>
              <a:t>probióticas</a:t>
            </a:r>
            <a:r>
              <a:rPr lang="pt-BR" dirty="0"/>
              <a:t> do trato intestinal, beneficiando a </a:t>
            </a:r>
            <a:r>
              <a:rPr lang="pt-BR" dirty="0" smtClean="0"/>
              <a:t>saúde.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Encontrada em alimentos como: alho, alho </a:t>
            </a:r>
            <a:r>
              <a:rPr lang="pt-BR" dirty="0" err="1" smtClean="0"/>
              <a:t>poró</a:t>
            </a:r>
            <a:r>
              <a:rPr lang="pt-BR" dirty="0" smtClean="0"/>
              <a:t>, alcachofra, cebola, chicória, aspargo, trigo, soja, leguminosas, banana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411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8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04" y="1340768"/>
            <a:ext cx="6467263" cy="40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DIGESTÃO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         fibras alimentares não digerias no estômago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 Chegam intactas ao intestino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Fermentadas no intestino grosso (</a:t>
            </a:r>
            <a:r>
              <a:rPr lang="pt-BR" dirty="0" err="1" smtClean="0"/>
              <a:t>bifidobacterias</a:t>
            </a:r>
            <a:r>
              <a:rPr lang="pt-BR" dirty="0" smtClean="0"/>
              <a:t>)    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Digeridas por bactérias intestinais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Estimulam o desenvolvimento da flora  benéfica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Fator benéfico para organismo. 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4067944" y="1340768"/>
            <a:ext cx="484632" cy="63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4067944" y="2348880"/>
            <a:ext cx="484632" cy="63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3996704" y="3429000"/>
            <a:ext cx="484632" cy="63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3996704" y="4446488"/>
            <a:ext cx="484632" cy="63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4043708" y="5522428"/>
            <a:ext cx="484632" cy="63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BENEFICIOS PREBIOTICOS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/>
          <a:lstStyle/>
          <a:p>
            <a:r>
              <a:rPr lang="pt-BR" dirty="0" smtClean="0"/>
              <a:t>Diminuem risco doença cardiovascular, colesterol e níveis normais; </a:t>
            </a:r>
          </a:p>
          <a:p>
            <a:r>
              <a:rPr lang="pt-BR" dirty="0" smtClean="0"/>
              <a:t>Prevenção da obesidade e equilíbrio hormonal;</a:t>
            </a:r>
          </a:p>
          <a:p>
            <a:r>
              <a:rPr lang="pt-BR" dirty="0" smtClean="0"/>
              <a:t>Manutenção </a:t>
            </a:r>
            <a:r>
              <a:rPr lang="pt-BR" dirty="0"/>
              <a:t>da microbiota </a:t>
            </a:r>
            <a:r>
              <a:rPr lang="pt-BR" dirty="0" smtClean="0"/>
              <a:t>intestinal;</a:t>
            </a:r>
          </a:p>
          <a:p>
            <a:r>
              <a:rPr lang="pt-BR" dirty="0" smtClean="0"/>
              <a:t>Melhorando o transito intestinal;</a:t>
            </a:r>
          </a:p>
          <a:p>
            <a:r>
              <a:rPr lang="pt-BR" dirty="0" smtClean="0"/>
              <a:t>Aumento </a:t>
            </a:r>
            <a:r>
              <a:rPr lang="pt-BR" dirty="0"/>
              <a:t>da absorção de minerais (Ca</a:t>
            </a:r>
            <a:r>
              <a:rPr lang="pt-BR" dirty="0" smtClean="0"/>
              <a:t>+), magnésio; </a:t>
            </a:r>
          </a:p>
          <a:p>
            <a:r>
              <a:rPr lang="pt-BR" dirty="0" smtClean="0"/>
              <a:t>Diminuição </a:t>
            </a:r>
            <a:r>
              <a:rPr lang="pt-BR" dirty="0"/>
              <a:t>do risco de </a:t>
            </a:r>
            <a:r>
              <a:rPr lang="pt-BR" dirty="0" smtClean="0"/>
              <a:t>inflamações intestinais e câncer </a:t>
            </a:r>
            <a:r>
              <a:rPr lang="pt-BR" dirty="0"/>
              <a:t>de </a:t>
            </a:r>
            <a:r>
              <a:rPr lang="pt-BR" dirty="0" smtClean="0"/>
              <a:t>cólon;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2160240" cy="13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6" y="188640"/>
            <a:ext cx="80752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5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SIMBIOTICOS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4166120" y="83671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123728" y="1628800"/>
            <a:ext cx="439248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PROBIOTICOS + PREBIOTICOS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4491702" y="26369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47564" y="3798168"/>
            <a:ext cx="8172908" cy="150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São produtos e alimentos que combinam os probióticos e </a:t>
            </a:r>
            <a:r>
              <a:rPr lang="pt-BR" sz="2400" dirty="0" err="1" smtClean="0">
                <a:solidFill>
                  <a:schemeClr val="tx1"/>
                </a:solidFill>
              </a:rPr>
              <a:t>prebióticos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Exemplos de simbióticos: iogurtes, suplementos alimentares, bebidas fermentadas 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6" y="1857400"/>
            <a:ext cx="1714128" cy="171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5302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423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92" y="908720"/>
            <a:ext cx="4575596" cy="581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2119412"/>
            <a:ext cx="1296144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DISBIOSE INTESTINAL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475656" y="2576612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847856" y="2425886"/>
            <a:ext cx="1296144" cy="1151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SAÚDE INTESTINO  CORPO E MENTE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7127776" y="300164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203848" y="188640"/>
            <a:ext cx="3312368" cy="5757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Trato Intestinal possui mais de 100 trilhões de bactérias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4516" y="3501008"/>
            <a:ext cx="2555776" cy="30243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Desequilíbrio:</a:t>
            </a:r>
          </a:p>
          <a:p>
            <a:pPr marL="285750" indent="-285750" algn="ctr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Alimentação (ricos </a:t>
            </a:r>
            <a:r>
              <a:rPr lang="pt-BR" dirty="0">
                <a:solidFill>
                  <a:schemeClr val="tx1"/>
                </a:solidFill>
              </a:rPr>
              <a:t>em carboidratos, e gorduras) </a:t>
            </a:r>
            <a:endParaRPr lang="pt-BR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Uso </a:t>
            </a:r>
            <a:r>
              <a:rPr lang="pt-BR" dirty="0">
                <a:solidFill>
                  <a:schemeClr val="tx1"/>
                </a:solidFill>
              </a:rPr>
              <a:t>excessivo de Remédios (Antibióticos, Anti-inflamatórios) </a:t>
            </a:r>
            <a:endParaRPr lang="pt-BR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Tabagismos </a:t>
            </a:r>
            <a:r>
              <a:rPr lang="pt-BR" dirty="0">
                <a:solidFill>
                  <a:schemeClr val="tx1"/>
                </a:solidFill>
              </a:rPr>
              <a:t>e consumo de álcool </a:t>
            </a:r>
            <a:endParaRPr lang="pt-BR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Estresse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FIBRAS ALIMENTARES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8326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Alegação funcional: auxiliam no funcionamento do intestino. </a:t>
            </a:r>
          </a:p>
          <a:p>
            <a:pPr marL="0" indent="0">
              <a:buNone/>
            </a:pPr>
            <a:r>
              <a:rPr lang="pt-BR" dirty="0" smtClean="0"/>
              <a:t>Consumo deve estar associado a uma alimentação saudável.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TIPOS DE FIBRAS ALEGAÇAO FUNCIONAL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BETAGLUCANA: </a:t>
            </a:r>
            <a:r>
              <a:rPr lang="pt-BR" dirty="0" smtClean="0"/>
              <a:t>auxilia na redução da absorção do colesterol. </a:t>
            </a:r>
          </a:p>
          <a:p>
            <a:pPr marL="0" indent="0">
              <a:buNone/>
            </a:pPr>
            <a:r>
              <a:rPr lang="pt-BR" b="1" dirty="0" smtClean="0"/>
              <a:t>DEXTRINA RESISTENTE e POLIDEXTROSE: </a:t>
            </a:r>
            <a:r>
              <a:rPr lang="pt-BR" dirty="0" smtClean="0"/>
              <a:t>auxiliam no funcionamento intestinal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813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TIPOS </a:t>
            </a:r>
            <a:r>
              <a:rPr lang="pt-BR" b="1" dirty="0"/>
              <a:t>DE FIBRAS ALEGAÇAO FUNCIONAL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FRUTOOLIGOSSACARÍDEOS-FOS e INULINA:   </a:t>
            </a:r>
            <a:r>
              <a:rPr lang="pt-BR" dirty="0" smtClean="0"/>
              <a:t>contribuem para o equilíbrio da flora intestinal.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GOMA GUAR e LACTULOSE: </a:t>
            </a:r>
            <a:r>
              <a:rPr lang="pt-BR" dirty="0" smtClean="0"/>
              <a:t>auxiliam no funcionamento do intestino.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PSILLIUM ou PSYLLIUM: </a:t>
            </a:r>
            <a:r>
              <a:rPr lang="pt-BR" dirty="0" smtClean="0"/>
              <a:t>auxiliam na  redução  da absorção de gordura.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QUITOSANA: </a:t>
            </a:r>
            <a:r>
              <a:rPr lang="pt-BR" dirty="0" smtClean="0"/>
              <a:t>auxiliam </a:t>
            </a:r>
            <a:r>
              <a:rPr lang="pt-BR" dirty="0"/>
              <a:t>na  redução  da absorção de </a:t>
            </a:r>
            <a:r>
              <a:rPr lang="pt-BR" dirty="0" smtClean="0"/>
              <a:t>gordura e do colesterol. </a:t>
            </a:r>
            <a:endParaRPr lang="pt-BR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760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94122"/>
          </a:xfrm>
        </p:spPr>
        <p:txBody>
          <a:bodyPr>
            <a:normAutofit fontScale="90000"/>
          </a:bodyPr>
          <a:lstStyle/>
          <a:p>
            <a:r>
              <a:rPr lang="pt-BR" dirty="0"/>
              <a:t>Dicas para se beneficiar das propriedades funcionais de uma forma mais </a:t>
            </a:r>
            <a:r>
              <a:rPr lang="pt-BR" dirty="0" smtClean="0"/>
              <a:t>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Azeite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oliva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extravirgem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(acidez &lt; 1%): utilize diariamente uma colher de sopa sobre a salada no almoço e no jantar.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Linhaça, aveia e gérmen de trigo: utilize uma colher de sopa pela manhã e/ou à tarde sobre uma fruta ou iogurte.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Chá verde: utilize pelo menos três xícaras (200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mL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) ao dia. Evite utilizar à noite.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Frutas: coma frutas pelo menos três vezes por dia e procure utilizar frutas de coloração variada (ex. maçã, mamão e ameixa). Frutas secas também são uma boa opção.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Alimentos integrais: se houver opção, sempre escolha massas, panificações e cereais integrais.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Soja: caso tolere bem este alimento, procure utilizá-lo como alternativa alimentar. Existem leites, iogurtes,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queijos.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Legumes: assim como as frutas, coma pelo menos três vezes por dia. Prefira variar o máximo possível sua coloração.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Castanhas e nozes: apesar de bem calóricas, são muito saudáveis. Coma quatro a cinco unidades, uma vez ao dia como opção.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Leites fermentados 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probióticos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caso tolere bem, procure consumir diariamente iogurtes e leites que contenham lactobacilos. Estes auxiliam na regulação intestinal e contribuem para o bom funcionamento orgânico.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Peixes: caso tolere bem, procure consumir pelo menos duas vezes por semana, dando preferência às preparações grelhadas.</a:t>
            </a:r>
          </a:p>
        </p:txBody>
      </p:sp>
    </p:spTree>
    <p:extLst>
      <p:ext uri="{BB962C8B-B14F-4D97-AF65-F5344CB8AC3E}">
        <p14:creationId xmlns:p14="http://schemas.microsoft.com/office/powerpoint/2010/main" val="17608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pt-BR" b="1" dirty="0"/>
              <a:t>NUTRIÇÃO FUNCIONAL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São os alimentos que além de nutrir organismo, produzem  benefícios, específicos á saúde em </a:t>
            </a:r>
            <a:r>
              <a:rPr lang="pt-BR" i="1" dirty="0"/>
              <a:t>uma ou mais funções no corpo, </a:t>
            </a:r>
            <a:r>
              <a:rPr lang="pt-BR" dirty="0"/>
              <a:t>melhorando a saúde e bem-estar e/ou reduzindo o risco de doença </a:t>
            </a:r>
            <a:r>
              <a:rPr lang="pt-BR" dirty="0" smtClean="0"/>
              <a:t>e auxiliando </a:t>
            </a:r>
            <a:r>
              <a:rPr lang="pt-BR" dirty="0"/>
              <a:t>na  prevenção e até tratamento de doenças.. </a:t>
            </a:r>
          </a:p>
          <a:p>
            <a:endParaRPr lang="pt-BR" dirty="0"/>
          </a:p>
          <a:p>
            <a:r>
              <a:rPr lang="pt-BR" dirty="0"/>
              <a:t>OBS:  Alimentos não curam. Eles apenas diminuem o risco de aparecimento de doenças e auxiliam no tratamento.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69160"/>
            <a:ext cx="2143125" cy="18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28858" cy="579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NUTRACEUTICOS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São chamados de suplementos alimentares que </a:t>
            </a:r>
            <a:r>
              <a:rPr lang="pt-BR" dirty="0"/>
              <a:t>contém em sua composição compostos </a:t>
            </a:r>
            <a:r>
              <a:rPr lang="pt-BR" dirty="0" err="1"/>
              <a:t>bioativos</a:t>
            </a:r>
            <a:r>
              <a:rPr lang="pt-BR" dirty="0"/>
              <a:t> que foram extraídos dos </a:t>
            </a:r>
            <a:r>
              <a:rPr lang="pt-BR" dirty="0" smtClean="0"/>
              <a:t>alimentos, possuem </a:t>
            </a:r>
            <a:r>
              <a:rPr lang="pt-BR" dirty="0"/>
              <a:t>benefícios para o organismo, podendo, </a:t>
            </a:r>
            <a:r>
              <a:rPr lang="pt-BR" dirty="0" smtClean="0"/>
              <a:t>inclusive ser </a:t>
            </a:r>
            <a:r>
              <a:rPr lang="pt-BR" dirty="0"/>
              <a:t>utilizado como forma de complementar o tratamento para alguma </a:t>
            </a:r>
            <a:r>
              <a:rPr lang="pt-BR" dirty="0" smtClean="0"/>
              <a:t>doença. </a:t>
            </a:r>
          </a:p>
          <a:p>
            <a:pPr marL="0" indent="0">
              <a:buNone/>
            </a:pPr>
            <a:r>
              <a:rPr lang="pt-BR" dirty="0" smtClean="0"/>
              <a:t>Possuem concentrações mais elevadas </a:t>
            </a:r>
            <a:r>
              <a:rPr lang="pt-BR" dirty="0"/>
              <a:t>do composto </a:t>
            </a:r>
            <a:r>
              <a:rPr lang="pt-BR" dirty="0" smtClean="0"/>
              <a:t>ativo em </a:t>
            </a:r>
            <a:r>
              <a:rPr lang="pt-BR" dirty="0"/>
              <a:t>comparação com o alimento </a:t>
            </a:r>
            <a:r>
              <a:rPr lang="pt-BR" dirty="0" smtClean="0"/>
              <a:t>fonte (alimento funcional). As substâncias são extraídas </a:t>
            </a:r>
            <a:r>
              <a:rPr lang="pt-BR" dirty="0"/>
              <a:t>do alimento </a:t>
            </a:r>
            <a:r>
              <a:rPr lang="pt-BR" dirty="0" smtClean="0"/>
              <a:t>e apresentadas </a:t>
            </a:r>
            <a:r>
              <a:rPr lang="pt-BR" dirty="0"/>
              <a:t>na forma de comprimido ou </a:t>
            </a:r>
            <a:r>
              <a:rPr lang="pt-BR" dirty="0" smtClean="0"/>
              <a:t>cápsulas</a:t>
            </a:r>
            <a:r>
              <a:rPr lang="pt-BR" dirty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301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NUTRACEUTICOS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Devem ser prescritos por medico ou nutricionista.</a:t>
            </a:r>
          </a:p>
          <a:p>
            <a:pPr marL="0" indent="0">
              <a:buNone/>
            </a:pPr>
            <a:r>
              <a:rPr lang="pt-BR" dirty="0" smtClean="0"/>
              <a:t>Os mais </a:t>
            </a:r>
            <a:r>
              <a:rPr lang="pt-BR" dirty="0"/>
              <a:t>prescritos </a:t>
            </a:r>
            <a:r>
              <a:rPr lang="pt-BR" dirty="0" smtClean="0"/>
              <a:t>atualmente:</a:t>
            </a:r>
            <a:endParaRPr lang="pt-BR" dirty="0"/>
          </a:p>
          <a:p>
            <a:r>
              <a:rPr lang="pt-BR" dirty="0"/>
              <a:t>Colágeno;</a:t>
            </a:r>
          </a:p>
          <a:p>
            <a:r>
              <a:rPr lang="pt-BR" dirty="0"/>
              <a:t>Ômega 3;</a:t>
            </a:r>
          </a:p>
          <a:p>
            <a:r>
              <a:rPr lang="pt-BR" dirty="0" err="1"/>
              <a:t>Probióticos</a:t>
            </a:r>
            <a:r>
              <a:rPr lang="pt-BR" dirty="0"/>
              <a:t>;</a:t>
            </a:r>
          </a:p>
          <a:p>
            <a:r>
              <a:rPr lang="pt-BR" dirty="0" err="1"/>
              <a:t>Resveratrol</a:t>
            </a:r>
            <a:r>
              <a:rPr lang="pt-BR" dirty="0"/>
              <a:t>;</a:t>
            </a:r>
          </a:p>
          <a:p>
            <a:r>
              <a:rPr lang="pt-BR" dirty="0" err="1"/>
              <a:t>Fitoesteróis</a:t>
            </a:r>
            <a:r>
              <a:rPr lang="pt-BR" dirty="0"/>
              <a:t>;</a:t>
            </a:r>
          </a:p>
          <a:p>
            <a:r>
              <a:rPr lang="pt-BR" dirty="0"/>
              <a:t>Aminoácidos.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5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1. </a:t>
            </a:r>
            <a:r>
              <a:rPr lang="pt-BR" b="1" dirty="0" smtClean="0"/>
              <a:t>Colágeno: </a:t>
            </a:r>
            <a:r>
              <a:rPr lang="pt-BR" dirty="0" smtClean="0"/>
              <a:t>suplemento </a:t>
            </a:r>
            <a:r>
              <a:rPr lang="pt-BR" dirty="0"/>
              <a:t>com alta adesão, por contribuírem para a saúde da derme como um todo, promovendo aumento da elasticidade, hidratação e consequentemente firmeza da pele. </a:t>
            </a:r>
            <a:r>
              <a:rPr lang="pt-BR" dirty="0" smtClean="0"/>
              <a:t>Evita formação </a:t>
            </a:r>
            <a:r>
              <a:rPr lang="pt-BR" dirty="0"/>
              <a:t>de marcas de expressão, rugas e estrias</a:t>
            </a:r>
            <a:r>
              <a:rPr lang="pt-BR" dirty="0" smtClean="0"/>
              <a:t>. (</a:t>
            </a:r>
            <a:r>
              <a:rPr lang="pt-BR" dirty="0" err="1" smtClean="0"/>
              <a:t>verisol</a:t>
            </a:r>
            <a:r>
              <a:rPr lang="pt-BR" dirty="0" smtClean="0"/>
              <a:t> – </a:t>
            </a:r>
            <a:r>
              <a:rPr lang="pt-BR" dirty="0" err="1" smtClean="0"/>
              <a:t>peptan</a:t>
            </a:r>
            <a:r>
              <a:rPr lang="pt-BR" dirty="0" smtClean="0"/>
              <a:t> - </a:t>
            </a:r>
            <a:r>
              <a:rPr lang="pt-BR" dirty="0" err="1" smtClean="0"/>
              <a:t>divinite</a:t>
            </a:r>
            <a:r>
              <a:rPr lang="pt-BR" dirty="0" smtClean="0"/>
              <a:t>).</a:t>
            </a:r>
            <a:r>
              <a:rPr lang="pt-BR" b="1" dirty="0"/>
              <a:t> </a:t>
            </a:r>
            <a:r>
              <a:rPr lang="pt-BR" b="1" dirty="0" smtClean="0"/>
              <a:t>Tomar antes </a:t>
            </a:r>
            <a:r>
              <a:rPr lang="pt-BR" b="1" dirty="0"/>
              <a:t>refeições geram + saciedade</a:t>
            </a:r>
            <a:endParaRPr lang="pt-BR" dirty="0" smtClean="0"/>
          </a:p>
          <a:p>
            <a:r>
              <a:rPr lang="pt-BR" b="1" dirty="0"/>
              <a:t>Hidrolisado = 5 a 10grs</a:t>
            </a:r>
            <a:endParaRPr lang="pt-BR" dirty="0"/>
          </a:p>
          <a:p>
            <a:r>
              <a:rPr lang="pt-BR" b="1" dirty="0"/>
              <a:t>Peptídeos 2,5 5grs </a:t>
            </a:r>
            <a:r>
              <a:rPr lang="pt-BR" b="1" dirty="0" err="1"/>
              <a:t>qdo</a:t>
            </a:r>
            <a:r>
              <a:rPr lang="pt-BR" b="1" dirty="0"/>
              <a:t> é </a:t>
            </a:r>
            <a:r>
              <a:rPr lang="pt-BR" b="1" dirty="0" err="1"/>
              <a:t>pos</a:t>
            </a:r>
            <a:r>
              <a:rPr lang="pt-BR" b="1" dirty="0"/>
              <a:t> cirúrgico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2 . </a:t>
            </a:r>
            <a:r>
              <a:rPr lang="pt-BR" b="1" dirty="0"/>
              <a:t>Ômega </a:t>
            </a:r>
            <a:r>
              <a:rPr lang="pt-BR" b="1" dirty="0" smtClean="0"/>
              <a:t>3: c</a:t>
            </a:r>
            <a:r>
              <a:rPr lang="pt-BR" dirty="0" smtClean="0"/>
              <a:t>onhecido por sua </a:t>
            </a:r>
            <a:r>
              <a:rPr lang="pt-BR" dirty="0"/>
              <a:t>capacidade </a:t>
            </a:r>
            <a:r>
              <a:rPr lang="pt-BR" dirty="0" smtClean="0"/>
              <a:t>cardiovascular </a:t>
            </a:r>
            <a:r>
              <a:rPr lang="pt-BR" dirty="0"/>
              <a:t>e neurológica, esse tipo de ácido graxo é também bastante eficaz no tratamento de desordens clínicas que atingem níveis estéticos, como celulites, alergias e ação </a:t>
            </a:r>
            <a:r>
              <a:rPr lang="pt-BR" dirty="0" smtClean="0"/>
              <a:t>cicatrizante, reduz inflamação </a:t>
            </a:r>
            <a:r>
              <a:rPr lang="pt-BR" dirty="0"/>
              <a:t>crônica, facilitando o processo de perda de peso.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2809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3. </a:t>
            </a:r>
            <a:r>
              <a:rPr lang="pt-BR" b="1" dirty="0" err="1" smtClean="0"/>
              <a:t>Probióticos</a:t>
            </a:r>
            <a:r>
              <a:rPr lang="pt-BR" b="1" dirty="0" smtClean="0"/>
              <a:t>: </a:t>
            </a:r>
            <a:r>
              <a:rPr lang="pt-BR" dirty="0" err="1" smtClean="0"/>
              <a:t>nutracêuticos</a:t>
            </a:r>
            <a:r>
              <a:rPr lang="pt-BR" dirty="0" smtClean="0"/>
              <a:t> </a:t>
            </a:r>
            <a:r>
              <a:rPr lang="pt-BR" dirty="0"/>
              <a:t>mais </a:t>
            </a:r>
            <a:r>
              <a:rPr lang="pt-BR" dirty="0" smtClean="0"/>
              <a:t>prescritos.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/>
              <a:t>4. </a:t>
            </a:r>
            <a:r>
              <a:rPr lang="pt-BR" b="1" dirty="0" err="1" smtClean="0"/>
              <a:t>Resveratrol</a:t>
            </a:r>
            <a:r>
              <a:rPr lang="pt-BR" b="1" dirty="0" smtClean="0"/>
              <a:t>: </a:t>
            </a:r>
            <a:r>
              <a:rPr lang="pt-BR" dirty="0" smtClean="0"/>
              <a:t>grande </a:t>
            </a:r>
            <a:r>
              <a:rPr lang="pt-BR" dirty="0"/>
              <a:t>poder </a:t>
            </a:r>
            <a:r>
              <a:rPr lang="pt-BR" dirty="0" smtClean="0"/>
              <a:t>antioxidante, protegendo </a:t>
            </a:r>
            <a:r>
              <a:rPr lang="pt-BR" dirty="0"/>
              <a:t>o organismo contra o estresse </a:t>
            </a:r>
            <a:r>
              <a:rPr lang="pt-BR" dirty="0" err="1"/>
              <a:t>oxidativo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 smtClean="0"/>
              <a:t>Prescrito </a:t>
            </a:r>
            <a:r>
              <a:rPr lang="pt-BR" dirty="0"/>
              <a:t>no combate à inflamações, prevenção de câncer, melhora da aparência da pele, controle dos níveis de colesterol e eliminação de toxinas do organismo.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1656184" cy="15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1503610" cy="150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82082"/>
            <a:ext cx="174783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77" y="620688"/>
            <a:ext cx="1976561" cy="144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186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5. </a:t>
            </a:r>
            <a:r>
              <a:rPr lang="pt-BR" b="1" dirty="0" err="1" smtClean="0"/>
              <a:t>Fitoesteróis</a:t>
            </a:r>
            <a:r>
              <a:rPr lang="pt-BR" b="1" dirty="0" smtClean="0"/>
              <a:t>:  </a:t>
            </a:r>
            <a:r>
              <a:rPr lang="pt-BR" dirty="0" smtClean="0"/>
              <a:t>capacidade </a:t>
            </a:r>
            <a:r>
              <a:rPr lang="pt-BR" dirty="0"/>
              <a:t>antioxidante e anti-inflamatória</a:t>
            </a:r>
            <a:r>
              <a:rPr lang="pt-BR" dirty="0" smtClean="0"/>
              <a:t>. Marcas: </a:t>
            </a:r>
            <a:r>
              <a:rPr lang="pt-BR" dirty="0" err="1" smtClean="0"/>
              <a:t>Equaliv</a:t>
            </a:r>
            <a:r>
              <a:rPr lang="pt-BR" dirty="0" smtClean="0"/>
              <a:t>, </a:t>
            </a:r>
            <a:r>
              <a:rPr lang="pt-BR" dirty="0" err="1" smtClean="0"/>
              <a:t>Essential</a:t>
            </a:r>
            <a:r>
              <a:rPr lang="pt-BR" dirty="0" smtClean="0"/>
              <a:t>, </a:t>
            </a:r>
            <a:r>
              <a:rPr lang="pt-BR" dirty="0" err="1" smtClean="0"/>
              <a:t>Vitafor</a:t>
            </a:r>
            <a:r>
              <a:rPr lang="pt-BR" dirty="0" smtClean="0"/>
              <a:t>,</a:t>
            </a:r>
            <a:r>
              <a:rPr lang="pt-BR" dirty="0"/>
              <a:t> </a:t>
            </a:r>
            <a:r>
              <a:rPr lang="pt-BR" dirty="0" err="1"/>
              <a:t>Sundown</a:t>
            </a:r>
            <a:r>
              <a:rPr lang="pt-BR" dirty="0"/>
              <a:t> </a:t>
            </a:r>
            <a:r>
              <a:rPr lang="pt-BR" dirty="0" err="1" smtClean="0"/>
              <a:t>Naturals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b="1" dirty="0" smtClean="0"/>
          </a:p>
          <a:p>
            <a:r>
              <a:rPr lang="pt-BR" b="1" dirty="0" smtClean="0"/>
              <a:t>6. Aminoácidos: </a:t>
            </a:r>
            <a:r>
              <a:rPr lang="pt-BR" dirty="0" smtClean="0"/>
              <a:t>utilizados </a:t>
            </a:r>
            <a:r>
              <a:rPr lang="pt-BR" dirty="0"/>
              <a:t>para manutenção, regeneração e consequentemente ganho de massa </a:t>
            </a:r>
            <a:r>
              <a:rPr lang="pt-BR" dirty="0" smtClean="0"/>
              <a:t>muscular, emagrecimento</a:t>
            </a:r>
            <a:r>
              <a:rPr lang="pt-BR" dirty="0"/>
              <a:t>, definição muscular e firmeza da pele.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40" y="1129854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7715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53" y="4655220"/>
            <a:ext cx="1235769" cy="157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5037"/>
            <a:ext cx="1681286" cy="168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366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/>
          <a:lstStyle/>
          <a:p>
            <a:r>
              <a:rPr lang="pt-BR" b="1" dirty="0" smtClean="0"/>
              <a:t>SPIULLINA: </a:t>
            </a:r>
            <a:r>
              <a:rPr lang="pt-BR" dirty="0" smtClean="0"/>
              <a:t>É uma </a:t>
            </a:r>
            <a:r>
              <a:rPr lang="pt-BR" dirty="0" err="1" smtClean="0"/>
              <a:t>cianobacteria</a:t>
            </a:r>
            <a:r>
              <a:rPr lang="pt-BR" dirty="0" smtClean="0"/>
              <a:t>, um tipo de </a:t>
            </a:r>
            <a:r>
              <a:rPr lang="pt-BR" dirty="0" err="1" smtClean="0"/>
              <a:t>microorganismo</a:t>
            </a:r>
            <a:r>
              <a:rPr lang="pt-BR" dirty="0" smtClean="0"/>
              <a:t> que se alimenta por meio da </a:t>
            </a:r>
            <a:r>
              <a:rPr lang="pt-BR" dirty="0" err="1" smtClean="0"/>
              <a:t>fotossintese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err="1" smtClean="0"/>
              <a:t>Beneficios</a:t>
            </a:r>
            <a:r>
              <a:rPr lang="pt-BR" dirty="0" smtClean="0"/>
              <a:t>: potencial </a:t>
            </a:r>
            <a:r>
              <a:rPr lang="pt-BR" dirty="0" err="1" smtClean="0"/>
              <a:t>detox</a:t>
            </a:r>
            <a:r>
              <a:rPr lang="pt-BR" dirty="0" smtClean="0"/>
              <a:t> – auxilia perda peso – recuperação de lesões - antioxidante </a:t>
            </a:r>
            <a:r>
              <a:rPr lang="pt-BR" dirty="0"/>
              <a:t>e </a:t>
            </a:r>
            <a:r>
              <a:rPr lang="pt-BR" dirty="0" smtClean="0"/>
              <a:t>anti-inflamatório melhora humor – pele – cabelo – unha.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0027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3244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6" y="3284984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32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192688"/>
          </a:xfrm>
        </p:spPr>
        <p:txBody>
          <a:bodyPr/>
          <a:lstStyle/>
          <a:p>
            <a:r>
              <a:rPr lang="pt-BR" b="1" dirty="0" smtClean="0"/>
              <a:t>CHLORELLA: </a:t>
            </a:r>
            <a:r>
              <a:rPr lang="pt-BR" dirty="0" smtClean="0"/>
              <a:t>uma </a:t>
            </a:r>
            <a:r>
              <a:rPr lang="pt-BR" dirty="0"/>
              <a:t>microalga verde de água </a:t>
            </a:r>
            <a:r>
              <a:rPr lang="pt-BR" dirty="0" smtClean="0"/>
              <a:t>doce, </a:t>
            </a:r>
            <a:r>
              <a:rPr lang="pt-BR" dirty="0"/>
              <a:t>rica em nutrientes </a:t>
            </a:r>
            <a:r>
              <a:rPr lang="pt-BR" dirty="0" smtClean="0"/>
              <a:t>, se </a:t>
            </a:r>
            <a:r>
              <a:rPr lang="pt-BR" dirty="0"/>
              <a:t>mostrou bastante promissora em melhorar os níveis de colesterol e livrar o corpo de </a:t>
            </a:r>
            <a:r>
              <a:rPr lang="pt-BR" dirty="0" smtClean="0"/>
              <a:t>toxinas.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0689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54" y="4479107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109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VAMOS CONHECER NUTRACEUTICOS E SUA FUNÇÃO NA ESTETICA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55032"/>
            <a:ext cx="5265748" cy="294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48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6192688" cy="6408712"/>
          </a:xfrm>
        </p:spPr>
        <p:txBody>
          <a:bodyPr/>
          <a:lstStyle/>
          <a:p>
            <a:r>
              <a:rPr lang="pt-BR" dirty="0" smtClean="0"/>
              <a:t>São alimentos não são fármacos</a:t>
            </a:r>
          </a:p>
          <a:p>
            <a:r>
              <a:rPr lang="pt-BR" dirty="0" smtClean="0"/>
              <a:t>Contém naturalmente substâncias funcionais</a:t>
            </a:r>
          </a:p>
          <a:p>
            <a:r>
              <a:rPr lang="pt-BR" dirty="0" smtClean="0"/>
              <a:t>Fazem parte do padrão alimentar normal</a:t>
            </a:r>
          </a:p>
          <a:p>
            <a:r>
              <a:rPr lang="pt-BR" dirty="0" smtClean="0"/>
              <a:t>Efeito cientificamente caracterizado</a:t>
            </a:r>
          </a:p>
          <a:p>
            <a:r>
              <a:rPr lang="pt-BR" dirty="0" smtClean="0"/>
              <a:t>Tem ação preventiva e não curativa</a:t>
            </a:r>
          </a:p>
          <a:p>
            <a:r>
              <a:rPr lang="pt-BR" dirty="0" smtClean="0"/>
              <a:t>Agem em pequenas doses e longo tempo de ação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89902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84" y="116632"/>
            <a:ext cx="8928992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Aumento Procura Alimentos Funcionais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/>
          <a:lstStyle/>
          <a:p>
            <a:r>
              <a:rPr lang="pt-BR" dirty="0" smtClean="0"/>
              <a:t>Prevenir doenças</a:t>
            </a:r>
          </a:p>
          <a:p>
            <a:r>
              <a:rPr lang="pt-BR" dirty="0" smtClean="0"/>
              <a:t>Conscientes (saúde X doença)</a:t>
            </a:r>
          </a:p>
          <a:p>
            <a:r>
              <a:rPr lang="pt-BR" dirty="0" smtClean="0"/>
              <a:t>Qualidade de vida</a:t>
            </a:r>
          </a:p>
          <a:p>
            <a:r>
              <a:rPr lang="pt-BR" dirty="0" smtClean="0"/>
              <a:t>Combate males (poluição, agentes químicos)</a:t>
            </a:r>
          </a:p>
          <a:p>
            <a:r>
              <a:rPr lang="pt-BR" dirty="0" smtClean="0"/>
              <a:t>Aumento evidencia cientifica efeitos </a:t>
            </a:r>
          </a:p>
          <a:p>
            <a:r>
              <a:rPr lang="pt-BR" dirty="0" smtClean="0"/>
              <a:t>Mídia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4" y="4005064"/>
            <a:ext cx="433709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APROVADOS PELA ANVISA (2013)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500568"/>
              </p:ext>
            </p:extLst>
          </p:nvPr>
        </p:nvGraphicFramePr>
        <p:xfrm>
          <a:off x="179512" y="836712"/>
          <a:ext cx="8712969" cy="5191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7124"/>
                <a:gridCol w="1502236"/>
                <a:gridCol w="2103130"/>
                <a:gridCol w="2403577"/>
                <a:gridCol w="127690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Ácido graxo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Carotenoides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Fibras alimentares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Probióticos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Polióis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Ômega 3 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Licopeno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Dextrina resistente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casei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shirota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Manito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Luteína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Goma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guar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parcialmente hidrolisada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casei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rhamnosus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Xilitol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Zeaxantina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Lactulose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casei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defensis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Sorbitol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Polidextrose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paracasei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Beta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glucana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Lactococcus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Bifidobacterium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bifidumBifidobacterium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animallis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(B.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lactis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Inulina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Bifidobacterium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longum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Psillium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Enterococcus</a:t>
                      </a:r>
                      <a:r>
                        <a:rPr lang="pt-B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faecium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Quitosana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FITOESTEROIS + PROTEINA DA SOJA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8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ÁCIDOS GRAXOS – ÔMEGA - 3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68863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Alegação funcional</a:t>
            </a:r>
            <a:r>
              <a:rPr lang="pt-BR" dirty="0"/>
              <a:t>: </a:t>
            </a:r>
            <a:r>
              <a:rPr lang="pt-BR" dirty="0" smtClean="0"/>
              <a:t>somente para </a:t>
            </a:r>
            <a:r>
              <a:rPr lang="pt-BR" dirty="0"/>
              <a:t>os ácidos graxos </a:t>
            </a:r>
            <a:r>
              <a:rPr lang="pt-BR" dirty="0" err="1"/>
              <a:t>Omega</a:t>
            </a:r>
            <a:r>
              <a:rPr lang="pt-BR" dirty="0"/>
              <a:t> 3 de cadeia longa provenientes de óleos de peixe(EPA - ácido </a:t>
            </a:r>
            <a:r>
              <a:rPr lang="pt-BR" dirty="0" err="1"/>
              <a:t>eicosapentaenóico</a:t>
            </a:r>
            <a:r>
              <a:rPr lang="pt-BR" dirty="0"/>
              <a:t> e DHA – ácido </a:t>
            </a:r>
            <a:r>
              <a:rPr lang="pt-BR" dirty="0" err="1"/>
              <a:t>docosahexaenóico</a:t>
            </a:r>
            <a:r>
              <a:rPr lang="pt-BR" dirty="0" smtClean="0"/>
              <a:t>). Também conhecido como alfa linolênico.  </a:t>
            </a:r>
          </a:p>
          <a:p>
            <a:pPr marL="0" indent="0">
              <a:buNone/>
            </a:pPr>
            <a:r>
              <a:rPr lang="pt-BR" dirty="0" smtClean="0"/>
              <a:t>FUNÇÃO: níveis saudáveis de triglicerídeos, prevenção de doenças do coração, redução </a:t>
            </a:r>
            <a:r>
              <a:rPr lang="pt-BR" dirty="0"/>
              <a:t>da pressão arterial e efeitos </a:t>
            </a:r>
            <a:r>
              <a:rPr lang="pt-BR" dirty="0" smtClean="0"/>
              <a:t>anti-inflamatórios. Auxilia sistema neurológicos prevenindo depressão, </a:t>
            </a:r>
            <a:r>
              <a:rPr lang="pt-BR" dirty="0" err="1" smtClean="0"/>
              <a:t>alzheimer</a:t>
            </a:r>
            <a:r>
              <a:rPr lang="pt-BR" dirty="0" smtClean="0"/>
              <a:t>, hiperatividade, aprendizagem no déficit de atenção desde </a:t>
            </a:r>
            <a:r>
              <a:rPr lang="pt-BR" dirty="0"/>
              <a:t>que associado a uma </a:t>
            </a:r>
            <a:r>
              <a:rPr lang="pt-BR" dirty="0" smtClean="0"/>
              <a:t>alimentação equilibrada </a:t>
            </a:r>
            <a:r>
              <a:rPr lang="pt-BR" dirty="0"/>
              <a:t>e hábitos de vida </a:t>
            </a:r>
            <a:r>
              <a:rPr lang="pt-BR" dirty="0" smtClean="0"/>
              <a:t>saudáveis.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6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Ácido </a:t>
            </a:r>
            <a:r>
              <a:rPr lang="pt-BR" dirty="0"/>
              <a:t>graxo </a:t>
            </a:r>
            <a:r>
              <a:rPr lang="pt-BR" dirty="0" smtClean="0"/>
              <a:t>presente </a:t>
            </a:r>
            <a:r>
              <a:rPr lang="pt-BR" dirty="0"/>
              <a:t>naturalmente nos peixes marinhos como sardinha</a:t>
            </a:r>
            <a:r>
              <a:rPr lang="pt-BR" dirty="0" smtClean="0"/>
              <a:t>, salmão</a:t>
            </a:r>
            <a:r>
              <a:rPr lang="pt-BR" dirty="0"/>
              <a:t>, atum, anchova, arenque, cavala, truta e </a:t>
            </a:r>
            <a:r>
              <a:rPr lang="pt-BR" dirty="0" smtClean="0"/>
              <a:t>linguado (peixes água fria), </a:t>
            </a:r>
            <a:r>
              <a:rPr lang="pt-BR" dirty="0"/>
              <a:t>e também na </a:t>
            </a:r>
            <a:r>
              <a:rPr lang="pt-BR" dirty="0" smtClean="0"/>
              <a:t>linhaça. </a:t>
            </a:r>
            <a:r>
              <a:rPr lang="pt-BR" dirty="0"/>
              <a:t>No entanto, a </a:t>
            </a:r>
            <a:r>
              <a:rPr lang="pt-BR" i="1" dirty="0"/>
              <a:t>alegação de propriedade </a:t>
            </a:r>
            <a:r>
              <a:rPr lang="pt-BR" i="1" dirty="0" smtClean="0"/>
              <a:t>funcional é </a:t>
            </a:r>
            <a:r>
              <a:rPr lang="pt-BR" i="1" dirty="0"/>
              <a:t>somente para os ácidos graxos provenientes dos óleos de peixe</a:t>
            </a:r>
            <a:r>
              <a:rPr lang="pt-BR" dirty="0"/>
              <a:t>. Os óleos de </a:t>
            </a:r>
            <a:r>
              <a:rPr lang="pt-BR" dirty="0" smtClean="0"/>
              <a:t>peixe ricos </a:t>
            </a:r>
            <a:r>
              <a:rPr lang="pt-BR" dirty="0"/>
              <a:t>em ômega-3 também podem ser encontrados nas formas de cápsulas, tabletes</a:t>
            </a:r>
            <a:r>
              <a:rPr lang="pt-BR" dirty="0" smtClean="0"/>
              <a:t>, comprimidos </a:t>
            </a:r>
            <a:r>
              <a:rPr lang="pt-BR" dirty="0"/>
              <a:t>e similares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7734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2415</Words>
  <Application>Microsoft Office PowerPoint</Application>
  <PresentationFormat>Apresentação na tela (4:3)</PresentationFormat>
  <Paragraphs>240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TÉCNICO ESTÉTICA E MASSOTERAPIA  Nutrição  AULA 5 – Alimentos Funcionais</vt:lpstr>
      <vt:lpstr>Apresentação do PowerPoint</vt:lpstr>
      <vt:lpstr>HISTORICO</vt:lpstr>
      <vt:lpstr>NUTRIÇÃO FUNCIONAL</vt:lpstr>
      <vt:lpstr>Apresentação do PowerPoint</vt:lpstr>
      <vt:lpstr>Aumento Procura Alimentos Funcionais</vt:lpstr>
      <vt:lpstr>APROVADOS PELA ANVISA (2013)</vt:lpstr>
      <vt:lpstr>ÁCIDOS GRAXOS – ÔMEGA - 3</vt:lpstr>
      <vt:lpstr>Apresentação do PowerPoint</vt:lpstr>
      <vt:lpstr>CURIOSIDADE</vt:lpstr>
      <vt:lpstr>CAROTENOÍDES</vt:lpstr>
      <vt:lpstr>LICOPENO</vt:lpstr>
      <vt:lpstr>CURIOSIDADE </vt:lpstr>
      <vt:lpstr>RECEITA MOLHO TOMATE</vt:lpstr>
      <vt:lpstr>LUTEÍNA  e ZEAXANTINA</vt:lpstr>
      <vt:lpstr>Luteína e Zeaxantina</vt:lpstr>
      <vt:lpstr>POLIÓIS</vt:lpstr>
      <vt:lpstr>FITOESTERÓIS</vt:lpstr>
      <vt:lpstr>PROTEÍNA DA SOJA</vt:lpstr>
      <vt:lpstr>PROBIOTICOS</vt:lpstr>
      <vt:lpstr>kefir</vt:lpstr>
      <vt:lpstr>Apresentação do PowerPoint</vt:lpstr>
      <vt:lpstr>kefir leite</vt:lpstr>
      <vt:lpstr>Apresentação do PowerPoint</vt:lpstr>
      <vt:lpstr>Preparo: 1 colher de sopa cheia de açúcar mascavo para 3 colheres de sopa de grãos de Kefir e 250 ml de água mineral, filtrada ou fervida</vt:lpstr>
      <vt:lpstr>KOMBUCHA</vt:lpstr>
      <vt:lpstr>Preparo Kombucha</vt:lpstr>
      <vt:lpstr>COGUMELO KOMBUCHA</vt:lpstr>
      <vt:lpstr>PROBIOTICOS</vt:lpstr>
      <vt:lpstr>BENEFICIOS DOS PROBIOTICOS</vt:lpstr>
      <vt:lpstr>PREBIÓTICOS - Oligossacarídeos</vt:lpstr>
      <vt:lpstr>DIGESTÃO</vt:lpstr>
      <vt:lpstr>BENEFICIOS PREBIOTICOS</vt:lpstr>
      <vt:lpstr>Apresentação do PowerPoint</vt:lpstr>
      <vt:lpstr>SIMBIOTICOS</vt:lpstr>
      <vt:lpstr>Apresentação do PowerPoint</vt:lpstr>
      <vt:lpstr>FIBRAS ALIMENTARES</vt:lpstr>
      <vt:lpstr> TIPOS DE FIBRAS ALEGAÇAO FUNCIONAL </vt:lpstr>
      <vt:lpstr>Dicas para se beneficiar das propriedades funcionais de uma forma mais prática</vt:lpstr>
      <vt:lpstr>Apresentação do PowerPoint</vt:lpstr>
      <vt:lpstr>NUTRACEUTICOS</vt:lpstr>
      <vt:lpstr>NUTRACEUTICOS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NUTRIÇÃO E DIETÉTICA    TÉCNICO ESTÉTICA E MASSOTERAPIA</dc:title>
  <dc:creator>Jefferson</dc:creator>
  <cp:lastModifiedBy>Jefferson</cp:lastModifiedBy>
  <cp:revision>218</cp:revision>
  <dcterms:created xsi:type="dcterms:W3CDTF">2021-04-29T17:13:28Z</dcterms:created>
  <dcterms:modified xsi:type="dcterms:W3CDTF">2021-06-16T19:13:30Z</dcterms:modified>
</cp:coreProperties>
</file>