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12" r:id="rId10"/>
    <p:sldId id="413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371" r:id="rId26"/>
    <p:sldId id="372" r:id="rId27"/>
    <p:sldId id="373" r:id="rId28"/>
    <p:sldId id="374" r:id="rId29"/>
    <p:sldId id="375" r:id="rId30"/>
    <p:sldId id="332" r:id="rId31"/>
    <p:sldId id="369" r:id="rId32"/>
    <p:sldId id="333" r:id="rId33"/>
    <p:sldId id="335" r:id="rId34"/>
    <p:sldId id="336" r:id="rId35"/>
    <p:sldId id="337" r:id="rId36"/>
    <p:sldId id="338" r:id="rId37"/>
    <p:sldId id="339" r:id="rId38"/>
    <p:sldId id="340" r:id="rId39"/>
    <p:sldId id="407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50" r:id="rId48"/>
    <p:sldId id="351" r:id="rId49"/>
    <p:sldId id="410" r:id="rId50"/>
    <p:sldId id="376" r:id="rId51"/>
    <p:sldId id="352" r:id="rId52"/>
    <p:sldId id="353" r:id="rId53"/>
    <p:sldId id="354" r:id="rId54"/>
    <p:sldId id="355" r:id="rId55"/>
    <p:sldId id="357" r:id="rId56"/>
    <p:sldId id="409" r:id="rId57"/>
    <p:sldId id="358" r:id="rId58"/>
    <p:sldId id="446" r:id="rId59"/>
    <p:sldId id="359" r:id="rId60"/>
    <p:sldId id="361" r:id="rId61"/>
    <p:sldId id="360" r:id="rId62"/>
    <p:sldId id="362" r:id="rId63"/>
    <p:sldId id="363" r:id="rId64"/>
    <p:sldId id="364" r:id="rId65"/>
    <p:sldId id="377" r:id="rId66"/>
    <p:sldId id="378" r:id="rId67"/>
    <p:sldId id="379" r:id="rId68"/>
    <p:sldId id="380" r:id="rId69"/>
    <p:sldId id="381" r:id="rId70"/>
    <p:sldId id="382" r:id="rId71"/>
    <p:sldId id="384" r:id="rId72"/>
    <p:sldId id="385" r:id="rId73"/>
    <p:sldId id="386" r:id="rId74"/>
    <p:sldId id="387" r:id="rId75"/>
    <p:sldId id="388" r:id="rId76"/>
    <p:sldId id="445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8" r:id="rId85"/>
    <p:sldId id="399" r:id="rId86"/>
    <p:sldId id="400" r:id="rId87"/>
    <p:sldId id="401" r:id="rId88"/>
    <p:sldId id="402" r:id="rId89"/>
    <p:sldId id="448" r:id="rId90"/>
    <p:sldId id="452" r:id="rId91"/>
    <p:sldId id="449" r:id="rId92"/>
    <p:sldId id="450" r:id="rId93"/>
    <p:sldId id="451" r:id="rId94"/>
    <p:sldId id="408" r:id="rId95"/>
    <p:sldId id="458" r:id="rId96"/>
    <p:sldId id="465" r:id="rId97"/>
    <p:sldId id="464" r:id="rId98"/>
    <p:sldId id="466" r:id="rId99"/>
    <p:sldId id="467" r:id="rId100"/>
    <p:sldId id="468" r:id="rId10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0" d="100"/>
          <a:sy n="60" d="100"/>
        </p:scale>
        <p:origin x="-139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04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3E257D-ABBC-45BB-9DB3-5D8B2F0A4B4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D40E5A-0EF5-4195-933B-4FCB3A2ED96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8DB6CF-2BF3-4BB5-9B61-AFB2C3492D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6BC98D-211B-40E7-A521-06E5653E0DA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E35EF3-B736-4866-A86B-64C33620E2F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6A26E7-95D7-4A3A-B8CB-7F188F73E30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373E78-C141-4C0E-A000-1D06B2D443B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20CF8F-81B0-4C23-91DD-8964E514E74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6B7221-3080-46D1-A38F-1C1A1E5EAA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4F2926-FFF1-493B-877F-16A16CFD526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81723B-6489-4A7C-9EE9-18F0D799EE0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0FFD67D-015D-486F-9B30-7FE0FFE1C31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428736"/>
            <a:ext cx="7851648" cy="35719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8800" dirty="0" smtClean="0"/>
              <a:t>ANATOMIA E FISIOLOGIA HUMANA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984" y="5157192"/>
            <a:ext cx="5688632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err="1" smtClean="0"/>
              <a:t>Profª</a:t>
            </a:r>
            <a:r>
              <a:rPr lang="pt-BR" dirty="0" smtClean="0"/>
              <a:t> Naiara </a:t>
            </a:r>
            <a:r>
              <a:rPr lang="pt-BR" dirty="0" err="1" smtClean="0"/>
              <a:t>Sprotte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smtClean="0"/>
              <a:t>POSIÇÃO ANATÔMICA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De pé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Com as mãos espalmadas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Dedos unidos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Palmas voltadas para frente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Pontas dos pés dirigidas para frente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Olhos dirigidos para o horizonte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 smtClean="0"/>
              <a:t>QUANTO À FUNÇÃO: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b="1" dirty="0" err="1" smtClean="0"/>
              <a:t>Agonistas</a:t>
            </a:r>
            <a:r>
              <a:rPr lang="pt-BR" b="1" dirty="0" smtClean="0"/>
              <a:t>:</a:t>
            </a:r>
            <a:r>
              <a:rPr lang="pt-BR" dirty="0" smtClean="0"/>
              <a:t> são os músculos principais que ativam um movimento específico do corpo, eles se contraem ativamente para produzir um movimento desejado. Ex: realizar uma flexão de cotovelo, o </a:t>
            </a:r>
            <a:r>
              <a:rPr lang="pt-BR" dirty="0" err="1" smtClean="0"/>
              <a:t>agonista</a:t>
            </a:r>
            <a:r>
              <a:rPr lang="pt-BR" dirty="0" smtClean="0"/>
              <a:t> é o bíceps braquial.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Antagonistas</a:t>
            </a:r>
            <a:r>
              <a:rPr lang="pt-BR" dirty="0" smtClean="0"/>
              <a:t>: músculos que se opõem à ação dos </a:t>
            </a:r>
            <a:r>
              <a:rPr lang="pt-BR" dirty="0" err="1" smtClean="0"/>
              <a:t>agonistas</a:t>
            </a:r>
            <a:r>
              <a:rPr lang="pt-BR" dirty="0" smtClean="0"/>
              <a:t>. Quando o </a:t>
            </a:r>
            <a:r>
              <a:rPr lang="pt-BR" dirty="0" err="1" smtClean="0"/>
              <a:t>agonista</a:t>
            </a:r>
            <a:r>
              <a:rPr lang="pt-BR" dirty="0" smtClean="0"/>
              <a:t> contrai-se, o antagonista relaxa progressivamente produzindo um movimento suave. Ex: no exemplo anterior, o antagonista é o tríceps braquial.</a:t>
            </a:r>
            <a:br>
              <a:rPr lang="pt-BR" dirty="0" smtClean="0"/>
            </a:br>
            <a:endParaRPr lang="pt-BR" b="1" dirty="0" smtClean="0"/>
          </a:p>
          <a:p>
            <a:r>
              <a:rPr lang="pt-BR" b="1" dirty="0" err="1" smtClean="0"/>
              <a:t>Sinergistas</a:t>
            </a:r>
            <a:r>
              <a:rPr lang="pt-BR" b="1" dirty="0" smtClean="0"/>
              <a:t>:</a:t>
            </a:r>
            <a:r>
              <a:rPr lang="pt-BR" dirty="0" smtClean="0"/>
              <a:t> são aqueles que participam auxiliando a movimentação principal ou estabilizando as articulações para que não ocorram movimentos indesejáveis durante a ação principal. Ex: no mesmo exemplo, os flexores e extensores do punho contraem-se mantendo estáveis as articulações do punho e cotovelo.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Fixadores: </a:t>
            </a:r>
            <a:r>
              <a:rPr lang="pt-BR" dirty="0" smtClean="0"/>
              <a:t>estabilizam a origem do </a:t>
            </a:r>
            <a:r>
              <a:rPr lang="pt-BR" dirty="0" err="1" smtClean="0"/>
              <a:t>agonista</a:t>
            </a:r>
            <a:r>
              <a:rPr lang="pt-BR" dirty="0" smtClean="0"/>
              <a:t> de modo que ele possa agir mais eficientemente. Estabilizam a parte proximal do membro quando move-se a parte distal.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 b="1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b="1" dirty="0" smtClean="0"/>
              <a:t> </a:t>
            </a:r>
            <a:r>
              <a:rPr lang="pt-BR" sz="5400" dirty="0" smtClean="0"/>
              <a:t>Principais Sistemas do Corpo Humano, Órgãos representativos e suas funções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7200" smtClean="0"/>
              <a:t>Sistemas e funções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5852" y="1643050"/>
            <a:ext cx="4716016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tegumentar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esquelético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muscular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nervoso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endócrino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Cardiovascular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57752" y="1714488"/>
            <a:ext cx="3929090" cy="46541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linfático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respiratório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</a:t>
            </a:r>
            <a:r>
              <a:rPr lang="pt-BR" sz="3200" dirty="0" err="1" smtClean="0"/>
              <a:t>digestório</a:t>
            </a:r>
            <a:endParaRPr lang="pt-BR" sz="3200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genital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Sistema urinário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smtClean="0"/>
              <a:t>Sistema Tegumentar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dirty="0" smtClean="0"/>
              <a:t>: </a:t>
            </a:r>
            <a:r>
              <a:rPr lang="pt-BR" sz="3200" dirty="0" smtClean="0"/>
              <a:t>sistema de proteção dos corpos dos seres vivos e engloba a pele, pêlos e unhas. 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3600" dirty="0" smtClean="0"/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Auxilia a regular a temperatura corporal,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protege o corpo,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elimina resíduos,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auxilia na produção de vitamina D,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recebe certos estímulos tais como temperatura, pressão e dor.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7200" smtClean="0"/>
              <a:t>Sistema Esquelético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/>
              <a:t>Todos os ossos do corpo, suas cartilagens associadas e articulações.</a:t>
            </a:r>
          </a:p>
          <a:p>
            <a:pPr>
              <a:buFont typeface="Wingdings" pitchFamily="2" charset="2"/>
              <a:buChar char="ü"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36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Sustentar e proteger o corpo,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auxiliar nos movimentos corporais,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alojar células que produzem as células sanguíneas.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928688" y="6429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6600" smtClean="0"/>
              <a:t>Sistema Muscular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dirty="0" smtClean="0"/>
              <a:t>: Refere-se especificamente ao tecido muscular esquelético, em geral fixado a ossos (outros tecidos musculares são o liso e o cardíaco).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36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Participa na execução de movimentos,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mantém a postura,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produz calor.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7200" smtClean="0"/>
              <a:t>Sistema  Nervoso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u="sng" dirty="0" smtClean="0">
                <a:solidFill>
                  <a:srgbClr val="0070C0"/>
                </a:solidFill>
              </a:rPr>
              <a:t>: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smtClean="0"/>
              <a:t>É o sistema que sente, que pensa e que controla  nosso organismo, reunindo as informações vindas de todas as partes do </a:t>
            </a:r>
            <a:r>
              <a:rPr lang="pt-BR" sz="2800" dirty="0" err="1" smtClean="0"/>
              <a:t>corpoe</a:t>
            </a:r>
            <a:r>
              <a:rPr lang="pt-BR" sz="2800" dirty="0" smtClean="0"/>
              <a:t> as transmite , pelos nervos,para a medula espinhal e encéfalo.</a:t>
            </a:r>
            <a:endParaRPr lang="pt-BR" sz="3000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3600" dirty="0" smtClean="0">
                <a:solidFill>
                  <a:srgbClr val="0070C0"/>
                </a:solidFill>
              </a:rPr>
              <a:t>: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800" dirty="0" smtClean="0"/>
              <a:t>Sua função é perceber e identificar as condições ambientais externas, bem como as condições reinantes dentro do próprio corpo e elaborar respostas que adaptem a essas condições.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3" y="142875"/>
            <a:ext cx="9063037" cy="6650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smtClean="0"/>
              <a:t>Sistema Endócrino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b="1" dirty="0" smtClean="0">
                <a:solidFill>
                  <a:srgbClr val="0070C0"/>
                </a:solidFill>
              </a:rPr>
              <a:t>: </a:t>
            </a:r>
            <a:r>
              <a:rPr lang="pt-BR" dirty="0" smtClean="0"/>
              <a:t>conjunto de órgãos que apresentam como  característica a produção de secreções denominadas hormônios.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b="1" dirty="0" smtClean="0"/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Regular as atividades do corpo por meio de hormônios transportados pelo sangue 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smtClean="0"/>
              <a:t>Sistema Cardiovascular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b="1" dirty="0" smtClean="0">
                <a:solidFill>
                  <a:srgbClr val="0070C0"/>
                </a:solidFill>
              </a:rPr>
              <a:t>: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sz="3000" dirty="0" smtClean="0"/>
              <a:t>É um conjunto de órgãos constituído pelo coração e por um sistema de vasos por onde circulam sangue.</a:t>
            </a:r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Distribui oxigênio e nutrientes às células,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transporta dióxido de carbono e resíduos das células,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previne hemorragias pela formação de coágulos sanguíneos,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auxilia na regulação da temperatura corporal.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772400" cy="17145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Generalidades sobre anatomia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4800" dirty="0" smtClean="0"/>
              <a:t>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800" dirty="0" smtClean="0"/>
              <a:t> Definição: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4000" dirty="0" smtClean="0"/>
              <a:t> Anatomia é a ciência que estuda, macro e microscopicamente, a constituição e o desenvolvimento dos seres organizados.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600" smtClean="0"/>
              <a:t>Sistema Linfático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sz="2400" b="1" dirty="0" smtClean="0">
                <a:solidFill>
                  <a:srgbClr val="0070C0"/>
                </a:solidFill>
              </a:rPr>
              <a:t>: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importante componente do sistema imunológico, pois colabora com glóbulos brancos para proteção contra bactérias e vírus invasores.</a:t>
            </a:r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2400" b="1" dirty="0" smtClean="0">
                <a:solidFill>
                  <a:srgbClr val="0070C0"/>
                </a:solidFill>
              </a:rPr>
              <a:t>:</a:t>
            </a:r>
            <a:r>
              <a:rPr lang="pt-BR" sz="2400" dirty="0" smtClean="0">
                <a:solidFill>
                  <a:srgbClr val="0070C0"/>
                </a:solidFill>
              </a:rPr>
              <a:t>  </a:t>
            </a:r>
            <a:r>
              <a:rPr lang="pt-BR" sz="2400" dirty="0" smtClean="0"/>
              <a:t>   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Remoção dos fluidos em excesso dos tecidos corporais;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transporte  da gordura para o sistema circulatório;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Produção de células imunes (como linfócitos, monócitos e células produtoras de anticorpos conhecidas como </a:t>
            </a:r>
            <a:r>
              <a:rPr lang="pt-BR" sz="2400" dirty="0" err="1" smtClean="0"/>
              <a:t>plasmócitos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smtClean="0"/>
              <a:t>Sistema Respiratório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b="1" dirty="0" smtClean="0"/>
              <a:t>: </a:t>
            </a:r>
            <a:r>
              <a:rPr lang="pt-BR" dirty="0" smtClean="0"/>
              <a:t>Pulmões e vias aéreas associadas, como a faringe, a laringe, a traquéia e os brônquios, que comunicam os pulmões.</a:t>
            </a:r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Fornece oxigênio,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elimina dióxido de carbono,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auxilia na produção de sons da voz.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600" smtClean="0"/>
              <a:t>Sistema Digestório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/>
              <a:t>Um tubo longo chamado de trato gastrintestinal e seus órgãos acessórios, tais como glândulas salivares, fígado, vesícula biliar e pâncreas.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Degrada e absorve alimentos para utilização pelas células,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elimina resíduos sólidos e outros.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mtClean="0"/>
              <a:t> </a:t>
            </a:r>
            <a:r>
              <a:rPr lang="pt-BR" sz="7200" smtClean="0"/>
              <a:t>Sistema Urinário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sz="2800" b="1" dirty="0" smtClean="0">
                <a:solidFill>
                  <a:srgbClr val="0070C0"/>
                </a:solidFill>
              </a:rPr>
              <a:t>: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Rins, ureteres, bexiga urinária e uretra que, em conjunto, produzem, armazenam e eliminam a urina.</a:t>
            </a:r>
          </a:p>
          <a:p>
            <a:pPr>
              <a:buFont typeface="Wingdings" pitchFamily="2" charset="2"/>
              <a:buNone/>
              <a:defRPr/>
            </a:pPr>
            <a:endParaRPr lang="pt-BR" sz="2800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sz="2800" b="1" dirty="0" smtClean="0"/>
              <a:t>:</a:t>
            </a:r>
            <a:r>
              <a:rPr lang="pt-BR" sz="28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Regula o volume e a composição química do sangue,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elimina resíduos,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regula o equilíbrio e o volume de fluidos do corpo.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8000" smtClean="0"/>
              <a:t>Sistema Genital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Definição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/>
              <a:t>É um conjunto de órgãos responsáveis pela produção de gametas e hormônios sexuais secundários .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3600" u="sng" dirty="0" smtClean="0">
                <a:solidFill>
                  <a:srgbClr val="0070C0"/>
                </a:solidFill>
              </a:rPr>
              <a:t>Função</a:t>
            </a:r>
            <a:r>
              <a:rPr lang="pt-BR" b="1" dirty="0" smtClean="0">
                <a:solidFill>
                  <a:srgbClr val="0070C0"/>
                </a:solidFill>
              </a:rPr>
              <a:t>: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Reprodução  da espécie.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Decúbitos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pt-BR" sz="4000" dirty="0" smtClean="0"/>
              <a:t>A) Decúbito dorsal ou Posição Supina.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pt-BR" sz="4000" dirty="0" smtClean="0"/>
              <a:t>B) Decúbito ventral ou Posição </a:t>
            </a:r>
            <a:r>
              <a:rPr lang="pt-BR" sz="4000" dirty="0" err="1" smtClean="0"/>
              <a:t>Prona</a:t>
            </a:r>
            <a:r>
              <a:rPr lang="pt-BR" sz="4000" dirty="0" smtClean="0"/>
              <a:t>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pt-BR" sz="4000" dirty="0" smtClean="0"/>
              <a:t>C) Decúbito lateral ( D / E ) 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pt-BR" sz="4000" dirty="0" smtClean="0"/>
              <a:t>D) Posição de </a:t>
            </a:r>
            <a:r>
              <a:rPr lang="pt-BR" sz="4000" dirty="0" err="1" smtClean="0"/>
              <a:t>trendelemburg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70C0"/>
                </a:solidFill>
              </a:rPr>
              <a:t>A) Decúbito dorsal ou Posição Supina: DD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 </a:t>
            </a:r>
            <a:r>
              <a:rPr lang="pt-BR" sz="3600" dirty="0" smtClean="0"/>
              <a:t>O corpo está deitado com a face voltada para cima.</a:t>
            </a:r>
            <a:endParaRPr lang="pt-BR" sz="3600" dirty="0"/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5610225" y="3503612"/>
            <a:ext cx="2990850" cy="70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0070C0"/>
                </a:solidFill>
              </a:rPr>
              <a:t>B) Decúbito ventral ou posição </a:t>
            </a:r>
            <a:r>
              <a:rPr lang="pt-BR" sz="3200" dirty="0" err="1" smtClean="0">
                <a:solidFill>
                  <a:srgbClr val="0070C0"/>
                </a:solidFill>
              </a:rPr>
              <a:t>Prona</a:t>
            </a:r>
            <a:r>
              <a:rPr lang="pt-BR" sz="3200" dirty="0" smtClean="0">
                <a:solidFill>
                  <a:srgbClr val="0070C0"/>
                </a:solidFill>
              </a:rPr>
              <a:t>: DV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O corpo está deitado com a face voltada para baixo</a:t>
            </a:r>
            <a:endParaRPr lang="pt-BR" sz="3200" dirty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5610225" y="3498850"/>
            <a:ext cx="2990850" cy="71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636854" cy="466344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70C0"/>
                </a:solidFill>
              </a:rPr>
              <a:t>C) Decúbito lateral: DLD ou DLE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 O corpo está deitado de lado</a:t>
            </a:r>
            <a:endParaRPr lang="pt-BR" sz="3600" dirty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3000364" y="3500438"/>
            <a:ext cx="4271321" cy="193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728" y="1000109"/>
            <a:ext cx="7358114" cy="36433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0070C0"/>
                </a:solidFill>
              </a:rPr>
              <a:t>D) POSIÇÃO DE TRENDELEMBURG </a:t>
            </a:r>
            <a:endParaRPr lang="pt-B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O corpo está deitado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com a face voltada para</a:t>
            </a: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cima, com a cabeça sobre a</a:t>
            </a: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maca inclinada para baixo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cerca de 40°.</a:t>
            </a:r>
            <a:endParaRPr lang="pt-BR" dirty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4572000" y="4286256"/>
            <a:ext cx="4286280" cy="1419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772400" cy="1609725"/>
          </a:xfrm>
        </p:spPr>
        <p:txBody>
          <a:bodyPr>
            <a:normAutofit fontScale="90000"/>
          </a:bodyPr>
          <a:lstStyle/>
          <a:p>
            <a:r>
              <a:rPr lang="pt-BR" sz="6000" smtClean="0"/>
              <a:t>     Anatomia Macroscópica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8573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4000" dirty="0" smtClean="0"/>
              <a:t>É o estudo das estruturas observáveis a olho nu, utilizando ou não recursos tecnológicos os mais variáveis possíveis.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smtClean="0"/>
              <a:t>TERMOS ANATÔMICOS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988" y="2214563"/>
            <a:ext cx="7772400" cy="3846512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4400" dirty="0" smtClean="0"/>
              <a:t>Termos de Relação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4400" dirty="0" smtClean="0"/>
              <a:t>Termos de Comparação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4400" dirty="0" smtClean="0"/>
              <a:t>Termos de Movimento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A) TERMOS DE RELAÇÃO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Anterior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Posterior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Superior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Inferior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Lateral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Mediano / intermédio / médio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A) Termos de Relação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        </a:t>
            </a:r>
          </a:p>
          <a:p>
            <a:pPr>
              <a:buNone/>
              <a:defRPr/>
            </a:pPr>
            <a:r>
              <a:rPr lang="pt-BR" sz="3600" i="1" dirty="0" smtClean="0">
                <a:solidFill>
                  <a:srgbClr val="0070C0"/>
                </a:solidFill>
              </a:rPr>
              <a:t>Anterior / Ventral / Frontal</a:t>
            </a:r>
            <a:r>
              <a:rPr lang="pt-BR" dirty="0" smtClean="0">
                <a:solidFill>
                  <a:srgbClr val="0070C0"/>
                </a:solidFill>
              </a:rPr>
              <a:t>:                     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Na frente do corpo.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    </a:t>
            </a:r>
          </a:p>
          <a:p>
            <a:pPr>
              <a:buNone/>
              <a:defRPr/>
            </a:pPr>
            <a:r>
              <a:rPr lang="pt-BR" dirty="0" smtClean="0"/>
              <a:t>* </a:t>
            </a:r>
            <a:r>
              <a:rPr lang="pt-BR" sz="3600" i="1" dirty="0" smtClean="0">
                <a:solidFill>
                  <a:srgbClr val="0070C0"/>
                </a:solidFill>
              </a:rPr>
              <a:t>Posterior / Dorsal</a:t>
            </a:r>
            <a:r>
              <a:rPr lang="pt-BR" sz="3600" dirty="0" smtClean="0">
                <a:solidFill>
                  <a:srgbClr val="0070C0"/>
                </a:solidFill>
              </a:rPr>
              <a:t>: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Atrás do corpo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O osso esterno e as cartilagens costais encontram-se </a:t>
            </a:r>
            <a:r>
              <a:rPr lang="pt-BR" i="1" dirty="0" smtClean="0">
                <a:solidFill>
                  <a:srgbClr val="FF0000"/>
                </a:solidFill>
              </a:rPr>
              <a:t>anteriormente</a:t>
            </a:r>
            <a:r>
              <a:rPr lang="pt-BR" dirty="0" smtClean="0">
                <a:solidFill>
                  <a:srgbClr val="FF0000"/>
                </a:solidFill>
              </a:rPr>
              <a:t> em relação ao coração. </a:t>
            </a:r>
            <a:r>
              <a:rPr lang="pt-BR" dirty="0" smtClean="0"/>
              <a:t>Já os grandes vasos e a coluna vertebral localizam-se </a:t>
            </a:r>
            <a:r>
              <a:rPr lang="pt-BR" i="1" dirty="0" smtClean="0">
                <a:solidFill>
                  <a:srgbClr val="FF0000"/>
                </a:solidFill>
              </a:rPr>
              <a:t>posteriormente</a:t>
            </a:r>
            <a:r>
              <a:rPr lang="pt-BR" dirty="0" smtClean="0">
                <a:solidFill>
                  <a:srgbClr val="FF0000"/>
                </a:solidFill>
              </a:rPr>
              <a:t> em relação ao coração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285750"/>
            <a:ext cx="4214812" cy="649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dirty="0" smtClean="0">
                <a:solidFill>
                  <a:schemeClr val="tx1"/>
                </a:solidFill>
              </a:rPr>
              <a:t>Termos de relação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Superior / Cranial</a:t>
            </a:r>
            <a:r>
              <a:rPr lang="pt-BR" sz="4000" dirty="0" smtClean="0">
                <a:solidFill>
                  <a:srgbClr val="0070C0"/>
                </a:solidFill>
              </a:rPr>
              <a:t>:                       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na parte superior do corpo. </a:t>
            </a:r>
          </a:p>
          <a:p>
            <a:pPr>
              <a:buNone/>
              <a:defRPr/>
            </a:pPr>
            <a:endParaRPr lang="pt-BR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Inferior / Caudal</a:t>
            </a:r>
            <a:r>
              <a:rPr lang="pt-BR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na parte inferior do corpo.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Os grandes vasos localizam-se </a:t>
            </a:r>
            <a:r>
              <a:rPr lang="pt-BR" sz="3200" b="1" i="1" dirty="0" smtClean="0">
                <a:solidFill>
                  <a:srgbClr val="FF0000"/>
                </a:solidFill>
              </a:rPr>
              <a:t>superiormente</a:t>
            </a:r>
            <a:r>
              <a:rPr lang="pt-BR" sz="3200" b="1" dirty="0" smtClean="0">
                <a:solidFill>
                  <a:srgbClr val="FF0000"/>
                </a:solidFill>
              </a:rPr>
              <a:t> ao coração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/>
              <a:t>enquanto que o diafragma localiza-se </a:t>
            </a:r>
            <a:r>
              <a:rPr lang="pt-BR" sz="3200" b="1" i="1" dirty="0" smtClean="0">
                <a:solidFill>
                  <a:srgbClr val="FF0000"/>
                </a:solidFill>
              </a:rPr>
              <a:t>inferiormente</a:t>
            </a:r>
            <a:r>
              <a:rPr lang="pt-BR" sz="3200" b="1" dirty="0" smtClean="0">
                <a:solidFill>
                  <a:srgbClr val="FF0000"/>
                </a:solidFill>
              </a:rPr>
              <a:t> ao coração.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6272212" y="2784475"/>
            <a:ext cx="166687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sz="4000" i="1" u="sng" dirty="0" smtClean="0">
                <a:solidFill>
                  <a:srgbClr val="0070C0"/>
                </a:solidFill>
              </a:rPr>
              <a:t>Medial</a:t>
            </a:r>
            <a:r>
              <a:rPr lang="pt-BR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mais próximo do plano sagital mediano (linha sagital mediana.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Lateral</a:t>
            </a:r>
            <a:r>
              <a:rPr lang="pt-BR" sz="40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mais afastado do plano sagital mediano (linha sagital mediana).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 Os ligamentos colaterais do joelho.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O ligamento colateral </a:t>
            </a:r>
            <a:r>
              <a:rPr lang="pt-BR" dirty="0" err="1" smtClean="0"/>
              <a:t>fibular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está localizado </a:t>
            </a:r>
            <a:r>
              <a:rPr lang="pt-BR" b="1" i="1" dirty="0" smtClean="0">
                <a:solidFill>
                  <a:srgbClr val="FF0000"/>
                </a:solidFill>
              </a:rPr>
              <a:t>lateralmente</a:t>
            </a:r>
            <a:r>
              <a:rPr lang="pt-BR" dirty="0" smtClean="0">
                <a:solidFill>
                  <a:srgbClr val="FF0000"/>
                </a:solidFill>
              </a:rPr>
              <a:t> 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O ligamento colateral tibial </a:t>
            </a:r>
            <a:r>
              <a:rPr lang="pt-BR" b="1" dirty="0" smtClean="0">
                <a:solidFill>
                  <a:srgbClr val="FF0000"/>
                </a:solidFill>
              </a:rPr>
              <a:t>está localizado </a:t>
            </a:r>
            <a:r>
              <a:rPr lang="pt-BR" b="1" i="1" dirty="0" smtClean="0">
                <a:solidFill>
                  <a:srgbClr val="FF0000"/>
                </a:solidFill>
              </a:rPr>
              <a:t>medialmente</a:t>
            </a:r>
            <a:r>
              <a:rPr lang="pt-BR" b="1" dirty="0" smtClean="0">
                <a:solidFill>
                  <a:srgbClr val="FF0000"/>
                </a:solidFill>
              </a:rPr>
              <a:t>,</a:t>
            </a:r>
            <a:r>
              <a:rPr lang="pt-BR" dirty="0" smtClean="0"/>
              <a:t> ou seja, mais próximo à linha sagital mediana.</a:t>
            </a:r>
            <a:endParaRPr lang="pt-BR" dirty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5438775" y="2817812"/>
            <a:ext cx="3333750" cy="207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>
          <a:xfrm>
            <a:off x="1214438" y="4143375"/>
            <a:ext cx="2928937" cy="2714625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4143375" y="4143375"/>
            <a:ext cx="2428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6572250" y="4137025"/>
            <a:ext cx="25717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14414" y="1071546"/>
          <a:ext cx="7715304" cy="2407920"/>
        </p:xfrm>
        <a:graphic>
          <a:graphicData uri="http://schemas.openxmlformats.org/drawingml/2006/table">
            <a:tbl>
              <a:tblPr/>
              <a:tblGrid>
                <a:gridCol w="2778683"/>
                <a:gridCol w="2778683"/>
                <a:gridCol w="2157938"/>
              </a:tblGrid>
              <a:tr h="0">
                <a:tc>
                  <a:txBody>
                    <a:bodyPr/>
                    <a:lstStyle/>
                    <a:p>
                      <a:r>
                        <a:rPr lang="pt-BR" sz="3200" i="1" u="sng" dirty="0"/>
                        <a:t>Mediano</a:t>
                      </a:r>
                      <a:endParaRPr lang="pt-B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i="1" u="sng" dirty="0"/>
                        <a:t>Intermédio</a:t>
                      </a:r>
                      <a:endParaRPr lang="pt-B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i="1" u="sng" dirty="0"/>
                        <a:t>Médio</a:t>
                      </a:r>
                      <a:endParaRPr lang="pt-B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2400" dirty="0"/>
                        <a:t>Exatamente sobre o eixo sagital mediano.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Entre medial e lateral.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Estrutura ou órgão interposto entre um superior e um inferior ou entre anterior e posterior.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72" name="Picture 7" descr="http://www.auladeanatomia.com/generalidades/medi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3075" y="-914400"/>
            <a:ext cx="1790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B ) TERMOS DE COMPARAÇÃO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Proximal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Distal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Superficial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Profundo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Homolateral / </a:t>
            </a:r>
            <a:r>
              <a:rPr lang="pt-BR" sz="4000" dirty="0" err="1" smtClean="0"/>
              <a:t>ipsilateral</a:t>
            </a:r>
            <a:endParaRPr lang="pt-BR" sz="4000" dirty="0" smtClean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4000" dirty="0" smtClean="0"/>
              <a:t>Contralateral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143000" y="357188"/>
            <a:ext cx="7772400" cy="13954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smtClean="0"/>
              <a:t>ANATOMIA MICROSCÓPICA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6259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estruturas corporais invisíveis a olho nu e requer o uso de instrumental para ampliação, como lupas, microscópios ópticos e eletrônicos. </a:t>
            </a:r>
          </a:p>
          <a:p>
            <a:pPr>
              <a:buNone/>
              <a:defRPr/>
            </a:pPr>
            <a:r>
              <a:rPr lang="pt-BR" sz="3600" dirty="0" smtClean="0"/>
              <a:t>              Este grupo é dividido em: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Citologia (estudo da célula)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Histologia (estudo dos tecidos e de como estes se organizam para a formação de órgãos). </a:t>
            </a:r>
          </a:p>
          <a:p>
            <a:pPr>
              <a:buFont typeface="Wingdings" pitchFamily="2" charset="2"/>
              <a:buChar char="ü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B) TERMOS DE COMPARAÇÃO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Proximal</a:t>
            </a:r>
            <a:r>
              <a:rPr lang="pt-BR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Próximo da raiz do membro.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Mais próximo  do tronco. </a:t>
            </a:r>
          </a:p>
          <a:p>
            <a:pPr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Distal</a:t>
            </a:r>
            <a:r>
              <a:rPr lang="pt-BR" sz="40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Afastado da raiz do membro.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Longe do tronco ou do ponto de inserção.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43042" y="1714488"/>
            <a:ext cx="4038600" cy="44348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O braço é considerado </a:t>
            </a:r>
            <a:r>
              <a:rPr lang="pt-BR" sz="3200" i="1" dirty="0" smtClean="0">
                <a:solidFill>
                  <a:srgbClr val="FF0000"/>
                </a:solidFill>
              </a:rPr>
              <a:t>proximal</a:t>
            </a: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/>
              <a:t>quando comparado ao antebraço (</a:t>
            </a:r>
            <a:r>
              <a:rPr lang="pt-BR" sz="3200" dirty="0" smtClean="0">
                <a:solidFill>
                  <a:srgbClr val="FF0000"/>
                </a:solidFill>
              </a:rPr>
              <a:t>distal</a:t>
            </a:r>
            <a:r>
              <a:rPr lang="pt-BR" sz="3200" dirty="0" smtClean="0"/>
              <a:t>), pois está mais próximo da raiz de implantação do membro (cintura escapular).</a:t>
            </a:r>
            <a:endParaRPr lang="pt-BR" sz="3200" dirty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6396037" y="2879725"/>
            <a:ext cx="1419225" cy="195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Superficial</a:t>
            </a:r>
            <a:r>
              <a:rPr lang="pt-BR" dirty="0" smtClean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significa mais perto da superfície do corpo. </a:t>
            </a:r>
            <a:br>
              <a:rPr lang="pt-BR" dirty="0" smtClean="0"/>
            </a:br>
            <a:endParaRPr lang="pt-BR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Profundo</a:t>
            </a:r>
            <a:r>
              <a:rPr lang="pt-BR" sz="4000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4000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significa mais afastado da superfície do corpo.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43042" y="1643050"/>
            <a:ext cx="3810000" cy="47688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  </a:t>
            </a:r>
            <a:r>
              <a:rPr lang="pt-BR" sz="2300" dirty="0" smtClean="0"/>
              <a:t>  </a:t>
            </a:r>
            <a:r>
              <a:rPr lang="pt-BR" sz="3200" dirty="0" smtClean="0"/>
              <a:t>A pele é uma estrutura </a:t>
            </a:r>
            <a:r>
              <a:rPr lang="pt-BR" sz="3200" i="1" dirty="0" smtClean="0"/>
              <a:t>superficial</a:t>
            </a:r>
            <a:r>
              <a:rPr lang="pt-BR" sz="3200" dirty="0" smtClean="0"/>
              <a:t> comparada às artérias ou os ossos que estão localizados mais </a:t>
            </a:r>
            <a:r>
              <a:rPr lang="pt-BR" sz="3200" i="1" dirty="0" smtClean="0"/>
              <a:t>profundamente</a:t>
            </a:r>
            <a:r>
              <a:rPr lang="pt-BR" sz="3200" b="1" dirty="0" smtClean="0"/>
              <a:t>. </a:t>
            </a:r>
            <a:endParaRPr lang="pt-BR" sz="3200" dirty="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6396037" y="2874962"/>
            <a:ext cx="1419225" cy="1962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600" i="1" u="sng" dirty="0" smtClean="0">
                <a:solidFill>
                  <a:srgbClr val="0070C0"/>
                </a:solidFill>
              </a:rPr>
              <a:t>Homolateral / Ipsilateral</a:t>
            </a:r>
            <a:r>
              <a:rPr lang="pt-BR" sz="36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do mesmo lado do corpo ou de outra estrutura. </a:t>
            </a:r>
            <a:br>
              <a:rPr lang="pt-BR" dirty="0" smtClean="0"/>
            </a:br>
            <a:endParaRPr lang="pt-BR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3600" i="1" u="sng" dirty="0" smtClean="0">
                <a:solidFill>
                  <a:srgbClr val="0070C0"/>
                </a:solidFill>
              </a:rPr>
              <a:t>Contralateral</a:t>
            </a:r>
            <a:r>
              <a:rPr lang="pt-BR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do lado oposto do corpo ou de outra estrutura.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57356" y="1357298"/>
            <a:ext cx="4244280" cy="4749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70C0"/>
                </a:solidFill>
              </a:rPr>
              <a:t>Se considerarmos a </a:t>
            </a:r>
            <a:r>
              <a:rPr lang="pt-BR" sz="2400" b="1" u="sng" dirty="0" smtClean="0">
                <a:solidFill>
                  <a:srgbClr val="0070C0"/>
                </a:solidFill>
              </a:rPr>
              <a:t>mão direita como referência</a:t>
            </a:r>
            <a:r>
              <a:rPr lang="pt-BR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O membro inferior direito é considerado </a:t>
            </a:r>
            <a:r>
              <a:rPr lang="pt-BR" sz="2400" dirty="0" smtClean="0">
                <a:solidFill>
                  <a:srgbClr val="FF0000"/>
                </a:solidFill>
              </a:rPr>
              <a:t>homolateral </a:t>
            </a:r>
            <a:r>
              <a:rPr lang="pt-BR" sz="2400" dirty="0" smtClean="0"/>
              <a:t>pois está localizado do mesmo lado.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2400" dirty="0" smtClean="0"/>
              <a:t>Já o membro inferior esquerdo é considerado </a:t>
            </a:r>
            <a:r>
              <a:rPr lang="pt-BR" sz="2400" dirty="0" smtClean="0">
                <a:solidFill>
                  <a:srgbClr val="FF0000"/>
                </a:solidFill>
              </a:rPr>
              <a:t>contralateral, </a:t>
            </a:r>
            <a:r>
              <a:rPr lang="pt-BR" sz="2400" dirty="0" smtClean="0"/>
              <a:t>pois está localizado no lado oposto à mão de referência (mão direita).</a:t>
            </a:r>
            <a:endParaRPr lang="pt-BR" sz="2400" dirty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6396037" y="2917825"/>
            <a:ext cx="1419225" cy="187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C) TERMOS DE MOVIMENTO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Flexão</a:t>
            </a:r>
            <a:r>
              <a:rPr lang="pt-BR" sz="4000" dirty="0" smtClean="0">
                <a:solidFill>
                  <a:srgbClr val="0070C0"/>
                </a:solidFill>
              </a:rPr>
              <a:t>: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curvatura ou diminuição do ângulo entre os ossos ou partes do corpo.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Extensão</a:t>
            </a:r>
            <a:r>
              <a:rPr lang="pt-BR" sz="40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endireitar ou aumentar o ângulo entre os ossos ou partes do corpo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     FLEXÃO X EXTENSÃO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858962" y="1574800"/>
            <a:ext cx="2809875" cy="4562475"/>
          </a:xfrm>
        </p:spPr>
      </p:pic>
      <p:pic>
        <p:nvPicPr>
          <p:cNvPr id="307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6019800" y="2622550"/>
            <a:ext cx="2171700" cy="2466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Adução</a:t>
            </a:r>
            <a:r>
              <a:rPr lang="pt-BR" sz="40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movimento na direção do plano mediano em um plano coronal. </a:t>
            </a:r>
          </a:p>
          <a:p>
            <a:pPr>
              <a:buFont typeface="Wingdings" pitchFamily="2" charset="2"/>
              <a:buNone/>
              <a:defRPr/>
            </a:pPr>
            <a:endParaRPr lang="pt-BR" dirty="0" smtClean="0"/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Abdução</a:t>
            </a:r>
            <a:r>
              <a:rPr lang="pt-BR" sz="4000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afastar-se do plano mediano no plano coronal.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 bwMode="auto">
          <a:xfrm>
            <a:off x="2217892" y="1071545"/>
            <a:ext cx="5211628" cy="48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772400" cy="1609725"/>
          </a:xfrm>
        </p:spPr>
        <p:txBody>
          <a:bodyPr>
            <a:normAutofit fontScale="90000"/>
          </a:bodyPr>
          <a:lstStyle/>
          <a:p>
            <a:r>
              <a:rPr lang="pt-BR" sz="6000" smtClean="0"/>
              <a:t>Generalidades sobre anatomia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4000" dirty="0" smtClean="0"/>
              <a:t>A palavra Anatomia é derivada do grego anatome </a:t>
            </a:r>
          </a:p>
          <a:p>
            <a:pPr>
              <a:buNone/>
              <a:defRPr/>
            </a:pPr>
            <a:r>
              <a:rPr lang="pt-BR" sz="4000" dirty="0" smtClean="0"/>
              <a:t>     Ana   = através de </a:t>
            </a:r>
          </a:p>
          <a:p>
            <a:pPr>
              <a:buNone/>
              <a:defRPr/>
            </a:pPr>
            <a:r>
              <a:rPr lang="pt-BR" sz="4000" dirty="0" smtClean="0"/>
              <a:t>     Tome =corte.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Rotação Medial</a:t>
            </a:r>
            <a:r>
              <a:rPr lang="pt-B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traz a face anterior de um membro para mais perto do plano mediano.    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Rotação Lateral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leva a face anterior para longe do plano mediano.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684213" y="981075"/>
            <a:ext cx="3997325" cy="5184775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863600"/>
            <a:ext cx="41878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Retrusão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movimento de retração (para trás) como ocorre na </a:t>
            </a:r>
            <a:r>
              <a:rPr lang="pt-BR" dirty="0" err="1" smtClean="0"/>
              <a:t>retrusão</a:t>
            </a:r>
            <a:r>
              <a:rPr lang="pt-BR" dirty="0" smtClean="0"/>
              <a:t> da mandíbula e no ombro.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Protrusão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movimento dianteiro (para frente) como ocorre na protrusão da mandíbula e no ombro.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251520" y="2497244"/>
            <a:ext cx="3888432" cy="3524044"/>
          </a:xfrm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t="20322" r="44173"/>
          <a:stretch>
            <a:fillRect/>
          </a:stretch>
        </p:blipFill>
        <p:spPr bwMode="auto">
          <a:xfrm>
            <a:off x="4271248" y="2492896"/>
            <a:ext cx="41171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Oclusão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movimento em que ocorre o contato da arcada dentário superior com a arcada dentária inferior.     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Abertura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movimento em que ocorre o afastamento dos dentes no sentido súpero-inferior.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Elevação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elevar ou mover uma parte para cima, como elevar os ombros.      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Abaixamento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abaixar ou mover uma parte para baixo, como baixar os ombros.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643042" y="1071546"/>
            <a:ext cx="5500726" cy="4496246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Retroversão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Posição da pelve na qual o plano vertical através das espinhas ântero-superiores é posterior ao plano vertical através da sínfise púbica.      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4000" i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Anteroversão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Posição da pelve na qual o plano vertical através das espinhas ântero-superiores é anterior ao plano vertical através da sínfise púbica.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 descr="C:\Users\User\Desktop\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757242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Pronação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800" dirty="0" smtClean="0"/>
              <a:t>Movimento do antebraço e mão que gira o rádio medialmente em torno de seu eixo longitudinal de modo que a palma da mão olha posteriormente. e no ombro. </a:t>
            </a:r>
          </a:p>
          <a:p>
            <a:pPr>
              <a:buNone/>
              <a:defRPr/>
            </a:pPr>
            <a:r>
              <a:rPr lang="pt-BR" sz="4000" i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Supinação</a:t>
            </a:r>
            <a:r>
              <a:rPr lang="pt-B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800" dirty="0" smtClean="0"/>
              <a:t>Movimento do antebraço e mão que gira o rádio lateralmente em torno de seu eixo longitudinal de modo que a palma da mão olha anteriormente. e no ombro.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smtClean="0"/>
              <a:t>NOMENCLATURA ANATÔMICA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Como toda ciência, a anatomia tem sua linguagem própria 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600" dirty="0" smtClean="0"/>
              <a:t>Ao conjunto de termos empregados para designar e descrever o organismo em suas partes dá-se o nome de nomenclatura anatômica.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681" t="10247" r="4986" b="24715"/>
          <a:stretch>
            <a:fillRect/>
          </a:stretch>
        </p:blipFill>
        <p:spPr bwMode="auto">
          <a:xfrm>
            <a:off x="1956669" y="1484784"/>
            <a:ext cx="463155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Inversão</a:t>
            </a:r>
            <a:r>
              <a:rPr lang="pt-B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Movimento da sola do pé em direção ao plano mediano. </a:t>
            </a:r>
          </a:p>
          <a:p>
            <a:pPr>
              <a:buNone/>
              <a:defRPr/>
            </a:pPr>
            <a:r>
              <a:rPr lang="pt-BR" sz="4000" i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Eversão</a:t>
            </a:r>
            <a:r>
              <a:rPr lang="pt-B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Movimento da sola do pé para longe do plano mediano.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195736" y="251381"/>
            <a:ext cx="4896544" cy="59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  </a:t>
            </a:r>
            <a:r>
              <a:rPr lang="pt-BR" sz="3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Dorsi-flexão (flexão dorsal)</a:t>
            </a:r>
            <a:r>
              <a:rPr lang="pt-BR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Movimento de flexão na articulação do tornozelo, como acontece quando se caminha morro acima ou se levantam os dedos do solo. </a:t>
            </a:r>
          </a:p>
          <a:p>
            <a:pPr>
              <a:buNone/>
              <a:defRPr/>
            </a:pPr>
            <a:endParaRPr lang="pt-BR" dirty="0" smtClean="0"/>
          </a:p>
          <a:p>
            <a:pPr>
              <a:buNone/>
              <a:defRPr/>
            </a:pPr>
            <a:r>
              <a:rPr lang="pt-BR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Planti-flexão (flexão plantar)</a:t>
            </a:r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Dobra o pé ou dedos em direção à face plantar, quando se fica em pé na ponta dos dedos.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627785" y="847350"/>
            <a:ext cx="4608512" cy="56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w\Desktop\poster_sistema_esqueletico_1198_1_20191202131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500702" cy="5500702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43734" cy="1071570"/>
          </a:xfrm>
        </p:spPr>
        <p:txBody>
          <a:bodyPr/>
          <a:lstStyle/>
          <a:p>
            <a:r>
              <a:rPr lang="pt-BR" dirty="0" smtClean="0"/>
              <a:t>SISTEMA ESQUELÉTICO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smtClean="0"/>
              <a:t>Sistema Esquelético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400" dirty="0" smtClean="0"/>
              <a:t>Conceito de ossos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600" dirty="0" smtClean="0"/>
              <a:t>Ossos são órgãos esbranquiçados, muito duros, que unindo-se aos outros, por intermédio das junturas ou articulações constituem o </a:t>
            </a:r>
            <a:r>
              <a:rPr lang="pt-BR" sz="3600" u="sng" dirty="0" smtClean="0">
                <a:solidFill>
                  <a:srgbClr val="0070C0"/>
                </a:solidFill>
              </a:rPr>
              <a:t>esqueleto.</a:t>
            </a:r>
            <a:endParaRPr lang="pt-BR" sz="36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0166" y="1142984"/>
            <a:ext cx="7115196" cy="46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O osso é um tecido vivo, complexo e dinâmico.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Uma forma sólida de tecido conjuntivo, altamente especializado que forma a maior parte do esqueleto e é o principal tecido de apoio do corpo.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O tecido ósseo participa de um contínuo processo de remodelamento dinâmico, produzindo osso novo e degradando osso velho.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1645920" y="500042"/>
            <a:ext cx="7498080" cy="1143000"/>
          </a:xfrm>
        </p:spPr>
        <p:txBody>
          <a:bodyPr/>
          <a:lstStyle/>
          <a:p>
            <a:r>
              <a:rPr lang="pt-BR" dirty="0" smtClean="0"/>
              <a:t>CONCEITO CARTILAGEM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4000" i="1" dirty="0" smtClean="0">
                <a:solidFill>
                  <a:srgbClr val="0070C0"/>
                </a:solidFill>
              </a:rPr>
              <a:t> </a:t>
            </a:r>
            <a:endParaRPr lang="pt-BR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É uma forma elástica de tecido conectivo semi-rígido - forma partes do esqueleto nas quais ocorre movimento.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  A cartilagem não possui suprimento sangüíneo próprio; conseqüentemente, suas células obtêm oxigênio e nutrientes por difusão de longo alcance.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u="sng" smtClean="0"/>
              <a:t>Funções do Sistema Esquelético</a:t>
            </a:r>
            <a:r>
              <a:rPr lang="pt-BR" sz="5400" smtClean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Sustentação do organismo (apoio para o corpo)         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Proteção de estruturas vitais (coração, pulmões, cérebro)         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Base mecânica para o movimento         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Armazenamento de sais (cálcio, por exemplo)         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Hematopoiética (suprimento contínuo de células sangüíneas novas)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143000" y="115888"/>
            <a:ext cx="7772400" cy="865187"/>
          </a:xfrm>
        </p:spPr>
        <p:txBody>
          <a:bodyPr>
            <a:normAutofit fontScale="90000"/>
          </a:bodyPr>
          <a:lstStyle/>
          <a:p>
            <a:r>
              <a:rPr lang="pt-BR" smtClean="0"/>
              <a:t>DIVISÃO DO CORPO HUMANO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988" y="1125538"/>
            <a:ext cx="7772400" cy="49355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600" dirty="0" smtClean="0"/>
              <a:t>         </a:t>
            </a:r>
            <a:r>
              <a:rPr lang="pt-BR" sz="3400" dirty="0" smtClean="0"/>
              <a:t>Classicamente o corpo humano é dividido em :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400" dirty="0" smtClean="0"/>
              <a:t>1) Cabeça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400" dirty="0" smtClean="0"/>
              <a:t>2) Tronco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400" dirty="0" smtClean="0"/>
              <a:t>3) Membros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400" dirty="0" smtClean="0"/>
              <a:t>A cabeça é subdividida em: crânio e face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400" dirty="0" smtClean="0"/>
              <a:t>O tronco em: pescoço, tórax e abdome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400" dirty="0" smtClean="0"/>
              <a:t>Os membros em: superiores e inferiores</a:t>
            </a:r>
            <a:endParaRPr lang="pt-B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smtClean="0"/>
              <a:t>Número de Ossos do Corpo Humano</a:t>
            </a:r>
            <a:r>
              <a:rPr lang="pt-BR" smtClean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600" dirty="0" smtClean="0"/>
              <a:t>   É clássico admitir o número de 206 ossos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70C0"/>
                </a:solidFill>
              </a:rPr>
              <a:t>A) </a:t>
            </a:r>
            <a:r>
              <a:rPr lang="pt-BR" sz="3600" u="sng" dirty="0" smtClean="0">
                <a:solidFill>
                  <a:srgbClr val="0070C0"/>
                </a:solidFill>
              </a:rPr>
              <a:t>Cabeça : 22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pt-BR" sz="3600" dirty="0" smtClean="0"/>
              <a:t>crânio: 8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pt-BR" sz="3600" dirty="0" smtClean="0"/>
              <a:t>face :  14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pt-BR" sz="3600" dirty="0" smtClean="0"/>
          </a:p>
          <a:p>
            <a:pPr marL="514350" indent="-514350">
              <a:buFont typeface="Wingdings" pitchFamily="2" charset="2"/>
              <a:buNone/>
              <a:defRPr/>
            </a:pPr>
            <a:r>
              <a:rPr lang="pt-BR" sz="3600" dirty="0" smtClean="0">
                <a:solidFill>
                  <a:srgbClr val="0070C0"/>
                </a:solidFill>
              </a:rPr>
              <a:t>b) </a:t>
            </a:r>
            <a:r>
              <a:rPr lang="pt-BR" sz="3600" u="sng" dirty="0" smtClean="0">
                <a:solidFill>
                  <a:srgbClr val="0070C0"/>
                </a:solidFill>
              </a:rPr>
              <a:t>pescoço: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0100" y="1071546"/>
            <a:ext cx="4028256" cy="487014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000" dirty="0" smtClean="0">
                <a:solidFill>
                  <a:srgbClr val="0070C0"/>
                </a:solidFill>
              </a:rPr>
              <a:t>c) Tórax : 37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24 costelas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12 vértebras torácicas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1 esterno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000" dirty="0" smtClean="0">
                <a:solidFill>
                  <a:srgbClr val="0070C0"/>
                </a:solidFill>
              </a:rPr>
              <a:t>d) Abdome: 7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5 vértebras lombares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1 sacro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000" dirty="0" smtClean="0"/>
              <a:t> 1 cóccix</a:t>
            </a:r>
            <a:endParaRPr lang="pt-BR" sz="3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788024" cy="4434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0070C0"/>
                </a:solidFill>
              </a:rPr>
              <a:t>e) Membro Superior :32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500" dirty="0" smtClean="0"/>
              <a:t>Cintura escapular: 2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500" dirty="0" smtClean="0"/>
              <a:t>Braço : 1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500" dirty="0" smtClean="0"/>
              <a:t>Antebraço : 2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500" dirty="0" smtClean="0"/>
              <a:t>Mão : 27</a:t>
            </a:r>
          </a:p>
          <a:p>
            <a:pPr>
              <a:buFont typeface="Wingdings" pitchFamily="2" charset="2"/>
              <a:buChar char="Ø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0070C0"/>
                </a:solidFill>
              </a:rPr>
              <a:t>F) </a:t>
            </a:r>
            <a:r>
              <a:rPr lang="pt-BR" sz="3200" u="sng" dirty="0" smtClean="0">
                <a:solidFill>
                  <a:srgbClr val="0070C0"/>
                </a:solidFill>
              </a:rPr>
              <a:t>Membro Inferior : 31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 Cintura pélvica : 1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 Coxa: 1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 Joelho: 1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 Perna : 2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 Pé : 26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3200" dirty="0" smtClean="0">
                <a:solidFill>
                  <a:srgbClr val="0070C0"/>
                </a:solidFill>
              </a:rPr>
              <a:t>G) </a:t>
            </a:r>
            <a:r>
              <a:rPr lang="pt-BR" sz="3200" u="sng" dirty="0" smtClean="0">
                <a:solidFill>
                  <a:srgbClr val="0070C0"/>
                </a:solidFill>
              </a:rPr>
              <a:t>Ossículos do ouvido médio : 3</a:t>
            </a:r>
            <a:endParaRPr lang="pt-BR" sz="32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DIVISÃO DO ESQUELETO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285860"/>
            <a:ext cx="7786742" cy="47338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  <a:defRPr/>
            </a:pPr>
            <a:r>
              <a:rPr lang="pt-BR" sz="3900" dirty="0" smtClean="0">
                <a:solidFill>
                  <a:srgbClr val="0070C0"/>
                </a:solidFill>
              </a:rPr>
              <a:t>1) </a:t>
            </a:r>
            <a:r>
              <a:rPr lang="pt-BR" sz="3900" u="sng" dirty="0" smtClean="0">
                <a:solidFill>
                  <a:srgbClr val="0070C0"/>
                </a:solidFill>
              </a:rPr>
              <a:t>Esqueleto Axial</a:t>
            </a:r>
            <a:r>
              <a:rPr lang="pt-BR" sz="3900" dirty="0" smtClean="0">
                <a:solidFill>
                  <a:srgbClr val="0070C0"/>
                </a:solidFill>
              </a:rPr>
              <a:t>:</a:t>
            </a:r>
            <a:r>
              <a:rPr lang="pt-BR" sz="3900" dirty="0" smtClean="0"/>
              <a:t>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pt-BR" sz="3200" dirty="0" smtClean="0"/>
              <a:t>Composta pelos ossos da cabeça, pescoço e do tronco.</a:t>
            </a:r>
          </a:p>
          <a:p>
            <a:pPr>
              <a:buNone/>
              <a:defRPr/>
            </a:pPr>
            <a:r>
              <a:rPr lang="pt-BR" sz="3900" dirty="0" smtClean="0">
                <a:solidFill>
                  <a:srgbClr val="0070C0"/>
                </a:solidFill>
              </a:rPr>
              <a:t>2) </a:t>
            </a:r>
            <a:r>
              <a:rPr lang="pt-BR" sz="3900" u="sng" dirty="0" smtClean="0">
                <a:solidFill>
                  <a:srgbClr val="0070C0"/>
                </a:solidFill>
              </a:rPr>
              <a:t>Esqueleto Apendicular</a:t>
            </a:r>
            <a:r>
              <a:rPr lang="pt-BR" sz="3900" dirty="0" smtClean="0">
                <a:solidFill>
                  <a:srgbClr val="0070C0"/>
                </a:solidFill>
              </a:rPr>
              <a:t>;</a:t>
            </a:r>
            <a:r>
              <a:rPr lang="pt-BR" sz="39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3200" dirty="0" smtClean="0"/>
              <a:t>Composta pelos membros superiores e inferiores. 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***A união do esqueleto axial com o apendicular se faz por meio das cinturas escapular e pélvica.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>
          <a:xfrm>
            <a:off x="2267744" y="0"/>
            <a:ext cx="5876131" cy="6702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CLASSIFICAÇÃO DOS OSSOS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3200" dirty="0" smtClean="0"/>
              <a:t>Os ossos são classificados de acordo com sua forma em :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3200" dirty="0" smtClean="0"/>
              <a:t>Ossos Longos 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3200" dirty="0" smtClean="0"/>
              <a:t>Ossos Curtos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3200" dirty="0" smtClean="0"/>
              <a:t>Ossos laminares ( planos ) 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3200" dirty="0" smtClean="0"/>
              <a:t>Ossos alongados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sz="3200" dirty="0" smtClean="0"/>
              <a:t>Ossos pneumáticos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dirty="0" smtClean="0"/>
              <a:t>Ossos Irregulares</a:t>
            </a:r>
          </a:p>
          <a:p>
            <a:pPr marL="514350" indent="-514350">
              <a:buFont typeface="Wingdings" pitchFamily="2" charset="2"/>
              <a:buAutoNum type="alphaUcParenR"/>
              <a:defRPr/>
            </a:pPr>
            <a:r>
              <a:rPr lang="pt-BR" dirty="0" smtClean="0"/>
              <a:t>Ossos </a:t>
            </a:r>
            <a:r>
              <a:rPr lang="pt-BR" dirty="0" err="1" smtClean="0"/>
              <a:t>Sesamóides</a:t>
            </a:r>
            <a:endParaRPr lang="pt-BR" dirty="0" smtClean="0"/>
          </a:p>
          <a:p>
            <a:pPr marL="514350" indent="-514350">
              <a:buFont typeface="Wingdings" pitchFamily="2" charset="2"/>
              <a:buAutoNum type="alphaUcParenR"/>
              <a:defRPr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95" y="908720"/>
            <a:ext cx="7966505" cy="52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OSSOS LONGOS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57290" y="1357298"/>
            <a:ext cx="3810000" cy="49117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2200" dirty="0" smtClean="0"/>
              <a:t>Tem o comprimento maior que a largura e são constituídos por um corpo e duas extremidades.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200" dirty="0" smtClean="0"/>
              <a:t>Eles são um pouco encurvados, o que lhes garante maior resistência.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200" dirty="0" smtClean="0"/>
              <a:t> O osso um pouco encurvado absorve o estresse mecânico do peso do corpo em vários pontos, de tal forma que há melhor distribuição do mesmo. 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70C0"/>
                </a:solidFill>
              </a:rPr>
              <a:t>           </a:t>
            </a:r>
            <a:r>
              <a:rPr lang="pt-BR" sz="3900" b="1" dirty="0" smtClean="0">
                <a:solidFill>
                  <a:srgbClr val="0070C0"/>
                </a:solidFill>
              </a:rPr>
              <a:t>Ex : Fêmur</a:t>
            </a:r>
            <a:endParaRPr lang="pt-BR" sz="3900" b="1" dirty="0">
              <a:solidFill>
                <a:srgbClr val="0070C0"/>
              </a:solidFill>
            </a:endParaRPr>
          </a:p>
        </p:txBody>
      </p:sp>
      <p:pic>
        <p:nvPicPr>
          <p:cNvPr id="604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8195" y="1524000"/>
            <a:ext cx="249491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Ossos Curtos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2976" y="1571612"/>
            <a:ext cx="3917504" cy="49117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São parecidos com um cubo, tendo seus comprimentos praticamente iguais às suas larguras.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 Eles são compostos por osso esponjoso, exceto na superfície, onde há fina camada de tecido ósseo compacto.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b="1" dirty="0" smtClean="0"/>
              <a:t>    </a:t>
            </a:r>
            <a:r>
              <a:rPr lang="pt-BR" sz="3200" b="1" dirty="0" smtClean="0">
                <a:solidFill>
                  <a:srgbClr val="0070C0"/>
                </a:solidFill>
              </a:rPr>
              <a:t>Ex: ossos do carpo ( punho)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6900" y="2570162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Ossos Alongados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728" y="1643050"/>
            <a:ext cx="4388296" cy="46772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São ossos finos e compostos por duas lâminas paralelas de tecido ósseo compacto, com camada de osso esponjoso entre elas.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Os ossos planos garantem considerável proteção e geram grandes áreas para inserção de músculos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pt-BR" dirty="0" smtClean="0"/>
              <a:t>    </a:t>
            </a:r>
            <a:r>
              <a:rPr lang="pt-BR" b="1" dirty="0" smtClean="0"/>
              <a:t>Ex</a:t>
            </a:r>
            <a:r>
              <a:rPr lang="pt-BR" dirty="0" smtClean="0"/>
              <a:t>: </a:t>
            </a:r>
            <a:r>
              <a:rPr lang="pt-BR" b="1" dirty="0" smtClean="0">
                <a:solidFill>
                  <a:srgbClr val="0070C0"/>
                </a:solidFill>
              </a:rPr>
              <a:t>frontal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</a:t>
            </a:r>
            <a:r>
              <a:rPr lang="pt-BR" b="1" dirty="0" smtClean="0">
                <a:solidFill>
                  <a:srgbClr val="00B050"/>
                </a:solidFill>
              </a:rPr>
              <a:t> parietais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624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3150" y="2736850"/>
            <a:ext cx="1905000" cy="223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Os membros Superiores ( MMSS) destinam-se à apreensão de objetos ou à função de ataque e defesa, enquanto os inferiores destinam-se à locomoção do corpo.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Os membros superiores ( MMSS ) são divididos em : braço, antebraço e mão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Os membros inferiores ( MMII ) são coxa, perna e pé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Ossos Laminares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3600" dirty="0" smtClean="0"/>
              <a:t>São ossos longos, porém achatados e não apresentam canal central. 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dirty="0" smtClean="0">
                <a:solidFill>
                  <a:srgbClr val="0070C0"/>
                </a:solidFill>
              </a:rPr>
              <a:t>Exemplo</a:t>
            </a:r>
            <a:r>
              <a:rPr lang="pt-BR" sz="3600" dirty="0" smtClean="0">
                <a:solidFill>
                  <a:srgbClr val="0070C0"/>
                </a:solidFill>
              </a:rPr>
              <a:t>: </a:t>
            </a:r>
            <a:r>
              <a:rPr lang="pt-BR" sz="3200" dirty="0" smtClean="0">
                <a:solidFill>
                  <a:srgbClr val="0070C0"/>
                </a:solidFill>
              </a:rPr>
              <a:t>Costelas</a:t>
            </a:r>
            <a:r>
              <a:rPr lang="pt-BR" sz="3200" dirty="0" smtClean="0">
                <a:solidFill>
                  <a:srgbClr val="FF0000"/>
                </a:solidFill>
              </a:rPr>
              <a:t>.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76850" y="2452944"/>
            <a:ext cx="3657600" cy="280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E) Ossos Pneumáticos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São osso ocos, com cavidades cheias de ar e revestidas por mucosa (seios), apresentando pequeno peso em relação ao seu volume.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70C0"/>
                </a:solidFill>
              </a:rPr>
              <a:t>Exemplo: seios da face.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1612" y="2193925"/>
            <a:ext cx="3648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Ossos irregulares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Apresentam formas complexas e não podem ser agrupados em nenhuma das categorias prévias.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Eles tem quantidades variáveis de osso esponjoso e de osso compacto. </a:t>
            </a:r>
            <a:br>
              <a:rPr lang="pt-BR" dirty="0" smtClean="0"/>
            </a:b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Exemplo: Vértebras.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655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24562" y="2212975"/>
            <a:ext cx="21621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39389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Ossos </a:t>
            </a:r>
            <a:br>
              <a:rPr lang="pt-BR" dirty="0" smtClean="0"/>
            </a:br>
            <a:r>
              <a:rPr lang="pt-BR" dirty="0" err="1" smtClean="0"/>
              <a:t>Sesamóides</a:t>
            </a: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4316288" cy="4749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Estão presentes no interior de alguns tendões em que há considerável fricção, tensão e estresse físico.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Eles podem variar de tamanho e número, de pessoa para pessoa, não são sempre completamente ossificados, normalmente, medem apenas alguns milímetros de diâmetro.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000" dirty="0" smtClean="0">
                <a:solidFill>
                  <a:srgbClr val="0070C0"/>
                </a:solidFill>
              </a:rPr>
              <a:t>Exemplo; patela</a:t>
            </a:r>
            <a:endParaRPr lang="pt-BR" sz="3000" dirty="0">
              <a:solidFill>
                <a:srgbClr val="0070C0"/>
              </a:solidFill>
            </a:endParaRPr>
          </a:p>
        </p:txBody>
      </p:sp>
      <p:pic>
        <p:nvPicPr>
          <p:cNvPr id="665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9433" t="50426" r="2039" b="3320"/>
          <a:stretch>
            <a:fillRect/>
          </a:stretch>
        </p:blipFill>
        <p:spPr bwMode="auto">
          <a:xfrm>
            <a:off x="5580112" y="0"/>
            <a:ext cx="3070928" cy="32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 l="66038" t="45585"/>
          <a:stretch>
            <a:fillRect/>
          </a:stretch>
        </p:blipFill>
        <p:spPr bwMode="auto">
          <a:xfrm>
            <a:off x="5724128" y="3307655"/>
            <a:ext cx="2481139" cy="355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smtClean="0"/>
              <a:t>Estrutura dos ossos longos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A disposição dos tecidos ósseos compacto e esponjoso em um osso longo é responsável por sua resistência.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Os ossos longos contém locais de crescimento e remodelação, e estruturas associadas às articulações.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As partes de um osso longo são as seguintes: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pt-BR" sz="3600" dirty="0" smtClean="0"/>
              <a:t>As partes de um osso longo são as seguintes: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Diáfise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Epífise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pt-BR" sz="3600" dirty="0" smtClean="0"/>
              <a:t>Metáfise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28728" y="1214422"/>
            <a:ext cx="4100264" cy="5302189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4000" i="1" u="sng" dirty="0" smtClean="0">
                <a:solidFill>
                  <a:srgbClr val="0070C0"/>
                </a:solidFill>
              </a:rPr>
              <a:t>Diáfise</a:t>
            </a:r>
            <a:r>
              <a:rPr lang="pt-BR" sz="4000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 É a haste longa do osso.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dirty="0" smtClean="0"/>
              <a:t> Ele é constituída principalmente de tecido ósseo compacto, proporcionando, considerável resistência ao osso longo.</a:t>
            </a:r>
            <a:endParaRPr lang="pt-BR" dirty="0"/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0712" y="264820"/>
            <a:ext cx="3335704" cy="5816100"/>
          </a:xfrm>
        </p:spPr>
      </p:pic>
      <p:cxnSp>
        <p:nvCxnSpPr>
          <p:cNvPr id="69637" name="Conector reto 6"/>
          <p:cNvCxnSpPr>
            <a:cxnSpLocks noChangeShapeType="1"/>
          </p:cNvCxnSpPr>
          <p:nvPr/>
        </p:nvCxnSpPr>
        <p:spPr bwMode="auto">
          <a:xfrm>
            <a:off x="6929438" y="1052736"/>
            <a:ext cx="1500187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9638" name="Conector reto 10"/>
          <p:cNvCxnSpPr>
            <a:cxnSpLocks noChangeShapeType="1"/>
          </p:cNvCxnSpPr>
          <p:nvPr/>
        </p:nvCxnSpPr>
        <p:spPr bwMode="auto">
          <a:xfrm>
            <a:off x="7000875" y="5013176"/>
            <a:ext cx="1500188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Elipse 6"/>
          <p:cNvSpPr/>
          <p:nvPr/>
        </p:nvSpPr>
        <p:spPr>
          <a:xfrm>
            <a:off x="6465912" y="2132856"/>
            <a:ext cx="1634480" cy="194421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4608512" cy="61926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pt-BR" sz="2400" i="1" dirty="0" smtClean="0"/>
              <a:t>   </a:t>
            </a:r>
            <a:r>
              <a:rPr lang="pt-BR" sz="3200" i="1" u="sng" dirty="0" smtClean="0">
                <a:solidFill>
                  <a:srgbClr val="FF0000"/>
                </a:solidFill>
              </a:rPr>
              <a:t>Epífise</a:t>
            </a:r>
            <a:r>
              <a:rPr lang="pt-BR" sz="3200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As extremidades alargadas de um osso longo.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 A epífise de um osso o articula, ou une, a um segundo osso, em uma articulação.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2400" dirty="0" smtClean="0"/>
              <a:t>Cada epífise consiste de uma fina camada de osso compacto que reveste o osso esponjoso e recobertas por cartilagem.</a:t>
            </a:r>
            <a:endParaRPr lang="pt-BR" sz="2400" dirty="0"/>
          </a:p>
        </p:txBody>
      </p:sp>
      <p:pic>
        <p:nvPicPr>
          <p:cNvPr id="706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>
          <a:xfrm>
            <a:off x="5481638" y="357188"/>
            <a:ext cx="3646487" cy="6357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3600" i="1" u="sng" dirty="0" smtClean="0">
                <a:solidFill>
                  <a:srgbClr val="FF0000"/>
                </a:solidFill>
              </a:rPr>
              <a:t>Metáfise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t-BR" sz="3200" dirty="0" smtClean="0"/>
              <a:t>Parte dilatada da diáfise mais próxima da epífise</a:t>
            </a:r>
            <a:endParaRPr lang="pt-BR" sz="3200" dirty="0"/>
          </a:p>
        </p:txBody>
      </p:sp>
      <p:pic>
        <p:nvPicPr>
          <p:cNvPr id="716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>
          <a:xfrm>
            <a:off x="5429250" y="428625"/>
            <a:ext cx="3659188" cy="6378575"/>
          </a:xfrm>
        </p:spPr>
      </p:pic>
      <p:sp>
        <p:nvSpPr>
          <p:cNvPr id="5" name="Elipse 4"/>
          <p:cNvSpPr/>
          <p:nvPr/>
        </p:nvSpPr>
        <p:spPr>
          <a:xfrm>
            <a:off x="5220072" y="1124744"/>
            <a:ext cx="216024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SISTEMA ARTICULAR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7290" y="1714488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As articulações são classificadas em três grandes grupos apesar das variações entre elas, mas observamos alguns aspectos estruturais e funcionais em comum a todas as articulações. Os três grandes grupos são: </a:t>
            </a:r>
          </a:p>
          <a:p>
            <a:r>
              <a:rPr lang="pt-BR" dirty="0" smtClean="0"/>
              <a:t>As articulações fibrosas.</a:t>
            </a:r>
          </a:p>
          <a:p>
            <a:r>
              <a:rPr lang="pt-BR" dirty="0" smtClean="0"/>
              <a:t>As cartilaginosas.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Sinoviais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POSIÇÃO DE ESTUDO ANATÔMICO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Para evitar o uso de termos diferentes nas descrições anatômicas, optou-se por uma posição padrão denominada posição de descrição anatômica  ( posição anatômica).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Desta forma considera-se o indivíduo na posição padronizada.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dirty="0" smtClean="0"/>
              <a:t>Ao estudar o corpo humano, deve-se ter sempre presente que o mesmo deve ser considerado na posição de sentido de atleta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User\Desktop\aula-9-biomec-ossos-e-articulao-5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3" y="214290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articulações fibrosas (sinartroses) ou sólidas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785926"/>
            <a:ext cx="4786346" cy="4800600"/>
          </a:xfrm>
        </p:spPr>
        <p:txBody>
          <a:bodyPr/>
          <a:lstStyle/>
          <a:p>
            <a:r>
              <a:rPr lang="pt-BR" dirty="0" smtClean="0"/>
              <a:t>Nestas articulações o elemento que se interpõe aos ossos que se articulam é o tecido conjuntivo fibroso. Encontramos este tipo de articulação na sua maioria no crânio </a:t>
            </a:r>
            <a:endParaRPr lang="pt-BR" dirty="0"/>
          </a:p>
        </p:txBody>
      </p:sp>
      <p:pic>
        <p:nvPicPr>
          <p:cNvPr id="3074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2857520" cy="479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cartilaginosas (anfiartroses) ou com movimentos limitados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3422144" cy="480060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Nestas articulações o tecido que se interpõe é cartilaginoso. Nas anfiartroses os ossos são unidos por cartilagem que permite pequenos movimentos nestas articulações, por isso conhecida como articulações de movimentos limitados</a:t>
            </a:r>
            <a:endParaRPr lang="pt-BR" dirty="0"/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495981" cy="428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Sinoviais</a:t>
            </a:r>
            <a:r>
              <a:rPr lang="pt-BR" dirty="0" smtClean="0"/>
              <a:t> (diartroses) que são as articulações de movimentos amplos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1844824"/>
            <a:ext cx="4136524" cy="48006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A maioria das articulações do corpo é do tipo </a:t>
            </a:r>
            <a:r>
              <a:rPr lang="pt-BR" dirty="0" err="1" smtClean="0"/>
              <a:t>sinovial</a:t>
            </a:r>
            <a:r>
              <a:rPr lang="pt-BR" dirty="0" smtClean="0"/>
              <a:t>. Nestas articulações as superfícies articulares dos ossos são recobertas por uma cartilagem e unidas por ligamentos revestidos por uma membrana </a:t>
            </a:r>
            <a:r>
              <a:rPr lang="pt-BR" dirty="0" err="1" smtClean="0"/>
              <a:t>sinovial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122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52174"/>
            <a:ext cx="2928957" cy="4537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ulo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584664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Miologia 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/>
          </a:bodyPr>
          <a:lstStyle/>
          <a:p>
            <a:r>
              <a:rPr lang="pt-BR" dirty="0" smtClean="0"/>
              <a:t>Os </a:t>
            </a:r>
            <a:r>
              <a:rPr lang="pt-BR" b="1" dirty="0" smtClean="0"/>
              <a:t>músculos são estruturas contráteis que realizam movimentos </a:t>
            </a:r>
          </a:p>
          <a:p>
            <a:pPr algn="just"/>
            <a:r>
              <a:rPr lang="pt-BR" dirty="0" smtClean="0"/>
              <a:t>O número de músculo é bem maior que a quantidade de ossos do corpo, estima-se que existam </a:t>
            </a:r>
            <a:r>
              <a:rPr lang="pt-BR" b="1" dirty="0" smtClean="0"/>
              <a:t>mais de 500 músculos. Os músculos podem ser classificados quanto à forma, situação e estrutura</a:t>
            </a:r>
            <a:endParaRPr lang="pt-B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Músculos ( Miologia 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t-BR" dirty="0" smtClean="0"/>
              <a:t>       Os músculos são estruturas anatômicas de formas e comprimentos variáveis, formadas por </a:t>
            </a:r>
            <a:r>
              <a:rPr lang="pt-BR" dirty="0" err="1" smtClean="0"/>
              <a:t>miócitos</a:t>
            </a:r>
            <a:r>
              <a:rPr lang="pt-BR" dirty="0" smtClean="0"/>
              <a:t> (fibras musculares) e que se inserem aos ossos através de tendões, são caracterizados pela contração (capacidade de diminuir o comprimento) e relaxamento, onde estas ações movimentam partes do corpo, inclusive os órgãos internos. Os músculos representam cerca de 40% a 50% do peso corporal total, e são capazes de transformar energia química em energia mecânica.</a:t>
            </a:r>
            <a:endParaRPr lang="pt-BR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Funções dos Músculos: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Produção dos movimentos corporais</a:t>
            </a:r>
          </a:p>
          <a:p>
            <a:pPr>
              <a:buNone/>
            </a:pPr>
            <a:r>
              <a:rPr lang="pt-BR" dirty="0" smtClean="0"/>
              <a:t>Estabilização das Posições Corporais</a:t>
            </a:r>
          </a:p>
          <a:p>
            <a:pPr>
              <a:buNone/>
            </a:pPr>
            <a:r>
              <a:rPr lang="pt-BR" dirty="0" smtClean="0"/>
              <a:t>Regulação do Volume dos Órgãos</a:t>
            </a:r>
          </a:p>
          <a:p>
            <a:pPr>
              <a:buNone/>
            </a:pPr>
            <a:r>
              <a:rPr lang="pt-BR" dirty="0" smtClean="0"/>
              <a:t>Movimento de Substâncias dentro do Corpo</a:t>
            </a:r>
          </a:p>
          <a:p>
            <a:pPr>
              <a:buNone/>
            </a:pPr>
            <a:r>
              <a:rPr lang="pt-BR" dirty="0" smtClean="0"/>
              <a:t> Produção de Calor</a:t>
            </a:r>
            <a:endParaRPr lang="pt-BR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músculos podem ser divididos quanto há: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8080" cy="4141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Músculo Liso (ML)</a:t>
            </a:r>
          </a:p>
          <a:p>
            <a:pPr>
              <a:buNone/>
            </a:pPr>
            <a:r>
              <a:rPr lang="pt-BR" dirty="0" smtClean="0"/>
              <a:t>Músculo Estriado Cardíaco (MEC)</a:t>
            </a:r>
          </a:p>
          <a:p>
            <a:pPr>
              <a:buNone/>
            </a:pPr>
            <a:r>
              <a:rPr lang="pt-BR" dirty="0" smtClean="0"/>
              <a:t>Músculo Estriado Esquelético (MEE)</a:t>
            </a:r>
            <a:endParaRPr lang="pt-BR" dirty="0"/>
          </a:p>
        </p:txBody>
      </p:sp>
      <p:pic>
        <p:nvPicPr>
          <p:cNvPr id="1026" name="Picture 2" descr="C:\Users\user\Desktop\tipos-de-muscu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5760640" cy="3016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Classificação dos Músculos: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dirty="0" smtClean="0"/>
              <a:t>  </a:t>
            </a:r>
          </a:p>
          <a:p>
            <a:pPr algn="just"/>
            <a:r>
              <a:rPr lang="pt-BR" b="1" dirty="0" smtClean="0"/>
              <a:t>QUANTO A SITUAÇÃO:</a:t>
            </a:r>
          </a:p>
          <a:p>
            <a:pPr algn="just">
              <a:buNone/>
            </a:pPr>
            <a:endParaRPr lang="pt-BR" b="1" dirty="0" smtClean="0"/>
          </a:p>
          <a:p>
            <a:pPr algn="just"/>
            <a:r>
              <a:rPr lang="pt-BR" b="1" dirty="0" smtClean="0"/>
              <a:t>Superficiais ou Cutâneos</a:t>
            </a:r>
            <a:r>
              <a:rPr lang="pt-BR" dirty="0" smtClean="0"/>
              <a:t>: Estão logo abaixo da pele e apresentam no mínimo uma de suas inserções na camada profunda da derme.  pescoço e na mão (região </a:t>
            </a:r>
            <a:r>
              <a:rPr lang="pt-BR" dirty="0" err="1" smtClean="0"/>
              <a:t>hipotenar</a:t>
            </a:r>
            <a:r>
              <a:rPr lang="pt-BR" dirty="0" smtClean="0"/>
              <a:t>). Exemplo: m. orbicular do olho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Profundos: </a:t>
            </a:r>
            <a:r>
              <a:rPr lang="pt-BR" dirty="0" smtClean="0"/>
              <a:t>São músculos que não apresentam inserções na camada profunda da derme, e na maioria das vezes, se inserem em ossos. Representam a maioria dos músculos esqueléticos Exemplo: m. </a:t>
            </a:r>
            <a:r>
              <a:rPr lang="pt-BR" dirty="0" err="1" smtClean="0"/>
              <a:t>pronador</a:t>
            </a:r>
            <a:r>
              <a:rPr lang="pt-BR" dirty="0" smtClean="0"/>
              <a:t> quadrado do antebraço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404664"/>
            <a:ext cx="7488832" cy="38884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b="1" dirty="0" smtClean="0"/>
              <a:t>QUANTO À FORMA: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   </a:t>
            </a:r>
            <a:r>
              <a:rPr lang="pt-BR" b="1" dirty="0" smtClean="0"/>
              <a:t>Longos: </a:t>
            </a:r>
            <a:r>
              <a:rPr lang="pt-BR" dirty="0" smtClean="0"/>
              <a:t>são encontrados especialmente nos membros. Os mais superficiais são os mais longos, podendo passar duas ou mais articulações (uni ou </a:t>
            </a:r>
            <a:r>
              <a:rPr lang="pt-BR" dirty="0" err="1" smtClean="0"/>
              <a:t>bi-articulares</a:t>
            </a:r>
            <a:r>
              <a:rPr lang="pt-BR" dirty="0" smtClean="0"/>
              <a:t>). Exemplo: bíceps braquial.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    </a:t>
            </a:r>
            <a:r>
              <a:rPr lang="pt-BR" b="1" dirty="0" smtClean="0"/>
              <a:t>Curtos: </a:t>
            </a:r>
            <a:r>
              <a:rPr lang="pt-BR" dirty="0" smtClean="0"/>
              <a:t>encontram-se nas articulações cujos movimentos têm pouca amplitude, o que não exclui força nem especialização.</a:t>
            </a:r>
            <a:br>
              <a:rPr lang="pt-BR" dirty="0" smtClean="0"/>
            </a:br>
            <a:r>
              <a:rPr lang="pt-BR" dirty="0" smtClean="0"/>
              <a:t> Exemplo: músculos da mão.</a:t>
            </a:r>
          </a:p>
          <a:p>
            <a:pPr algn="just">
              <a:buNone/>
            </a:pPr>
            <a:r>
              <a:rPr lang="pt-BR" dirty="0" smtClean="0"/>
              <a:t>   </a:t>
            </a:r>
          </a:p>
          <a:p>
            <a:pPr algn="just"/>
            <a:r>
              <a:rPr lang="pt-BR" dirty="0" smtClean="0"/>
              <a:t>    </a:t>
            </a:r>
            <a:r>
              <a:rPr lang="pt-BR" b="1" dirty="0" smtClean="0"/>
              <a:t>Largos ou planos : </a:t>
            </a:r>
            <a:r>
              <a:rPr lang="pt-BR" dirty="0" smtClean="0"/>
              <a:t>caracterizam-se por serem laminares. São encontrados nas paredes das grandes cavidades (tórax e abdome). Exemplo: diafragma.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2051" name="Picture 3" descr="C:\Users\user\Desktop\aula-04-sistema-muscular-ok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55230"/>
            <a:ext cx="5040560" cy="310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11016</TotalTime>
  <Words>2681</Words>
  <Application>Microsoft Office PowerPoint</Application>
  <PresentationFormat>Apresentação na tela (4:3)</PresentationFormat>
  <Paragraphs>399</Paragraphs>
  <Slides>100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100</vt:i4>
      </vt:variant>
    </vt:vector>
  </HeadingPairs>
  <TitlesOfParts>
    <vt:vector size="101" baseType="lpstr">
      <vt:lpstr>Solstício</vt:lpstr>
      <vt:lpstr>ANATOMIA E FISIOLOGIA HUMANA </vt:lpstr>
      <vt:lpstr>Generalidades sobre anatomia</vt:lpstr>
      <vt:lpstr>     Anatomia Macroscópica</vt:lpstr>
      <vt:lpstr>ANATOMIA MICROSCÓPICA</vt:lpstr>
      <vt:lpstr>Generalidades sobre anatomia</vt:lpstr>
      <vt:lpstr>NOMENCLATURA ANATÔMICA</vt:lpstr>
      <vt:lpstr>DIVISÃO DO CORPO HUMANO</vt:lpstr>
      <vt:lpstr>Slide 8</vt:lpstr>
      <vt:lpstr>POSIÇÃO DE ESTUDO ANATÔMICO</vt:lpstr>
      <vt:lpstr>POSIÇÃO ANATÔMICA</vt:lpstr>
      <vt:lpstr>Slide 11</vt:lpstr>
      <vt:lpstr>Sistemas e funções </vt:lpstr>
      <vt:lpstr>Sistema Tegumentar</vt:lpstr>
      <vt:lpstr>Sistema Esquelético</vt:lpstr>
      <vt:lpstr>Sistema Muscular</vt:lpstr>
      <vt:lpstr>Sistema  Nervoso</vt:lpstr>
      <vt:lpstr>Slide 17</vt:lpstr>
      <vt:lpstr>Sistema Endócrino</vt:lpstr>
      <vt:lpstr>Sistema Cardiovascular </vt:lpstr>
      <vt:lpstr>Sistema Linfático </vt:lpstr>
      <vt:lpstr>Sistema Respiratório</vt:lpstr>
      <vt:lpstr>Sistema Digestório</vt:lpstr>
      <vt:lpstr> Sistema Urinário</vt:lpstr>
      <vt:lpstr>Sistema Genital</vt:lpstr>
      <vt:lpstr>Decúbitos</vt:lpstr>
      <vt:lpstr>Slide 26</vt:lpstr>
      <vt:lpstr>Slide 27</vt:lpstr>
      <vt:lpstr>Slide 28</vt:lpstr>
      <vt:lpstr>Slide 29</vt:lpstr>
      <vt:lpstr>TERMOS ANATÔMICOS</vt:lpstr>
      <vt:lpstr>A) TERMOS DE RELAÇÃO</vt:lpstr>
      <vt:lpstr>A) Termos de Relação</vt:lpstr>
      <vt:lpstr>Slide 33</vt:lpstr>
      <vt:lpstr>Termos de relação</vt:lpstr>
      <vt:lpstr>Slide 35</vt:lpstr>
      <vt:lpstr>Slide 36</vt:lpstr>
      <vt:lpstr>Slide 37</vt:lpstr>
      <vt:lpstr>Slide 38</vt:lpstr>
      <vt:lpstr>B ) TERMOS DE COMPARAÇÃO</vt:lpstr>
      <vt:lpstr>B) TERMOS DE COMPARAÇÃO</vt:lpstr>
      <vt:lpstr>Slide 41</vt:lpstr>
      <vt:lpstr>Slide 42</vt:lpstr>
      <vt:lpstr>Slide 43</vt:lpstr>
      <vt:lpstr>Slide 44</vt:lpstr>
      <vt:lpstr>Slide 45</vt:lpstr>
      <vt:lpstr>C) TERMOS DE MOVIMENTO</vt:lpstr>
      <vt:lpstr>      FLEXÃO X EXTENSÃO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SISTEMA ESQUELÉTICO </vt:lpstr>
      <vt:lpstr>Sistema Esquelético</vt:lpstr>
      <vt:lpstr>Slide 67</vt:lpstr>
      <vt:lpstr>CONCEITO CARTILAGEM</vt:lpstr>
      <vt:lpstr>Funções do Sistema Esquelético:</vt:lpstr>
      <vt:lpstr>Número de Ossos do Corpo Humano:</vt:lpstr>
      <vt:lpstr>Slide 71</vt:lpstr>
      <vt:lpstr>Slide 72</vt:lpstr>
      <vt:lpstr>DIVISÃO DO ESQUELETO</vt:lpstr>
      <vt:lpstr>Slide 74</vt:lpstr>
      <vt:lpstr>CLASSIFICAÇÃO DOS OSSOS</vt:lpstr>
      <vt:lpstr>Slide 76</vt:lpstr>
      <vt:lpstr> OSSOS LONGOS </vt:lpstr>
      <vt:lpstr> Ossos Curtos </vt:lpstr>
      <vt:lpstr> Ossos Alongados</vt:lpstr>
      <vt:lpstr> Ossos Laminares</vt:lpstr>
      <vt:lpstr>E) Ossos Pneumáticos </vt:lpstr>
      <vt:lpstr> Ossos irregulares</vt:lpstr>
      <vt:lpstr> Ossos  Sesamóides</vt:lpstr>
      <vt:lpstr>Estrutura dos ossos longos</vt:lpstr>
      <vt:lpstr>Slide 85</vt:lpstr>
      <vt:lpstr>Slide 86</vt:lpstr>
      <vt:lpstr>Slide 87</vt:lpstr>
      <vt:lpstr>Slide 88</vt:lpstr>
      <vt:lpstr> SISTEMA ARTICULAR </vt:lpstr>
      <vt:lpstr>Slide 90</vt:lpstr>
      <vt:lpstr>As articulações fibrosas (sinartroses) ou sólidas</vt:lpstr>
      <vt:lpstr>As cartilaginosas (anfiartroses) ou com movimentos limitados</vt:lpstr>
      <vt:lpstr>Sinoviais (diartroses) que são as articulações de movimentos amplos</vt:lpstr>
      <vt:lpstr>Miologia </vt:lpstr>
      <vt:lpstr>     Músculos ( Miologia )</vt:lpstr>
      <vt:lpstr>Funções dos Músculos:</vt:lpstr>
      <vt:lpstr>Os músculos podem ser divididos quanto há:</vt:lpstr>
      <vt:lpstr>Classificação dos Músculos:</vt:lpstr>
      <vt:lpstr>Slide 99</vt:lpstr>
      <vt:lpstr>Slide 100</vt:lpstr>
    </vt:vector>
  </TitlesOfParts>
  <Company>SESES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AMPLITUDE DE MOVIMENTO</dc:title>
  <dc:creator>rferreira</dc:creator>
  <cp:lastModifiedBy>www</cp:lastModifiedBy>
  <cp:revision>210</cp:revision>
  <dcterms:created xsi:type="dcterms:W3CDTF">2008-03-07T20:54:26Z</dcterms:created>
  <dcterms:modified xsi:type="dcterms:W3CDTF">2021-05-28T02:11:52Z</dcterms:modified>
</cp:coreProperties>
</file>