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6" r:id="rId2"/>
    <p:sldId id="281" r:id="rId3"/>
    <p:sldId id="282" r:id="rId4"/>
    <p:sldId id="271" r:id="rId5"/>
    <p:sldId id="257" r:id="rId6"/>
    <p:sldId id="258" r:id="rId7"/>
    <p:sldId id="259" r:id="rId8"/>
    <p:sldId id="260" r:id="rId9"/>
    <p:sldId id="288" r:id="rId10"/>
    <p:sldId id="315" r:id="rId11"/>
    <p:sldId id="261" r:id="rId12"/>
    <p:sldId id="262" r:id="rId13"/>
    <p:sldId id="263" r:id="rId14"/>
    <p:sldId id="264" r:id="rId15"/>
    <p:sldId id="265" r:id="rId16"/>
    <p:sldId id="266" r:id="rId17"/>
    <p:sldId id="267" r:id="rId18"/>
    <p:sldId id="268" r:id="rId19"/>
    <p:sldId id="269" r:id="rId20"/>
    <p:sldId id="270" r:id="rId21"/>
    <p:sldId id="272" r:id="rId22"/>
    <p:sldId id="289" r:id="rId23"/>
    <p:sldId id="316" r:id="rId24"/>
    <p:sldId id="290" r:id="rId25"/>
    <p:sldId id="317" r:id="rId26"/>
    <p:sldId id="311" r:id="rId27"/>
    <p:sldId id="291" r:id="rId28"/>
    <p:sldId id="310" r:id="rId29"/>
    <p:sldId id="309" r:id="rId30"/>
    <p:sldId id="273" r:id="rId31"/>
    <p:sldId id="274" r:id="rId32"/>
    <p:sldId id="275" r:id="rId33"/>
    <p:sldId id="294" r:id="rId34"/>
    <p:sldId id="312" r:id="rId35"/>
    <p:sldId id="276" r:id="rId36"/>
    <p:sldId id="277" r:id="rId37"/>
    <p:sldId id="278" r:id="rId38"/>
    <p:sldId id="279" r:id="rId39"/>
    <p:sldId id="280" r:id="rId40"/>
    <p:sldId id="292" r:id="rId41"/>
    <p:sldId id="293" r:id="rId42"/>
    <p:sldId id="283" r:id="rId43"/>
    <p:sldId id="284" r:id="rId44"/>
    <p:sldId id="285" r:id="rId45"/>
    <p:sldId id="286" r:id="rId46"/>
    <p:sldId id="313" r:id="rId47"/>
    <p:sldId id="287"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14" r:id="rId62"/>
    <p:sldId id="308" r:id="rId6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151956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933330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356612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402876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262348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1021AC1-8D97-453C-8A6B-D75EE92EA4FD}" type="datetimeFigureOut">
              <a:rPr lang="pt-BR" smtClean="0"/>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345229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1021AC1-8D97-453C-8A6B-D75EE92EA4FD}" type="datetimeFigureOut">
              <a:rPr lang="pt-BR" smtClean="0"/>
              <a:t>14/04/2021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4147720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1021AC1-8D97-453C-8A6B-D75EE92EA4FD}" type="datetimeFigureOut">
              <a:rPr lang="pt-BR" smtClean="0"/>
              <a:t>14/04/2021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1699717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1021AC1-8D97-453C-8A6B-D75EE92EA4FD}" type="datetimeFigureOut">
              <a:rPr lang="pt-BR" smtClean="0"/>
              <a:t>14/04/2021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356346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1021AC1-8D97-453C-8A6B-D75EE92EA4FD}" type="datetimeFigureOut">
              <a:rPr lang="pt-BR" smtClean="0"/>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136989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1021AC1-8D97-453C-8A6B-D75EE92EA4FD}" type="datetimeFigureOut">
              <a:rPr lang="pt-BR" smtClean="0"/>
              <a:t>14/04/2021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969891-7FB7-407D-A19C-1306D35F0792}" type="slidenum">
              <a:rPr lang="pt-BR" smtClean="0"/>
              <a:t>‹nº›</a:t>
            </a:fld>
            <a:endParaRPr lang="pt-BR"/>
          </a:p>
        </p:txBody>
      </p:sp>
    </p:spTree>
    <p:extLst>
      <p:ext uri="{BB962C8B-B14F-4D97-AF65-F5344CB8AC3E}">
        <p14:creationId xmlns:p14="http://schemas.microsoft.com/office/powerpoint/2010/main" val="2545911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21AC1-8D97-453C-8A6B-D75EE92EA4FD}" type="datetimeFigureOut">
              <a:rPr lang="pt-BR" smtClean="0"/>
              <a:t>14/04/2021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69891-7FB7-407D-A19C-1306D35F0792}" type="slidenum">
              <a:rPr lang="pt-BR" smtClean="0"/>
              <a:t>‹nº›</a:t>
            </a:fld>
            <a:endParaRPr lang="pt-BR"/>
          </a:p>
        </p:txBody>
      </p:sp>
    </p:spTree>
    <p:extLst>
      <p:ext uri="{BB962C8B-B14F-4D97-AF65-F5344CB8AC3E}">
        <p14:creationId xmlns:p14="http://schemas.microsoft.com/office/powerpoint/2010/main" val="384146437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8606971" cy="3696380"/>
          </a:xfrm>
        </p:spPr>
        <p:txBody>
          <a:bodyPr>
            <a:normAutofit fontScale="90000"/>
          </a:bodyPr>
          <a:lstStyle/>
          <a:p>
            <a:r>
              <a:rPr lang="pt-BR" dirty="0" smtClean="0"/>
              <a:t/>
            </a:r>
            <a:br>
              <a:rPr lang="pt-BR" dirty="0" smtClean="0"/>
            </a:br>
            <a:r>
              <a:rPr lang="pt-BR" dirty="0"/>
              <a:t/>
            </a:r>
            <a:br>
              <a:rPr lang="pt-BR" dirty="0"/>
            </a:br>
            <a:r>
              <a:rPr lang="pt-BR" dirty="0" smtClean="0"/>
              <a:t>SAÚDE MENTAL </a:t>
            </a:r>
            <a:br>
              <a:rPr lang="pt-BR" dirty="0" smtClean="0"/>
            </a:br>
            <a:r>
              <a:rPr lang="pt-BR" dirty="0"/>
              <a:t>N</a:t>
            </a:r>
            <a:r>
              <a:rPr lang="pt-BR" dirty="0" smtClean="0"/>
              <a:t>A </a:t>
            </a:r>
            <a:br>
              <a:rPr lang="pt-BR" dirty="0" smtClean="0"/>
            </a:br>
            <a:r>
              <a:rPr lang="pt-BR" dirty="0" smtClean="0"/>
              <a:t>ATENÇÃO BÁSICA</a:t>
            </a:r>
            <a:br>
              <a:rPr lang="pt-BR" dirty="0" smtClean="0"/>
            </a:br>
            <a:endParaRPr lang="pt-BR" dirty="0"/>
          </a:p>
        </p:txBody>
      </p:sp>
      <p:sp>
        <p:nvSpPr>
          <p:cNvPr id="3" name="Subtítulo 2"/>
          <p:cNvSpPr>
            <a:spLocks noGrp="1"/>
          </p:cNvSpPr>
          <p:nvPr>
            <p:ph type="subTitle" idx="1"/>
          </p:nvPr>
        </p:nvSpPr>
        <p:spPr>
          <a:xfrm>
            <a:off x="159657" y="6168571"/>
            <a:ext cx="5442857" cy="522515"/>
          </a:xfrm>
        </p:spPr>
        <p:txBody>
          <a:bodyPr>
            <a:normAutofit/>
          </a:bodyPr>
          <a:lstStyle/>
          <a:p>
            <a:r>
              <a:rPr lang="pt-BR" dirty="0" smtClean="0"/>
              <a:t>Professora: Maria Emília Jubanski</a:t>
            </a:r>
            <a:endParaRPr lang="pt-BR" dirty="0"/>
          </a:p>
        </p:txBody>
      </p:sp>
      <p:pic>
        <p:nvPicPr>
          <p:cNvPr id="3074" name="Picture 2" descr="https://portal.fiocruz.br/sites/portal.fiocruz.br/files/imagemTopo/capa_saude-mental-top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332" y="620189"/>
            <a:ext cx="2463982" cy="441626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eminário com professor canadense discute saúde mental na Atenção Bás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6249" y="675685"/>
            <a:ext cx="3129008" cy="193688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adernos de Atenção Básica - Saúde Menta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90857" y="2888343"/>
            <a:ext cx="3454400" cy="3534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092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1074" y="940526"/>
            <a:ext cx="11273246" cy="5367066"/>
          </a:xfrm>
        </p:spPr>
        <p:txBody>
          <a:bodyPr/>
          <a:lstStyle/>
          <a:p>
            <a:r>
              <a:rPr lang="pt-BR" dirty="0">
                <a:latin typeface="Arial" panose="020B0604020202020204" pitchFamily="34" charset="0"/>
                <a:cs typeface="Arial" panose="020B0604020202020204" pitchFamily="34" charset="0"/>
              </a:rPr>
              <a:t>Portanto, para uma maior aproximação do tema e do entendimento sobre quais intervenções podem se configurar como de saúde mental, é necessário refletir sobre o que já se realiza cotidianamente e o que o território tem a oferecer como recurso aos profissionais de Saúde para contribuir no manejo dessas questões. Algumas ações de saúde mental são realizadas sem mesmo que os profissionais as percebam em sua prática.</a:t>
            </a:r>
          </a:p>
          <a:p>
            <a:endParaRPr lang="pt-BR" dirty="0"/>
          </a:p>
        </p:txBody>
      </p:sp>
    </p:spTree>
    <p:extLst>
      <p:ext uri="{BB962C8B-B14F-4D97-AF65-F5344CB8AC3E}">
        <p14:creationId xmlns:p14="http://schemas.microsoft.com/office/powerpoint/2010/main" val="205853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endParaRPr lang="pt-BR" dirty="0"/>
          </a:p>
        </p:txBody>
      </p:sp>
      <p:sp>
        <p:nvSpPr>
          <p:cNvPr id="4" name="Rectangle 1"/>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100" b="0" i="0" u="none" strike="noStrike" cap="none" normalizeH="0" baseline="0" smtClean="0">
                <a:ln>
                  <a:noFill/>
                </a:ln>
                <a:solidFill>
                  <a:srgbClr val="556367"/>
                </a:solidFill>
                <a:effectLst/>
                <a:latin typeface="Noto Serif"/>
              </a:rPr>
              <a:t>A Política Nacional de Atenção Básica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200" b="0" i="0" u="none" strike="noStrike" cap="none" normalizeH="0" baseline="0" smtClean="0">
                <a:ln>
                  <a:noFill/>
                </a:ln>
                <a:solidFill>
                  <a:srgbClr val="556367"/>
                </a:solidFill>
                <a:effectLst/>
                <a:latin typeface="Noto Serif"/>
              </a:rPr>
              <a:t>  </a:t>
            </a:r>
            <a:endParaRPr kumimoji="0" lang="pt-BR" altLang="pt-BR" sz="27300" b="0" i="0" u="none" strike="noStrike" cap="none" normalizeH="0" baseline="0" smtClean="0">
              <a:ln>
                <a:noFill/>
              </a:ln>
              <a:solidFill>
                <a:srgbClr val="556367"/>
              </a:solidFill>
              <a:effectLst/>
              <a:latin typeface="Noto Serif"/>
            </a:endParaRPr>
          </a:p>
        </p:txBody>
      </p:sp>
      <p:pic>
        <p:nvPicPr>
          <p:cNvPr id="1026" name="Picture 2" descr="https://blog.cenatcursos.com.br/wp-content/uploads/2020/05/A-Pol%C3%ADtica-Nacional-de-Aten%C3%A7%C3%A3o-B%C3%A1sic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57200"/>
            <a:ext cx="10515600" cy="614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61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Atenção Básica:</a:t>
            </a:r>
            <a:endParaRPr lang="pt-BR" dirty="0"/>
          </a:p>
        </p:txBody>
      </p:sp>
      <p:sp>
        <p:nvSpPr>
          <p:cNvPr id="3" name="Espaço Reservado para Conteúdo 2"/>
          <p:cNvSpPr>
            <a:spLocks noGrp="1"/>
          </p:cNvSpPr>
          <p:nvPr>
            <p:ph idx="1"/>
          </p:nvPr>
        </p:nvSpPr>
        <p:spPr>
          <a:xfrm>
            <a:off x="159657" y="1364342"/>
            <a:ext cx="11829143" cy="5493657"/>
          </a:xfrm>
        </p:spPr>
        <p:txBody>
          <a:bodyPr>
            <a:noAutofit/>
          </a:bodyPr>
          <a:lstStyle/>
          <a:p>
            <a:r>
              <a:rPr lang="pt-BR" sz="3200" dirty="0">
                <a:latin typeface="Arial" panose="020B0604020202020204" pitchFamily="34" charset="0"/>
                <a:cs typeface="Arial" panose="020B0604020202020204" pitchFamily="34" charset="0"/>
              </a:rPr>
              <a:t>A Atenção Básica caracteriza-se como porta de entrada preferencial do SUS, formando um conjunto de ações de Saúde, no âmbito individual e coletivo, que abrange a promoção e a proteção da saúde, a prevenção de agravos, o diagnóstico, o tratamento, a reabilitação, a redução de danos e a manutenção da saúde com o objetivo de desenvolver uma atenção integral que impacte na situação de saúde e autonomia das pessoas e nos determinantes e condicionantes de saúde das coletividades.</a:t>
            </a:r>
          </a:p>
        </p:txBody>
      </p:sp>
    </p:spTree>
    <p:extLst>
      <p:ext uri="{BB962C8B-B14F-4D97-AF65-F5344CB8AC3E}">
        <p14:creationId xmlns:p14="http://schemas.microsoft.com/office/powerpoint/2010/main" val="1781043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571" y="394153"/>
            <a:ext cx="12046857" cy="1325563"/>
          </a:xfrm>
        </p:spPr>
        <p:txBody>
          <a:bodyPr>
            <a:normAutofit fontScale="90000"/>
          </a:bodyPr>
          <a:lstStyle/>
          <a:p>
            <a:pPr algn="ctr"/>
            <a:r>
              <a:rPr lang="pt-BR" b="1" dirty="0" smtClean="0"/>
              <a:t>Entre os equipamentos substitutivos ao modelo manicomial podemos citar:</a:t>
            </a:r>
            <a:r>
              <a:rPr lang="pt-BR" dirty="0" smtClean="0"/>
              <a:t/>
            </a:r>
            <a:br>
              <a:rPr lang="pt-BR" dirty="0" smtClean="0"/>
            </a:br>
            <a:endParaRPr lang="pt-BR" dirty="0"/>
          </a:p>
        </p:txBody>
      </p:sp>
      <p:sp>
        <p:nvSpPr>
          <p:cNvPr id="3" name="Espaço Reservado para Conteúdo 2"/>
          <p:cNvSpPr>
            <a:spLocks noGrp="1"/>
          </p:cNvSpPr>
          <p:nvPr>
            <p:ph idx="1"/>
          </p:nvPr>
        </p:nvSpPr>
        <p:spPr>
          <a:xfrm>
            <a:off x="464457" y="1825625"/>
            <a:ext cx="11654971" cy="4351338"/>
          </a:xfrm>
        </p:spPr>
        <p:txBody>
          <a:bodyPr>
            <a:normAutofit/>
          </a:bodyPr>
          <a:lstStyle/>
          <a:p>
            <a:r>
              <a:rPr lang="pt-BR" sz="3200" dirty="0" smtClean="0">
                <a:latin typeface="Arial" panose="020B0604020202020204" pitchFamily="34" charset="0"/>
                <a:cs typeface="Arial" panose="020B0604020202020204" pitchFamily="34" charset="0"/>
              </a:rPr>
              <a:t>Os </a:t>
            </a:r>
            <a:r>
              <a:rPr lang="pt-BR" sz="3200" dirty="0">
                <a:latin typeface="Arial" panose="020B0604020202020204" pitchFamily="34" charset="0"/>
                <a:cs typeface="Arial" panose="020B0604020202020204" pitchFamily="34" charset="0"/>
              </a:rPr>
              <a:t>Centros de Atenção Psicossocial (CAPS);</a:t>
            </a:r>
          </a:p>
          <a:p>
            <a:r>
              <a:rPr lang="pt-BR" sz="3200" dirty="0">
                <a:latin typeface="Arial" panose="020B0604020202020204" pitchFamily="34" charset="0"/>
                <a:cs typeface="Arial" panose="020B0604020202020204" pitchFamily="34" charset="0"/>
              </a:rPr>
              <a:t>Os Serviços Residenciais Terapêuticos (SRT);</a:t>
            </a:r>
          </a:p>
          <a:p>
            <a:r>
              <a:rPr lang="pt-BR" sz="3200" dirty="0">
                <a:latin typeface="Arial" panose="020B0604020202020204" pitchFamily="34" charset="0"/>
                <a:cs typeface="Arial" panose="020B0604020202020204" pitchFamily="34" charset="0"/>
              </a:rPr>
              <a:t>Os Centros de Convivência (Cecos);</a:t>
            </a:r>
          </a:p>
          <a:p>
            <a:r>
              <a:rPr lang="pt-BR" sz="3200" dirty="0">
                <a:latin typeface="Arial" panose="020B0604020202020204" pitchFamily="34" charset="0"/>
                <a:cs typeface="Arial" panose="020B0604020202020204" pitchFamily="34" charset="0"/>
              </a:rPr>
              <a:t>As Enfermarias de Saúde Mental em hospitais gerais; a</a:t>
            </a:r>
          </a:p>
          <a:p>
            <a:r>
              <a:rPr lang="pt-BR" sz="3200" dirty="0">
                <a:latin typeface="Arial" panose="020B0604020202020204" pitchFamily="34" charset="0"/>
                <a:cs typeface="Arial" panose="020B0604020202020204" pitchFamily="34" charset="0"/>
              </a:rPr>
              <a:t>As oficinas de geração de renda,</a:t>
            </a:r>
          </a:p>
          <a:p>
            <a:r>
              <a:rPr lang="pt-BR" sz="3200" dirty="0">
                <a:latin typeface="Arial" panose="020B0604020202020204" pitchFamily="34" charset="0"/>
                <a:cs typeface="Arial" panose="020B0604020202020204" pitchFamily="34" charset="0"/>
              </a:rPr>
              <a:t>Entre outros.</a:t>
            </a:r>
          </a:p>
          <a:p>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6271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8685" y="522514"/>
            <a:ext cx="11829143" cy="5654449"/>
          </a:xfrm>
        </p:spPr>
        <p:txBody>
          <a:bodyPr/>
          <a:lstStyle/>
          <a:p>
            <a:r>
              <a:rPr lang="pt-BR" sz="3200" dirty="0">
                <a:latin typeface="Arial" panose="020B0604020202020204" pitchFamily="34" charset="0"/>
                <a:cs typeface="Arial" panose="020B0604020202020204" pitchFamily="34" charset="0"/>
              </a:rPr>
              <a:t>As Unidades Básicas de Saúde cumprem também uma importante função na composição dessa </a:t>
            </a:r>
            <a:r>
              <a:rPr lang="pt-BR" sz="3200" dirty="0" smtClean="0">
                <a:latin typeface="Arial" panose="020B0604020202020204" pitchFamily="34" charset="0"/>
                <a:cs typeface="Arial" panose="020B0604020202020204" pitchFamily="34" charset="0"/>
              </a:rPr>
              <a:t>rede de </a:t>
            </a:r>
            <a:r>
              <a:rPr lang="pt-BR" sz="3200" dirty="0">
                <a:latin typeface="Arial" panose="020B0604020202020204" pitchFamily="34" charset="0"/>
                <a:cs typeface="Arial" panose="020B0604020202020204" pitchFamily="34" charset="0"/>
              </a:rPr>
              <a:t>assistência em saúde mental.</a:t>
            </a:r>
          </a:p>
          <a:p>
            <a:r>
              <a:rPr lang="pt-BR" sz="3200" dirty="0">
                <a:latin typeface="Arial" panose="020B0604020202020204" pitchFamily="34" charset="0"/>
                <a:cs typeface="Arial" panose="020B0604020202020204" pitchFamily="34" charset="0"/>
              </a:rPr>
              <a:t>Nascidas com a redemocratização, a Reforma Sanitária e a Reforma Psiquiátrica são parte de um Brasil que escolheu garantir a todos os seus cidadãos o direito à saúde</a:t>
            </a:r>
            <a:r>
              <a:rPr lang="pt-BR" sz="3200" dirty="0" smtClean="0">
                <a:latin typeface="Arial" panose="020B0604020202020204" pitchFamily="34" charset="0"/>
                <a:cs typeface="Arial" panose="020B0604020202020204" pitchFamily="34" charset="0"/>
              </a:rPr>
              <a:t>.</a:t>
            </a:r>
          </a:p>
          <a:p>
            <a:pPr marL="0" indent="0">
              <a:buNone/>
            </a:pPr>
            <a:endParaRPr lang="pt-BR" sz="3200" dirty="0">
              <a:latin typeface="Arial" panose="020B0604020202020204" pitchFamily="34" charset="0"/>
              <a:cs typeface="Arial" panose="020B0604020202020204" pitchFamily="34" charset="0"/>
            </a:endParaRPr>
          </a:p>
          <a:p>
            <a:r>
              <a:rPr lang="pt-BR" sz="3200" dirty="0">
                <a:latin typeface="Arial" panose="020B0604020202020204" pitchFamily="34" charset="0"/>
                <a:cs typeface="Arial" panose="020B0604020202020204" pitchFamily="34" charset="0"/>
              </a:rPr>
              <a:t>Não é por acaso que, tanto no campo da Atenção Básica quanto da Saúde Mental, saúde e cidadania são indissociáveis.</a:t>
            </a:r>
          </a:p>
          <a:p>
            <a:endParaRPr lang="pt-BR" dirty="0"/>
          </a:p>
        </p:txBody>
      </p:sp>
    </p:spTree>
    <p:extLst>
      <p:ext uri="{BB962C8B-B14F-4D97-AF65-F5344CB8AC3E}">
        <p14:creationId xmlns:p14="http://schemas.microsoft.com/office/powerpoint/2010/main" val="398713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Ações terapêuticas comuns aos profissionais da Atenção Básica</a:t>
            </a:r>
            <a:r>
              <a:rPr lang="pt-BR" dirty="0"/>
              <a:t/>
            </a:r>
            <a:br>
              <a:rPr lang="pt-BR" dirty="0"/>
            </a:br>
            <a:endParaRPr lang="pt-BR" dirty="0"/>
          </a:p>
        </p:txBody>
      </p:sp>
      <p:sp>
        <p:nvSpPr>
          <p:cNvPr id="3" name="Espaço Reservado para Conteúdo 2"/>
          <p:cNvSpPr>
            <a:spLocks noGrp="1"/>
          </p:cNvSpPr>
          <p:nvPr>
            <p:ph idx="1"/>
          </p:nvPr>
        </p:nvSpPr>
        <p:spPr>
          <a:xfrm>
            <a:off x="333829" y="1825624"/>
            <a:ext cx="11466285" cy="4879975"/>
          </a:xfrm>
        </p:spPr>
        <p:txBody>
          <a:bodyPr>
            <a:normAutofit fontScale="92500"/>
          </a:bodyPr>
          <a:lstStyle/>
          <a:p>
            <a:pPr marL="0" indent="0">
              <a:buNone/>
            </a:pPr>
            <a:r>
              <a:rPr lang="pt-BR" sz="3200" dirty="0" smtClean="0">
                <a:latin typeface="Arial" panose="020B0604020202020204" pitchFamily="34" charset="0"/>
                <a:cs typeface="Arial" panose="020B0604020202020204" pitchFamily="34" charset="0"/>
              </a:rPr>
              <a:t>	Abaixo</a:t>
            </a:r>
            <a:r>
              <a:rPr lang="pt-BR" sz="3200" dirty="0">
                <a:latin typeface="Arial" panose="020B0604020202020204" pitchFamily="34" charset="0"/>
                <a:cs typeface="Arial" panose="020B0604020202020204" pitchFamily="34" charset="0"/>
              </a:rPr>
              <a:t>, apresentamos algumas ações que podem ser realizadas por todos os profissionais da Atenção Básica, nos mais diversos dispositivos de cuidado (CHIAVERINI, 2011):</a:t>
            </a:r>
          </a:p>
          <a:p>
            <a:pPr marL="0" indent="0">
              <a:buNone/>
            </a:pPr>
            <a:r>
              <a:rPr lang="pt-BR" sz="3200" dirty="0">
                <a:latin typeface="Arial" panose="020B0604020202020204" pitchFamily="34" charset="0"/>
                <a:cs typeface="Arial" panose="020B0604020202020204" pitchFamily="34" charset="0"/>
              </a:rPr>
              <a:t>• Proporcionar ao usuário um momento para pensar/refletir.</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Exercer boa comunicação.</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Exercitar a habilidade da empatia.</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Lembrar-se de escutar o que o usuário precisa dizer.</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Acolher o usuário e suas queixas emocionais como legítimas.</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Oferecer suporte na medida certa; uma medida que não torne o usuário dependente e nem gere no profissional uma sobrecarga.</a:t>
            </a:r>
            <a:br>
              <a:rPr lang="pt-BR" sz="3200" dirty="0">
                <a:latin typeface="Arial" panose="020B0604020202020204" pitchFamily="34" charset="0"/>
                <a:cs typeface="Arial" panose="020B0604020202020204" pitchFamily="34" charset="0"/>
              </a:rPr>
            </a:br>
            <a:r>
              <a:rPr lang="pt-BR" sz="3200" dirty="0">
                <a:latin typeface="Arial" panose="020B0604020202020204" pitchFamily="34" charset="0"/>
                <a:cs typeface="Arial" panose="020B0604020202020204" pitchFamily="34" charset="0"/>
              </a:rPr>
              <a:t>• Reconhecer os modelos de entendimento do usuário.</a:t>
            </a:r>
          </a:p>
          <a:p>
            <a:endParaRPr lang="pt-BR" dirty="0"/>
          </a:p>
        </p:txBody>
      </p:sp>
    </p:spTree>
    <p:extLst>
      <p:ext uri="{BB962C8B-B14F-4D97-AF65-F5344CB8AC3E}">
        <p14:creationId xmlns:p14="http://schemas.microsoft.com/office/powerpoint/2010/main" val="1833192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99218"/>
          </a:xfrm>
        </p:spPr>
        <p:txBody>
          <a:bodyPr>
            <a:normAutofit fontScale="90000"/>
          </a:bodyPr>
          <a:lstStyle/>
          <a:p>
            <a:pPr algn="ctr"/>
            <a:r>
              <a:rPr lang="pt-BR" b="1" dirty="0" smtClean="0"/>
              <a:t>O cuidado que dá certo em saúde mental</a:t>
            </a:r>
            <a:r>
              <a:rPr lang="pt-BR" dirty="0" smtClean="0"/>
              <a:t/>
            </a:r>
            <a:br>
              <a:rPr lang="pt-BR" dirty="0" smtClean="0"/>
            </a:br>
            <a:endParaRPr lang="pt-BR" dirty="0"/>
          </a:p>
        </p:txBody>
      </p:sp>
      <p:sp>
        <p:nvSpPr>
          <p:cNvPr id="3" name="Espaço Reservado para Conteúdo 2"/>
          <p:cNvSpPr>
            <a:spLocks noGrp="1"/>
          </p:cNvSpPr>
          <p:nvPr>
            <p:ph idx="1"/>
          </p:nvPr>
        </p:nvSpPr>
        <p:spPr>
          <a:xfrm>
            <a:off x="246743" y="1219200"/>
            <a:ext cx="11742057" cy="5413829"/>
          </a:xfrm>
        </p:spPr>
        <p:txBody>
          <a:bodyPr>
            <a:normAutofit fontScale="92500"/>
          </a:bodyPr>
          <a:lstStyle/>
          <a:p>
            <a:r>
              <a:rPr lang="pt-BR" sz="3200" dirty="0" smtClean="0">
                <a:latin typeface="Arial" panose="020B0604020202020204" pitchFamily="34" charset="0"/>
                <a:cs typeface="Arial" panose="020B0604020202020204" pitchFamily="34" charset="0"/>
              </a:rPr>
              <a:t>As </a:t>
            </a:r>
            <a:r>
              <a:rPr lang="pt-BR" sz="3200" dirty="0">
                <a:latin typeface="Arial" panose="020B0604020202020204" pitchFamily="34" charset="0"/>
                <a:cs typeface="Arial" panose="020B0604020202020204" pitchFamily="34" charset="0"/>
              </a:rPr>
              <a:t>intervenções em saúde mental devem promover novas possibilidades de modificar e qualificar as condições e modos de vida, orientando-se pela produção de vida e de saúde e não se restringindo à cura de doenças.</a:t>
            </a:r>
          </a:p>
          <a:p>
            <a:r>
              <a:rPr lang="pt-BR" sz="3200" dirty="0">
                <a:latin typeface="Arial" panose="020B0604020202020204" pitchFamily="34" charset="0"/>
                <a:cs typeface="Arial" panose="020B0604020202020204" pitchFamily="34" charset="0"/>
              </a:rPr>
              <a:t>Isso significa acreditar que a vida pode ter várias formas de ser percebida, experimentada e vivida.</a:t>
            </a:r>
          </a:p>
          <a:p>
            <a:r>
              <a:rPr lang="pt-BR" sz="3200" dirty="0">
                <a:latin typeface="Arial" panose="020B0604020202020204" pitchFamily="34" charset="0"/>
                <a:cs typeface="Arial" panose="020B0604020202020204" pitchFamily="34" charset="0"/>
              </a:rPr>
              <a:t>Para tanto, é necessário olhar o sujeito em suas múltiplas dimensões, com seus desejos, anseios, valores e escolhas.</a:t>
            </a:r>
          </a:p>
          <a:p>
            <a:r>
              <a:rPr lang="pt-BR" sz="3200" dirty="0">
                <a:latin typeface="Arial" panose="020B0604020202020204" pitchFamily="34" charset="0"/>
                <a:cs typeface="Arial" panose="020B0604020202020204" pitchFamily="34" charset="0"/>
              </a:rPr>
              <a:t>Na Atenção Básica, o desenvolvimento de intervenções em saúde mental é construído no cotidiano dos encontros entre profissionais e usuários, em que ambos criam novas ferramentas e estratégias para compartilhar e construir juntos o cuidado em saúde.</a:t>
            </a:r>
          </a:p>
          <a:p>
            <a:endParaRPr lang="pt-BR" dirty="0"/>
          </a:p>
        </p:txBody>
      </p:sp>
    </p:spTree>
    <p:extLst>
      <p:ext uri="{BB962C8B-B14F-4D97-AF65-F5344CB8AC3E}">
        <p14:creationId xmlns:p14="http://schemas.microsoft.com/office/powerpoint/2010/main" val="2699603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A potência do acolhimento</a:t>
            </a:r>
            <a:r>
              <a:rPr lang="pt-BR" dirty="0"/>
              <a:t/>
            </a:r>
            <a:br>
              <a:rPr lang="pt-BR" dirty="0"/>
            </a:br>
            <a:endParaRPr lang="pt-BR" dirty="0"/>
          </a:p>
        </p:txBody>
      </p:sp>
      <p:pic>
        <p:nvPicPr>
          <p:cNvPr id="2050" name="Picture 2" descr="https://blog.cenatcursos.com.br/wp-content/uploads/2020/05/A-pot%C3%AAncia-do-acolhimento.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37360" y="1515291"/>
            <a:ext cx="7498080" cy="489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041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03199" y="319314"/>
            <a:ext cx="11814629" cy="6429829"/>
          </a:xfrm>
        </p:spPr>
        <p:txBody>
          <a:bodyPr>
            <a:noAutofit/>
          </a:bodyPr>
          <a:lstStyle/>
          <a:p>
            <a:r>
              <a:rPr lang="pt-BR" sz="3200" dirty="0">
                <a:latin typeface="Arial" panose="020B0604020202020204" pitchFamily="34" charset="0"/>
                <a:cs typeface="Arial" panose="020B0604020202020204" pitchFamily="34" charset="0"/>
              </a:rPr>
              <a:t>O acolhimento realizado nas unidades de Saúde é um dispositivo para a formação de vínculo e a prática de cuidado entre o profissional e o usuário.</a:t>
            </a:r>
          </a:p>
          <a:p>
            <a:r>
              <a:rPr lang="pt-BR" sz="3200" dirty="0">
                <a:latin typeface="Arial" panose="020B0604020202020204" pitchFamily="34" charset="0"/>
                <a:cs typeface="Arial" panose="020B0604020202020204" pitchFamily="34" charset="0"/>
              </a:rPr>
              <a:t>Em uma primeira conversa, por meio do acolhimento, a equipe da unidade de Saúde já pode oferecer um espaço de escuta a usuários e a famílias, de modo que eles se sintam seguros e tranquilos para expressar suas aflições, dúvidas e angústias, sabendo então que a UBS está disponível para acolher, acompanhar e se o caso exigir, cuidar de forma compartilhada com outros serviços.</a:t>
            </a:r>
          </a:p>
          <a:p>
            <a:r>
              <a:rPr lang="pt-BR" sz="3200" dirty="0">
                <a:latin typeface="Arial" panose="020B0604020202020204" pitchFamily="34" charset="0"/>
                <a:cs typeface="Arial" panose="020B0604020202020204" pitchFamily="34" charset="0"/>
              </a:rPr>
              <a:t>Estes encontros com os usuários oferecem ao profissional a possibilidade de conhecer as demandas de saúde da população de seu território.</a:t>
            </a:r>
          </a:p>
          <a:p>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8126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04799" y="449942"/>
            <a:ext cx="11713029" cy="6154057"/>
          </a:xfrm>
        </p:spPr>
        <p:txBody>
          <a:bodyPr>
            <a:normAutofit fontScale="92500" lnSpcReduction="10000"/>
          </a:bodyPr>
          <a:lstStyle/>
          <a:p>
            <a:pPr marL="0" indent="0">
              <a:buNone/>
            </a:pPr>
            <a:r>
              <a:rPr lang="pt-BR" sz="3200" dirty="0" smtClean="0">
                <a:latin typeface="Arial" panose="020B0604020202020204" pitchFamily="34" charset="0"/>
                <a:cs typeface="Arial" panose="020B0604020202020204" pitchFamily="34" charset="0"/>
              </a:rPr>
              <a:t>	Com </a:t>
            </a:r>
            <a:r>
              <a:rPr lang="pt-BR" sz="3200" dirty="0">
                <a:latin typeface="Arial" panose="020B0604020202020204" pitchFamily="34" charset="0"/>
                <a:cs typeface="Arial" panose="020B0604020202020204" pitchFamily="34" charset="0"/>
              </a:rPr>
              <a:t>este conhecimento, a equipe de Saúde tem como criar recursos coletivos e individuais de cuidado avaliados como os mais necessários ao acompanhamento e ao suporte de seus usuários e de sua comunidade.</a:t>
            </a:r>
          </a:p>
          <a:p>
            <a:pPr marL="0" indent="0">
              <a:buNone/>
            </a:pPr>
            <a:r>
              <a:rPr lang="pt-BR" sz="3200" dirty="0" smtClean="0">
                <a:latin typeface="Arial" panose="020B0604020202020204" pitchFamily="34" charset="0"/>
                <a:cs typeface="Arial" panose="020B0604020202020204" pitchFamily="34" charset="0"/>
              </a:rPr>
              <a:t>- No </a:t>
            </a:r>
            <a:r>
              <a:rPr lang="pt-BR" sz="3200" dirty="0">
                <a:latin typeface="Arial" panose="020B0604020202020204" pitchFamily="34" charset="0"/>
                <a:cs typeface="Arial" panose="020B0604020202020204" pitchFamily="34" charset="0"/>
              </a:rPr>
              <a:t>campo da Saúde Mental, temos como principais dispositivos comunitários:</a:t>
            </a:r>
          </a:p>
          <a:p>
            <a:r>
              <a:rPr lang="pt-BR" sz="3200" dirty="0">
                <a:latin typeface="Arial" panose="020B0604020202020204" pitchFamily="34" charset="0"/>
                <a:cs typeface="Arial" panose="020B0604020202020204" pitchFamily="34" charset="0"/>
              </a:rPr>
              <a:t>Os grupos terapêuticos;</a:t>
            </a:r>
          </a:p>
          <a:p>
            <a:r>
              <a:rPr lang="pt-BR" sz="3200" dirty="0">
                <a:latin typeface="Arial" panose="020B0604020202020204" pitchFamily="34" charset="0"/>
                <a:cs typeface="Arial" panose="020B0604020202020204" pitchFamily="34" charset="0"/>
              </a:rPr>
              <a:t>Os grupos operativos;</a:t>
            </a:r>
          </a:p>
          <a:p>
            <a:r>
              <a:rPr lang="pt-BR" sz="3200" dirty="0">
                <a:latin typeface="Arial" panose="020B0604020202020204" pitchFamily="34" charset="0"/>
                <a:cs typeface="Arial" panose="020B0604020202020204" pitchFamily="34" charset="0"/>
              </a:rPr>
              <a:t>A abordagem familiar;</a:t>
            </a:r>
          </a:p>
          <a:p>
            <a:r>
              <a:rPr lang="pt-BR" sz="3200" dirty="0">
                <a:latin typeface="Arial" panose="020B0604020202020204" pitchFamily="34" charset="0"/>
                <a:cs typeface="Arial" panose="020B0604020202020204" pitchFamily="34" charset="0"/>
              </a:rPr>
              <a:t>As redes de apoio social e/ou pessoal do indivíduo;</a:t>
            </a:r>
          </a:p>
          <a:p>
            <a:r>
              <a:rPr lang="pt-BR" sz="3200" dirty="0">
                <a:latin typeface="Arial" panose="020B0604020202020204" pitchFamily="34" charset="0"/>
                <a:cs typeface="Arial" panose="020B0604020202020204" pitchFamily="34" charset="0"/>
              </a:rPr>
              <a:t>Os grupos de convivência;</a:t>
            </a:r>
          </a:p>
          <a:p>
            <a:r>
              <a:rPr lang="pt-BR" sz="3200" dirty="0">
                <a:latin typeface="Arial" panose="020B0604020202020204" pitchFamily="34" charset="0"/>
                <a:cs typeface="Arial" panose="020B0604020202020204" pitchFamily="34" charset="0"/>
              </a:rPr>
              <a:t>Os grupos de artesanato ou de geração de renda;</a:t>
            </a:r>
          </a:p>
          <a:p>
            <a:r>
              <a:rPr lang="pt-BR" sz="3200" dirty="0">
                <a:latin typeface="Arial" panose="020B0604020202020204" pitchFamily="34" charset="0"/>
                <a:cs typeface="Arial" panose="020B0604020202020204" pitchFamily="34" charset="0"/>
              </a:rPr>
              <a:t>Entre outros.</a:t>
            </a:r>
          </a:p>
          <a:p>
            <a:endParaRPr lang="pt-BR" dirty="0"/>
          </a:p>
        </p:txBody>
      </p:sp>
    </p:spTree>
    <p:extLst>
      <p:ext uri="{BB962C8B-B14F-4D97-AF65-F5344CB8AC3E}">
        <p14:creationId xmlns:p14="http://schemas.microsoft.com/office/powerpoint/2010/main" val="68128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ATENÇÃO BÁSICA:</a:t>
            </a:r>
            <a:endParaRPr lang="pt-BR" dirty="0"/>
          </a:p>
        </p:txBody>
      </p:sp>
      <p:sp>
        <p:nvSpPr>
          <p:cNvPr id="3" name="Espaço Reservado para Conteúdo 2"/>
          <p:cNvSpPr>
            <a:spLocks noGrp="1"/>
          </p:cNvSpPr>
          <p:nvPr>
            <p:ph idx="1"/>
          </p:nvPr>
        </p:nvSpPr>
        <p:spPr>
          <a:xfrm>
            <a:off x="319314" y="1825625"/>
            <a:ext cx="11567886" cy="4351338"/>
          </a:xfrm>
        </p:spPr>
        <p:txBody>
          <a:bodyPr>
            <a:normAutofit/>
          </a:bodyPr>
          <a:lstStyle/>
          <a:p>
            <a:r>
              <a:rPr lang="pt-BR" sz="3600" dirty="0" smtClean="0">
                <a:latin typeface="Arial" panose="020B0604020202020204" pitchFamily="34" charset="0"/>
                <a:cs typeface="Arial" panose="020B0604020202020204" pitchFamily="34" charset="0"/>
              </a:rPr>
              <a:t>Para começar, entendemos que a saúde mental não está dissociada da saúde geral. E por isso faz-se necessário reconhecer que as demandas de saúde mental estão presentes em diversas queixas relatadas pelos pacientes que chegam aos serviços de Saúde, em especial da Atenção Básica. </a:t>
            </a:r>
          </a:p>
          <a:p>
            <a:r>
              <a:rPr lang="pt-BR" sz="3600" dirty="0" smtClean="0">
                <a:latin typeface="Arial" panose="020B0604020202020204" pitchFamily="34" charset="0"/>
                <a:cs typeface="Arial" panose="020B0604020202020204" pitchFamily="34" charset="0"/>
              </a:rPr>
              <a:t>Cabe aos profissionais o desafio de perceber e intervir sobre estas questões</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2390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48344" y="1364343"/>
            <a:ext cx="11350170" cy="4238171"/>
          </a:xfrm>
        </p:spPr>
        <p:txBody>
          <a:bodyPr>
            <a:normAutofit/>
          </a:bodyPr>
          <a:lstStyle/>
          <a:p>
            <a:r>
              <a:rPr lang="pt-BR" sz="3200" dirty="0">
                <a:latin typeface="Arial" panose="020B0604020202020204" pitchFamily="34" charset="0"/>
                <a:cs typeface="Arial" panose="020B0604020202020204" pitchFamily="34" charset="0"/>
              </a:rPr>
              <a:t>Estes dispositivos também podem ser úteis na abordagem de problemas de saúde de outros campos e, neste caderno, alguns capítulos serão dedicados a abordar a especificidade de cada um destes recursos no campo da Saúde Mental, com olhar específico para </a:t>
            </a:r>
            <a:r>
              <a:rPr lang="pt-BR" sz="3200" dirty="0" smtClean="0">
                <a:latin typeface="Arial" panose="020B0604020202020204" pitchFamily="34" charset="0"/>
                <a:cs typeface="Arial" panose="020B0604020202020204" pitchFamily="34" charset="0"/>
              </a:rPr>
              <a:t>a</a:t>
            </a:r>
            <a:r>
              <a:rPr lang="pt-BR" sz="3200" dirty="0">
                <a:latin typeface="Arial" panose="020B0604020202020204" pitchFamily="34" charset="0"/>
                <a:cs typeface="Arial" panose="020B0604020202020204" pitchFamily="34" charset="0"/>
              </a:rPr>
              <a:t> </a:t>
            </a:r>
            <a:r>
              <a:rPr lang="pt-BR" sz="3200" dirty="0" smtClean="0">
                <a:latin typeface="Arial" panose="020B0604020202020204" pitchFamily="34" charset="0"/>
                <a:cs typeface="Arial" panose="020B0604020202020204" pitchFamily="34" charset="0"/>
              </a:rPr>
              <a:t>Atenção </a:t>
            </a:r>
            <a:r>
              <a:rPr lang="pt-BR" sz="3200" dirty="0">
                <a:latin typeface="Arial" panose="020B0604020202020204" pitchFamily="34" charset="0"/>
                <a:cs typeface="Arial" panose="020B0604020202020204" pitchFamily="34" charset="0"/>
              </a:rPr>
              <a:t>Básica.</a:t>
            </a:r>
          </a:p>
        </p:txBody>
      </p:sp>
    </p:spTree>
    <p:extLst>
      <p:ext uri="{BB962C8B-B14F-4D97-AF65-F5344CB8AC3E}">
        <p14:creationId xmlns:p14="http://schemas.microsoft.com/office/powerpoint/2010/main" val="1067434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75771" y="464457"/>
            <a:ext cx="11684000" cy="5712506"/>
          </a:xfrm>
        </p:spPr>
        <p:txBody>
          <a:bodyPr/>
          <a:lstStyle/>
          <a:p>
            <a:pPr marL="0" indent="0">
              <a:buNone/>
            </a:pPr>
            <a:r>
              <a:rPr lang="pt-BR" b="1" dirty="0" smtClean="0"/>
              <a:t>                                           Grupos </a:t>
            </a:r>
            <a:r>
              <a:rPr lang="pt-BR" b="1" dirty="0"/>
              <a:t>de </a:t>
            </a:r>
            <a:r>
              <a:rPr lang="pt-BR" b="1" dirty="0" smtClean="0"/>
              <a:t>Apoio</a:t>
            </a:r>
          </a:p>
          <a:p>
            <a:pPr marL="0" indent="0">
              <a:buNone/>
            </a:pPr>
            <a:endParaRPr lang="pt-BR" dirty="0"/>
          </a:p>
          <a:p>
            <a:r>
              <a:rPr lang="pt-BR" sz="3200" dirty="0">
                <a:latin typeface="Arial" panose="020B0604020202020204" pitchFamily="34" charset="0"/>
                <a:cs typeface="Arial" panose="020B0604020202020204" pitchFamily="34" charset="0"/>
              </a:rPr>
              <a:t>Desde que bem idealizada sua finalidade, estrutura e meios de administração, o grupo de apoio pode proporcionar às pessoas que dele fazem parte experiências transformadoras em conjunto com os métodos da Terapia Comunitária (TC).</a:t>
            </a:r>
          </a:p>
          <a:p>
            <a:r>
              <a:rPr lang="pt-BR" sz="3200" dirty="0">
                <a:latin typeface="Arial" panose="020B0604020202020204" pitchFamily="34" charset="0"/>
                <a:cs typeface="Arial" panose="020B0604020202020204" pitchFamily="34" charset="0"/>
              </a:rPr>
              <a:t>Isto se deve à pluralidade de seus integrantes, à diversidade de trocas de conhecimentos nesses ambientes e às possíveis identificações e contato humano que apenas um grupo torna possível; algo que atendimentos de tipo individualizado não conseguiriam alcançar.</a:t>
            </a:r>
          </a:p>
          <a:p>
            <a:endParaRPr lang="pt-BR" dirty="0"/>
          </a:p>
        </p:txBody>
      </p:sp>
    </p:spTree>
    <p:extLst>
      <p:ext uri="{BB962C8B-B14F-4D97-AF65-F5344CB8AC3E}">
        <p14:creationId xmlns:p14="http://schemas.microsoft.com/office/powerpoint/2010/main" val="1855963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600" y="535577"/>
            <a:ext cx="11988800" cy="937397"/>
          </a:xfrm>
        </p:spPr>
        <p:txBody>
          <a:bodyPr>
            <a:normAutofit fontScale="90000"/>
          </a:bodyPr>
          <a:lstStyle/>
          <a:p>
            <a:pPr algn="ctr"/>
            <a:r>
              <a:rPr lang="pt-BR" b="1" dirty="0" smtClean="0"/>
              <a:t>As expectativas e o sofrimento do profissional de Saúde no cuidado em saúde </a:t>
            </a:r>
            <a:r>
              <a:rPr lang="pt-BR" b="1" dirty="0" smtClean="0"/>
              <a:t>mental:</a:t>
            </a:r>
            <a:r>
              <a:rPr lang="pt-BR" dirty="0" smtClean="0"/>
              <a:t/>
            </a:r>
            <a:br>
              <a:rPr lang="pt-BR" dirty="0" smtClean="0"/>
            </a:br>
            <a:endParaRPr lang="pt-BR" dirty="0"/>
          </a:p>
        </p:txBody>
      </p:sp>
      <p:sp>
        <p:nvSpPr>
          <p:cNvPr id="3" name="Espaço Reservado para Conteúdo 2"/>
          <p:cNvSpPr>
            <a:spLocks noGrp="1"/>
          </p:cNvSpPr>
          <p:nvPr>
            <p:ph idx="1"/>
          </p:nvPr>
        </p:nvSpPr>
        <p:spPr>
          <a:xfrm>
            <a:off x="101600" y="1117600"/>
            <a:ext cx="11988800" cy="5466080"/>
          </a:xfrm>
        </p:spPr>
        <p:txBody>
          <a:bodyPr>
            <a:noAutofit/>
          </a:bodyPr>
          <a:lstStyle/>
          <a:p>
            <a:endParaRPr lang="pt-BR" sz="3200" dirty="0" smtClean="0">
              <a:latin typeface="Arial" panose="020B0604020202020204" pitchFamily="34" charset="0"/>
              <a:cs typeface="Arial" panose="020B0604020202020204" pitchFamily="34" charset="0"/>
            </a:endParaRPr>
          </a:p>
          <a:p>
            <a:endParaRPr lang="pt-BR" sz="3200" dirty="0">
              <a:latin typeface="Arial" panose="020B0604020202020204" pitchFamily="34" charset="0"/>
              <a:cs typeface="Arial" panose="020B0604020202020204" pitchFamily="34" charset="0"/>
            </a:endParaRPr>
          </a:p>
          <a:p>
            <a:r>
              <a:rPr lang="pt-BR" sz="3200" dirty="0" smtClean="0">
                <a:latin typeface="Arial" panose="020B0604020202020204" pitchFamily="34" charset="0"/>
                <a:cs typeface="Arial" panose="020B0604020202020204" pitchFamily="34" charset="0"/>
              </a:rPr>
              <a:t>Pois </a:t>
            </a:r>
            <a:r>
              <a:rPr lang="pt-BR" sz="3200" dirty="0" smtClean="0">
                <a:latin typeface="Arial" panose="020B0604020202020204" pitchFamily="34" charset="0"/>
                <a:cs typeface="Arial" panose="020B0604020202020204" pitchFamily="34" charset="0"/>
              </a:rPr>
              <a:t>bem, vamos falar sobre essa sensação de insegurança que permeia as intervenções de saúde mental. Boa parte da formação dos profissionais de Saúde tem orientado o seu foco de trabalho na doença. Por essa razão, entre outras, muitas das expectativas que temos acerca de como lidar com os casos de saúde mental são de acabar com os sintomas que os usuários nos expõem. </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3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306286"/>
            <a:ext cx="12192000" cy="4870677"/>
          </a:xfrm>
        </p:spPr>
        <p:txBody>
          <a:bodyPr/>
          <a:lstStyle/>
          <a:p>
            <a:r>
              <a:rPr lang="pt-BR" dirty="0">
                <a:latin typeface="Arial" panose="020B0604020202020204" pitchFamily="34" charset="0"/>
                <a:cs typeface="Arial" panose="020B0604020202020204" pitchFamily="34" charset="0"/>
              </a:rPr>
              <a:t>No âmbito da Saúde Mental, muitas vezes não conseguiremos corresponder a esta tradição e expectativa. E devemos realmente perguntar se os sintomas manifestados pelos usuários são as causas dos seus problemas ou se tais sintomas também não estão realizando uma função de indicar que algo não vai bem com aquele usuário.</a:t>
            </a:r>
          </a:p>
          <a:p>
            <a:endParaRPr lang="pt-BR" dirty="0"/>
          </a:p>
        </p:txBody>
      </p:sp>
    </p:spTree>
    <p:extLst>
      <p:ext uri="{BB962C8B-B14F-4D97-AF65-F5344CB8AC3E}">
        <p14:creationId xmlns:p14="http://schemas.microsoft.com/office/powerpoint/2010/main" val="1018234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397726"/>
            <a:ext cx="12192000" cy="5460273"/>
          </a:xfrm>
        </p:spPr>
        <p:txBody>
          <a:bodyPr>
            <a:noAutofit/>
          </a:bodyPr>
          <a:lstStyle/>
          <a:p>
            <a:r>
              <a:rPr lang="pt-BR" dirty="0" smtClean="0">
                <a:latin typeface="Arial" panose="020B0604020202020204" pitchFamily="34" charset="0"/>
                <a:cs typeface="Arial" panose="020B0604020202020204" pitchFamily="34" charset="0"/>
              </a:rPr>
              <a:t>Alguns dos medos revelados pelos profissionais de Saúde sobre o manejo das demandas de saúde mental são justificados por essa expectativa de cura. Os profissionais alegam não saber o que falar ou perguntar, tem receios de piorar o quadro dos pacientes de saúde mental, ou entendem que este campo do saber não lhes é acessível. Quando um trabalhador de Saúde conta a um colega sobre uma situação de saúde mental é comum, virem à cabeça de ambos, questionamentos sobre como lidar com o caso. </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288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5943" y="979714"/>
            <a:ext cx="11795759" cy="5197249"/>
          </a:xfrm>
        </p:spPr>
        <p:txBody>
          <a:bodyPr/>
          <a:lstStyle/>
          <a:p>
            <a:r>
              <a:rPr lang="pt-BR" dirty="0">
                <a:latin typeface="Arial" panose="020B0604020202020204" pitchFamily="34" charset="0"/>
                <a:cs typeface="Arial" panose="020B0604020202020204" pitchFamily="34" charset="0"/>
              </a:rPr>
              <a:t>Pois bem, sabemos que no contexto da Atenção Básica vivenciamos diferentes sensações, emoções e sentimentos no convívio com usuários e colegas de equipe. Neste contexto, é pertinente que questionemos os conhecimentos que temos, as técnicas que utilizamos, as atitudes e intervenções que realizamos em combinação com usuários e colegas. E se aprofundamos tais questionamentos, acabamos por refletir acerca do que iremos perguntar quando estivermos frente a frente com aquele usuário. Este exercício de reflexão deve ser feito tendo no horizonte que nem sempre haverá como definir perguntas ou afirmações corretas.</a:t>
            </a:r>
          </a:p>
          <a:p>
            <a:endParaRPr lang="pt-BR" dirty="0"/>
          </a:p>
        </p:txBody>
      </p:sp>
    </p:spTree>
    <p:extLst>
      <p:ext uri="{BB962C8B-B14F-4D97-AF65-F5344CB8AC3E}">
        <p14:creationId xmlns:p14="http://schemas.microsoft.com/office/powerpoint/2010/main" val="2932220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smtClean="0"/>
              <a:t>REFLETIR:</a:t>
            </a:r>
          </a:p>
          <a:p>
            <a:endParaRPr lang="pt-BR" dirty="0" smtClean="0"/>
          </a:p>
          <a:p>
            <a:pPr marL="0" indent="0" algn="ctr">
              <a:buNone/>
            </a:pPr>
            <a:r>
              <a:rPr lang="pt-BR" sz="6000" b="1" dirty="0" smtClean="0">
                <a:latin typeface="Arial" panose="020B0604020202020204" pitchFamily="34" charset="0"/>
                <a:cs typeface="Arial" panose="020B0604020202020204" pitchFamily="34" charset="0"/>
              </a:rPr>
              <a:t>a "casa dos 20" </a:t>
            </a:r>
          </a:p>
          <a:p>
            <a:pPr marL="0" indent="0">
              <a:buNone/>
            </a:pPr>
            <a:endParaRPr lang="pt-BR" dirty="0"/>
          </a:p>
        </p:txBody>
      </p:sp>
    </p:spTree>
    <p:extLst>
      <p:ext uri="{BB962C8B-B14F-4D97-AF65-F5344CB8AC3E}">
        <p14:creationId xmlns:p14="http://schemas.microsoft.com/office/powerpoint/2010/main" val="227884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01600"/>
            <a:ext cx="12192000" cy="6756399"/>
          </a:xfrm>
        </p:spPr>
        <p:txBody>
          <a:bodyPr>
            <a:normAutofit fontScale="92500"/>
          </a:bodyPr>
          <a:lstStyle/>
          <a:p>
            <a:r>
              <a:rPr lang="pt-BR" dirty="0" smtClean="0"/>
              <a:t>Introdução: a "casa dos 20" </a:t>
            </a:r>
          </a:p>
          <a:p>
            <a:pPr marL="0" indent="0">
              <a:buNone/>
            </a:pPr>
            <a:r>
              <a:rPr lang="pt-BR" dirty="0" smtClean="0"/>
              <a:t>Hortência começou a procurar a unidade de Saúde com queixas ginecológicas e, após os primeiros atendimentos, foi detectada uma gravidez. Ela tem 16 anos, solteira, primigesta. A equipe da unidade tinha informações de que ela havia se mudado com toda família recentemente para aquela comunidade, pouco se sabia da situação na qual estava vivendo. De comportamento desconfiado e arredio, Hortência pouco falava e a equipe não havia conseguido até então acesso à residência da família. Aos poucos foi se estabelecendo uma relação de confiança até que ela relatou as dificuldades que passavam e a necessidade premente de ajuda inclusive para se alimentarem. Trouxe a mãe para conversar com a gerente da unidade, ocasião em que se acordou fazer uma visita domiciliar da equipe à residência. A equipe da unidade vinha, há algum tempo, tentando acesso a este domicílio e agora chegou o momento de fazer o contato, compreender as vidas existentes naquela residência e dar sequência aos cuidados, que começaram com Hortência, mas deveriam se estender a toda família. Vale registrar que esta unidade de Saúde está situada em uma comunidade que é originária de uma intensa luta pela posse da terra. Essa luta criou nos moradores um forte sentimento de vizinhança, solidariedade, e sendo os membros da equipe de Saúde quase todos originários deste lugar, estão eles também marcados pelos mesmos sentimentos. </a:t>
            </a:r>
            <a:endParaRPr lang="pt-BR" dirty="0"/>
          </a:p>
        </p:txBody>
      </p:sp>
    </p:spTree>
    <p:extLst>
      <p:ext uri="{BB962C8B-B14F-4D97-AF65-F5344CB8AC3E}">
        <p14:creationId xmlns:p14="http://schemas.microsoft.com/office/powerpoint/2010/main" val="1223016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090400" cy="6858000"/>
          </a:xfrm>
        </p:spPr>
        <p:txBody>
          <a:bodyPr>
            <a:normAutofit/>
          </a:bodyPr>
          <a:lstStyle/>
          <a:p>
            <a:r>
              <a:rPr lang="pt-BR" dirty="0" smtClean="0">
                <a:latin typeface="Arial" panose="020B0604020202020204" pitchFamily="34" charset="0"/>
                <a:cs typeface="Arial" panose="020B0604020202020204" pitchFamily="34" charset="0"/>
              </a:rPr>
              <a:t>Fazem vínculo com os usuários, importam-se com o sofrimento alheio, acompanham os projetos terapêuticos, desenvolvendo uma importante implicação com o cuidado, ou seja, eles trabalham segundo um código simbólico que os coloca em total envolvimento e compromisso com o trabalho na Saúde. A visita domiciliar contou com a participação da gerente da unidade de Saúde. Na ocasião depararam com o seguinte quadro: Morando em uma casa de dois quartos havia vinte pessoas, três gerações de uma mesma família se apertavam no pequeno espaço com infiltrações, mofo, pouca comida e drogas, tráfico e desesperança. Crisântemo a mais velha, quarenta e poucos anos, usuária de drogas, vivendo de pequeno tráfico, mãe de quatorze filhos, dos quais uma parte deles mora nessa casa. Desses destacam-se Hortência de 16 anos, já citada, e </a:t>
            </a:r>
            <a:r>
              <a:rPr lang="pt-BR" dirty="0" err="1" smtClean="0">
                <a:latin typeface="Arial" panose="020B0604020202020204" pitchFamily="34" charset="0"/>
                <a:cs typeface="Arial" panose="020B0604020202020204" pitchFamily="34" charset="0"/>
              </a:rPr>
              <a:t>Bougainville</a:t>
            </a:r>
            <a:r>
              <a:rPr lang="pt-BR" dirty="0" smtClean="0">
                <a:latin typeface="Arial" panose="020B0604020202020204" pitchFamily="34" charset="0"/>
                <a:cs typeface="Arial" panose="020B0604020202020204" pitchFamily="34" charset="0"/>
              </a:rPr>
              <a:t> de 19 anos com dois filhos pequenos e grávida do terceiro; havia ainda quatro adolescentes sem atividades como escola ou trabalho, e supõe-se prestes a serem aliciados para o tráfico; e crianças</a:t>
            </a:r>
          </a:p>
          <a:p>
            <a:endParaRPr lang="pt-BR" dirty="0"/>
          </a:p>
        </p:txBody>
      </p:sp>
    </p:spTree>
    <p:extLst>
      <p:ext uri="{BB962C8B-B14F-4D97-AF65-F5344CB8AC3E}">
        <p14:creationId xmlns:p14="http://schemas.microsoft.com/office/powerpoint/2010/main" val="981421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0629" y="203201"/>
            <a:ext cx="11858171" cy="6654800"/>
          </a:xfrm>
        </p:spPr>
        <p:txBody>
          <a:bodyPr>
            <a:normAutofit fontScale="85000" lnSpcReduction="20000"/>
          </a:bodyPr>
          <a:lstStyle/>
          <a:p>
            <a:pPr marL="0" indent="0">
              <a:buNone/>
            </a:pPr>
            <a:r>
              <a:rPr lang="pt-BR" dirty="0" smtClean="0"/>
              <a:t>. </a:t>
            </a:r>
            <a:r>
              <a:rPr lang="pt-BR" dirty="0" smtClean="0">
                <a:latin typeface="Arial" panose="020B0604020202020204" pitchFamily="34" charset="0"/>
                <a:cs typeface="Arial" panose="020B0604020202020204" pitchFamily="34" charset="0"/>
              </a:rPr>
              <a:t>A equipe de Saúde neste caso se viu diante de duas questões desafiadoras: a primeira refere-se ao cenário socioafetivo encontrado na então denominada “casa dos 20”, e que demandava o cuidado sobre muitos aspectos da vida daquelas pessoas, ou seja, um projeto terapêutico a ser construído necessariamente envolveria uma análise do risco social considerando as três gerações presentes, os cuidados clínicos, os afetos circulantes nas relações entre eles e nos encontros que tinham com os diversos cenários externos ao domicílio. Tudo isso só teria viabilidade mediante uma competente e implicada gestão do cuidado, entendendo-o como o conjunto de questões que seriam pactuadas na relação da equipe com os usuários, em um processo de permanente negociação do próprio projeto terapêutico. A segunda questão diz respeito às possibilidades da equipe para o complexo cuidado necessário, pois, o projeto terapêutico para as pessoas que moravam na “casa dos 20” teria que envolver programas sociais, de emprego e renda, manejo de 42 Ministério da Saúde | Secretaria de Atenção à Saúde | Departamento de Atenção Básica situações de risco, prevenção ao uso de drogas, ações de redução de danos, segurança, esperança, intervenção clínica e exercício permanente da clínica dos afetos (FRANCO; GALAVOTE, 2010). Seria necessária a formação de uma rede de apoio para o desenvolvimento do cuidado no seu sentido integral. Foi neste ponto que a equipe sob a coordenação da gerente da unidade de Saúde iniciou uma mobilização dentro e fora da própria unidade, buscando também recursos de outros setores do governo e segmentos sociais. Uma movimentação impulsionada pelo sentimento de vizinhança, o desejo de cumprir com o grande desafio de ajudar àquela família, com a noção dos limites e possibilidades existentes na formação de uma rede.</a:t>
            </a:r>
          </a:p>
          <a:p>
            <a:endParaRPr lang="pt-BR" dirty="0"/>
          </a:p>
        </p:txBody>
      </p:sp>
    </p:spTree>
    <p:extLst>
      <p:ext uri="{BB962C8B-B14F-4D97-AF65-F5344CB8AC3E}">
        <p14:creationId xmlns:p14="http://schemas.microsoft.com/office/powerpoint/2010/main" val="210953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5143" y="290286"/>
            <a:ext cx="11901714" cy="6567714"/>
          </a:xfrm>
        </p:spPr>
        <p:txBody>
          <a:bodyPr>
            <a:normAutofit/>
          </a:bodyPr>
          <a:lstStyle/>
          <a:p>
            <a:r>
              <a:rPr lang="pt-BR" sz="3200" dirty="0" smtClean="0">
                <a:latin typeface="Arial" panose="020B0604020202020204" pitchFamily="34" charset="0"/>
                <a:cs typeface="Arial" panose="020B0604020202020204" pitchFamily="34" charset="0"/>
              </a:rPr>
              <a:t>Ao atentar para ações de saúde mental que possam ser realizadas no próprio contexto do território das equipes, pretendemos chamar a atenção para o fato de que a saúde mental não exige necessariamente um trabalho para além daquele já demandado aos profissionais de Saúde. </a:t>
            </a:r>
          </a:p>
          <a:p>
            <a:r>
              <a:rPr lang="pt-BR" sz="3200" dirty="0" smtClean="0">
                <a:latin typeface="Arial" panose="020B0604020202020204" pitchFamily="34" charset="0"/>
                <a:cs typeface="Arial" panose="020B0604020202020204" pitchFamily="34" charset="0"/>
              </a:rPr>
              <a:t>Trata-se, sobretudo, de que estes profissionais incorporem ou aprimorem competências de cuidado em saúde mental na sua prática diária, de tal modo que suas intervenções sejam capazes de considerar a subjetividade, a singularidade e a visão de mundo do usuário no processo de cuidado integral à saúde. </a:t>
            </a:r>
          </a:p>
          <a:p>
            <a:r>
              <a:rPr lang="pt-BR" sz="3200" dirty="0" smtClean="0">
                <a:latin typeface="Arial" panose="020B0604020202020204" pitchFamily="34" charset="0"/>
                <a:cs typeface="Arial" panose="020B0604020202020204" pitchFamily="34" charset="0"/>
              </a:rPr>
              <a:t>No entanto, nem tudo aquilo que se realiza como prática em saúde mental  está ainda para ser descoberto.</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2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Instrumentos de intervenções :</a:t>
            </a:r>
            <a:endParaRPr lang="pt-BR" b="1" dirty="0"/>
          </a:p>
        </p:txBody>
      </p:sp>
      <p:sp>
        <p:nvSpPr>
          <p:cNvPr id="3" name="Espaço Reservado para Conteúdo 2"/>
          <p:cNvSpPr>
            <a:spLocks noGrp="1"/>
          </p:cNvSpPr>
          <p:nvPr>
            <p:ph idx="1"/>
          </p:nvPr>
        </p:nvSpPr>
        <p:spPr>
          <a:xfrm>
            <a:off x="101600" y="1393371"/>
            <a:ext cx="12090400" cy="4783592"/>
          </a:xfrm>
        </p:spPr>
        <p:txBody>
          <a:bodyPr>
            <a:noAutofit/>
          </a:bodyPr>
          <a:lstStyle/>
          <a:p>
            <a:r>
              <a:rPr lang="pt-BR" sz="3200" b="1" dirty="0">
                <a:latin typeface="Arial" panose="020B0604020202020204" pitchFamily="34" charset="0"/>
                <a:cs typeface="Arial" panose="020B0604020202020204" pitchFamily="34" charset="0"/>
              </a:rPr>
              <a:t>PICS (Práticas Integrativas e Complementares)</a:t>
            </a:r>
            <a:endParaRPr lang="pt-BR" sz="3200" dirty="0">
              <a:latin typeface="Arial" panose="020B0604020202020204" pitchFamily="34" charset="0"/>
              <a:cs typeface="Arial" panose="020B0604020202020204" pitchFamily="34" charset="0"/>
            </a:endParaRPr>
          </a:p>
          <a:p>
            <a:pPr marL="0" indent="0">
              <a:buNone/>
            </a:pPr>
            <a:r>
              <a:rPr lang="pt-BR" sz="3200" dirty="0" smtClean="0">
                <a:latin typeface="Arial" panose="020B0604020202020204" pitchFamily="34" charset="0"/>
                <a:cs typeface="Arial" panose="020B0604020202020204" pitchFamily="34" charset="0"/>
              </a:rPr>
              <a:t>	O </a:t>
            </a:r>
            <a:r>
              <a:rPr lang="pt-BR" sz="3200" dirty="0">
                <a:latin typeface="Arial" panose="020B0604020202020204" pitchFamily="34" charset="0"/>
                <a:cs typeface="Arial" panose="020B0604020202020204" pitchFamily="34" charset="0"/>
              </a:rPr>
              <a:t>campo das Práticas Integrativas e Complementares (</a:t>
            </a:r>
            <a:r>
              <a:rPr lang="pt-BR" sz="3200" dirty="0" err="1">
                <a:latin typeface="Arial" panose="020B0604020202020204" pitchFamily="34" charset="0"/>
                <a:cs typeface="Arial" panose="020B0604020202020204" pitchFamily="34" charset="0"/>
              </a:rPr>
              <a:t>PICs</a:t>
            </a:r>
            <a:r>
              <a:rPr lang="pt-BR" sz="3200" dirty="0">
                <a:latin typeface="Arial" panose="020B0604020202020204" pitchFamily="34" charset="0"/>
                <a:cs typeface="Arial" panose="020B0604020202020204" pitchFamily="34" charset="0"/>
              </a:rPr>
              <a:t>) contempla sistemas médicos complexos e recursos terapêuticos que envolvem abordagens que buscam estimular os mecanismos naturais de prevenção de agravos e recuperação da saúde por meio de práticas eficazes e seguras.</a:t>
            </a:r>
          </a:p>
          <a:p>
            <a:r>
              <a:rPr lang="pt-BR" sz="3200" dirty="0">
                <a:latin typeface="Arial" panose="020B0604020202020204" pitchFamily="34" charset="0"/>
                <a:cs typeface="Arial" panose="020B0604020202020204" pitchFamily="34" charset="0"/>
              </a:rPr>
              <a:t>Estas práticas compartilham um entendimento diferenciado sobre o processo saúde-doença, ampliando a visão desse processo e as possibilidades terapêuticas, contribuindo para a promoção global do cuidado humano, especialmente do autocuidado (Brasil, 2006).</a:t>
            </a:r>
          </a:p>
          <a:p>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9577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03200" y="827314"/>
            <a:ext cx="11800114" cy="5349649"/>
          </a:xfrm>
        </p:spPr>
        <p:txBody>
          <a:bodyPr>
            <a:normAutofit/>
          </a:bodyPr>
          <a:lstStyle/>
          <a:p>
            <a:r>
              <a:rPr lang="pt-BR" sz="3200" dirty="0">
                <a:latin typeface="Arial" panose="020B0604020202020204" pitchFamily="34" charset="0"/>
                <a:cs typeface="Arial" panose="020B0604020202020204" pitchFamily="34" charset="0"/>
              </a:rPr>
              <a:t>São exemplos de Práticas Integrativas e Complementares: </a:t>
            </a:r>
            <a:endParaRPr lang="pt-BR" sz="3200" dirty="0" smtClean="0">
              <a:latin typeface="Arial" panose="020B0604020202020204" pitchFamily="34" charset="0"/>
              <a:cs typeface="Arial" panose="020B0604020202020204" pitchFamily="34" charset="0"/>
            </a:endParaRPr>
          </a:p>
          <a:p>
            <a:pPr marL="0" indent="0">
              <a:buNone/>
            </a:pPr>
            <a:r>
              <a:rPr lang="pt-BR" sz="3200" dirty="0" smtClean="0">
                <a:latin typeface="Arial" panose="020B0604020202020204" pitchFamily="34" charset="0"/>
                <a:cs typeface="Arial" panose="020B0604020202020204" pitchFamily="34" charset="0"/>
              </a:rPr>
              <a:t>- Medicina </a:t>
            </a:r>
            <a:r>
              <a:rPr lang="pt-BR" sz="3200" dirty="0">
                <a:latin typeface="Arial" panose="020B0604020202020204" pitchFamily="34" charset="0"/>
                <a:cs typeface="Arial" panose="020B0604020202020204" pitchFamily="34" charset="0"/>
              </a:rPr>
              <a:t>Tradicional Chinesa</a:t>
            </a:r>
            <a:r>
              <a:rPr lang="pt-BR" sz="3200" dirty="0" smtClean="0">
                <a:latin typeface="Arial" panose="020B0604020202020204" pitchFamily="34" charset="0"/>
                <a:cs typeface="Arial" panose="020B0604020202020204" pitchFamily="34" charset="0"/>
              </a:rPr>
              <a:t>,</a:t>
            </a:r>
          </a:p>
          <a:p>
            <a:pPr>
              <a:buFontTx/>
              <a:buChar char="-"/>
            </a:pPr>
            <a:r>
              <a:rPr lang="pt-BR" sz="3200" dirty="0" smtClean="0">
                <a:latin typeface="Arial" panose="020B0604020202020204" pitchFamily="34" charset="0"/>
                <a:cs typeface="Arial" panose="020B0604020202020204" pitchFamily="34" charset="0"/>
              </a:rPr>
              <a:t>Acupuntura</a:t>
            </a:r>
            <a:r>
              <a:rPr lang="pt-BR" sz="3200" dirty="0">
                <a:latin typeface="Arial" panose="020B0604020202020204" pitchFamily="34" charset="0"/>
                <a:cs typeface="Arial" panose="020B0604020202020204" pitchFamily="34" charset="0"/>
              </a:rPr>
              <a:t>, Homeopatia</a:t>
            </a:r>
            <a:r>
              <a:rPr lang="pt-BR" sz="3200" dirty="0" smtClean="0">
                <a:latin typeface="Arial" panose="020B0604020202020204" pitchFamily="34" charset="0"/>
                <a:cs typeface="Arial" panose="020B0604020202020204" pitchFamily="34" charset="0"/>
              </a:rPr>
              <a:t>,</a:t>
            </a:r>
          </a:p>
          <a:p>
            <a:pPr>
              <a:buFontTx/>
              <a:buChar char="-"/>
            </a:pPr>
            <a:r>
              <a:rPr lang="pt-BR" sz="3200" dirty="0" smtClean="0">
                <a:latin typeface="Arial" panose="020B0604020202020204" pitchFamily="34" charset="0"/>
                <a:cs typeface="Arial" panose="020B0604020202020204" pitchFamily="34" charset="0"/>
              </a:rPr>
              <a:t>Plantas </a:t>
            </a:r>
            <a:r>
              <a:rPr lang="pt-BR" sz="3200" dirty="0">
                <a:latin typeface="Arial" panose="020B0604020202020204" pitchFamily="34" charset="0"/>
                <a:cs typeface="Arial" panose="020B0604020202020204" pitchFamily="34" charset="0"/>
              </a:rPr>
              <a:t>Medicinais, </a:t>
            </a:r>
            <a:endParaRPr lang="pt-BR" sz="3200" dirty="0" smtClean="0">
              <a:latin typeface="Arial" panose="020B0604020202020204" pitchFamily="34" charset="0"/>
              <a:cs typeface="Arial" panose="020B0604020202020204" pitchFamily="34" charset="0"/>
            </a:endParaRPr>
          </a:p>
          <a:p>
            <a:pPr>
              <a:buFontTx/>
              <a:buChar char="-"/>
            </a:pPr>
            <a:r>
              <a:rPr lang="pt-BR" sz="3200" dirty="0" smtClean="0">
                <a:latin typeface="Arial" panose="020B0604020202020204" pitchFamily="34" charset="0"/>
                <a:cs typeface="Arial" panose="020B0604020202020204" pitchFamily="34" charset="0"/>
              </a:rPr>
              <a:t>Fitoterapia</a:t>
            </a:r>
            <a:r>
              <a:rPr lang="pt-BR" sz="3200" dirty="0">
                <a:latin typeface="Arial" panose="020B0604020202020204" pitchFamily="34" charset="0"/>
                <a:cs typeface="Arial" panose="020B0604020202020204" pitchFamily="34" charset="0"/>
              </a:rPr>
              <a:t>, </a:t>
            </a:r>
            <a:endParaRPr lang="pt-BR" sz="3200" dirty="0" smtClean="0">
              <a:latin typeface="Arial" panose="020B0604020202020204" pitchFamily="34" charset="0"/>
              <a:cs typeface="Arial" panose="020B0604020202020204" pitchFamily="34" charset="0"/>
            </a:endParaRPr>
          </a:p>
          <a:p>
            <a:pPr>
              <a:buFontTx/>
              <a:buChar char="-"/>
            </a:pPr>
            <a:r>
              <a:rPr lang="pt-BR" sz="3200" dirty="0" smtClean="0">
                <a:latin typeface="Arial" panose="020B0604020202020204" pitchFamily="34" charset="0"/>
                <a:cs typeface="Arial" panose="020B0604020202020204" pitchFamily="34" charset="0"/>
              </a:rPr>
              <a:t>Medicina </a:t>
            </a:r>
            <a:r>
              <a:rPr lang="pt-BR" sz="3200" dirty="0" err="1">
                <a:latin typeface="Arial" panose="020B0604020202020204" pitchFamily="34" charset="0"/>
                <a:cs typeface="Arial" panose="020B0604020202020204" pitchFamily="34" charset="0"/>
              </a:rPr>
              <a:t>Antroposófica</a:t>
            </a:r>
            <a:r>
              <a:rPr lang="pt-BR" sz="3200" dirty="0">
                <a:latin typeface="Arial" panose="020B0604020202020204" pitchFamily="34" charset="0"/>
                <a:cs typeface="Arial" panose="020B0604020202020204" pitchFamily="34" charset="0"/>
              </a:rPr>
              <a:t> e </a:t>
            </a:r>
            <a:endParaRPr lang="pt-BR" sz="3200" dirty="0" smtClean="0">
              <a:latin typeface="Arial" panose="020B0604020202020204" pitchFamily="34" charset="0"/>
              <a:cs typeface="Arial" panose="020B0604020202020204" pitchFamily="34" charset="0"/>
            </a:endParaRPr>
          </a:p>
          <a:p>
            <a:pPr>
              <a:buFontTx/>
              <a:buChar char="-"/>
            </a:pPr>
            <a:r>
              <a:rPr lang="pt-BR" sz="3200" dirty="0" smtClean="0">
                <a:latin typeface="Arial" panose="020B0604020202020204" pitchFamily="34" charset="0"/>
                <a:cs typeface="Arial" panose="020B0604020202020204" pitchFamily="34" charset="0"/>
              </a:rPr>
              <a:t>diversas </a:t>
            </a:r>
            <a:r>
              <a:rPr lang="pt-BR" sz="3200" dirty="0">
                <a:latin typeface="Arial" panose="020B0604020202020204" pitchFamily="34" charset="0"/>
                <a:cs typeface="Arial" panose="020B0604020202020204" pitchFamily="34" charset="0"/>
              </a:rPr>
              <a:t>outras.</a:t>
            </a:r>
          </a:p>
        </p:txBody>
      </p:sp>
    </p:spTree>
    <p:extLst>
      <p:ext uri="{BB962C8B-B14F-4D97-AF65-F5344CB8AC3E}">
        <p14:creationId xmlns:p14="http://schemas.microsoft.com/office/powerpoint/2010/main" val="257601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75771" y="638629"/>
            <a:ext cx="11640458" cy="5538334"/>
          </a:xfrm>
        </p:spPr>
        <p:txBody>
          <a:bodyPr/>
          <a:lstStyle/>
          <a:p>
            <a:pPr marL="0" indent="0">
              <a:buNone/>
            </a:pPr>
            <a:r>
              <a:rPr lang="pt-BR" b="1" dirty="0" smtClean="0"/>
              <a:t>                                                   Terapia </a:t>
            </a:r>
            <a:r>
              <a:rPr lang="pt-BR" b="1" dirty="0"/>
              <a:t>Comunitária</a:t>
            </a:r>
            <a:endParaRPr lang="pt-BR" dirty="0"/>
          </a:p>
          <a:p>
            <a:r>
              <a:rPr lang="pt-BR" sz="3200" dirty="0">
                <a:latin typeface="Arial" panose="020B0604020202020204" pitchFamily="34" charset="0"/>
                <a:cs typeface="Arial" panose="020B0604020202020204" pitchFamily="34" charset="0"/>
              </a:rPr>
              <a:t>A Terapia Comunitária (TC) caracteriza-se como mais uma ferramenta à disposição dos profissionais da atenção básica no campo da saúde mental a ser utilizada no território de atuação. A atividade organiza-se como um espaço comunitário que possibilita a troca de experiências e de sabedorias de vida.</a:t>
            </a:r>
          </a:p>
          <a:p>
            <a:r>
              <a:rPr lang="pt-BR" sz="3200" dirty="0">
                <a:latin typeface="Arial" panose="020B0604020202020204" pitchFamily="34" charset="0"/>
                <a:cs typeface="Arial" panose="020B0604020202020204" pitchFamily="34" charset="0"/>
              </a:rPr>
              <a:t>A TC visa trabalhar de forma horizontal e circular ao propor que cada um que participe da sessão seja corresponsável no processo terapêutico que se realiza naquele momento e que produz efeitos tanto grupais quanto singulares.</a:t>
            </a:r>
          </a:p>
          <a:p>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70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229" y="275771"/>
            <a:ext cx="11611427" cy="5901192"/>
          </a:xfrm>
        </p:spPr>
        <p:txBody>
          <a:bodyPr>
            <a:normAutofit/>
          </a:bodyPr>
          <a:lstStyle/>
          <a:p>
            <a:pPr marL="0" indent="0">
              <a:buNone/>
            </a:pPr>
            <a:r>
              <a:rPr lang="pt-BR" dirty="0" smtClean="0"/>
              <a:t>                                     Etapas da Terapia Comunitária </a:t>
            </a:r>
          </a:p>
          <a:p>
            <a:pPr marL="0" indent="0">
              <a:buNone/>
            </a:pPr>
            <a:endParaRPr lang="pt-BR" dirty="0" smtClean="0"/>
          </a:p>
          <a:p>
            <a:r>
              <a:rPr lang="pt-BR" dirty="0" smtClean="0"/>
              <a:t>1. Acolhimento – momento de apresentação individual e das cinco regras.</a:t>
            </a:r>
          </a:p>
          <a:p>
            <a:r>
              <a:rPr lang="pt-BR" dirty="0" smtClean="0"/>
              <a:t> 2. Escolha do tema – as pessoas apresentam as questões e os temas sobre os quais querem falar. Vota-se o tema a ser abordado no dia. </a:t>
            </a:r>
          </a:p>
          <a:p>
            <a:r>
              <a:rPr lang="pt-BR" dirty="0" smtClean="0"/>
              <a:t>3. Contextualização – momento em que o participante, com o tema escolhido, conta sua história. O grupo faz perguntas. </a:t>
            </a:r>
          </a:p>
          <a:p>
            <a:r>
              <a:rPr lang="pt-BR" dirty="0" smtClean="0"/>
              <a:t>4. Problematização – o mote (questão-chave para reflexão) do dia, relacionado ao tema, é jogado para o grupo. </a:t>
            </a:r>
          </a:p>
          <a:p>
            <a:r>
              <a:rPr lang="pt-BR" dirty="0" smtClean="0"/>
              <a:t>5. Rituais de agregação e conotação positiva – com o grupo unido, cada integrante verbaliza o que mais o tocou em relação às histórias contadas. </a:t>
            </a:r>
          </a:p>
          <a:p>
            <a:r>
              <a:rPr lang="pt-BR" dirty="0" smtClean="0"/>
              <a:t>6. Avaliação – feita entre os terapeutas comunitários. </a:t>
            </a:r>
            <a:endParaRPr lang="pt-BR" dirty="0"/>
          </a:p>
        </p:txBody>
      </p:sp>
    </p:spTree>
    <p:extLst>
      <p:ext uri="{BB962C8B-B14F-4D97-AF65-F5344CB8AC3E}">
        <p14:creationId xmlns:p14="http://schemas.microsoft.com/office/powerpoint/2010/main" val="4034342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61257" y="595086"/>
            <a:ext cx="11684000" cy="5581877"/>
          </a:xfrm>
        </p:spPr>
        <p:txBody>
          <a:bodyPr/>
          <a:lstStyle/>
          <a:p>
            <a:pPr marL="0" indent="0">
              <a:buNone/>
            </a:pPr>
            <a:r>
              <a:rPr lang="pt-BR" dirty="0" smtClean="0"/>
              <a:t>                                           Regras da Terapia Comunitária </a:t>
            </a:r>
          </a:p>
          <a:p>
            <a:pPr marL="0" indent="0">
              <a:buNone/>
            </a:pPr>
            <a:endParaRPr lang="pt-BR" dirty="0" smtClean="0"/>
          </a:p>
          <a:p>
            <a:r>
              <a:rPr lang="pt-BR" dirty="0" smtClean="0"/>
              <a:t>1. Respeitar quem está falando. Fazer silêncio para escutá-lo. </a:t>
            </a:r>
          </a:p>
          <a:p>
            <a:r>
              <a:rPr lang="pt-BR" dirty="0" smtClean="0"/>
              <a:t>2. Falar da própria história, utilizando a 1º pessoa do singular (eu). </a:t>
            </a:r>
          </a:p>
          <a:p>
            <a:r>
              <a:rPr lang="pt-BR" dirty="0" smtClean="0"/>
              <a:t>3. Cuidar para não dar aconselhamento, discursar ou dar sermões. </a:t>
            </a:r>
          </a:p>
          <a:p>
            <a:r>
              <a:rPr lang="pt-BR" dirty="0" smtClean="0"/>
              <a:t>4. Utilizar músicas que tenham a ver com o tema escolhido, bem como piadas, histórias e provérbios relacionados. </a:t>
            </a:r>
          </a:p>
          <a:p>
            <a:r>
              <a:rPr lang="pt-BR" dirty="0" smtClean="0"/>
              <a:t>5. Preservar segredo do que é exposto na TC (comum em comunidades violentas).</a:t>
            </a:r>
          </a:p>
          <a:p>
            <a:endParaRPr lang="pt-BR" dirty="0"/>
          </a:p>
        </p:txBody>
      </p:sp>
    </p:spTree>
    <p:extLst>
      <p:ext uri="{BB962C8B-B14F-4D97-AF65-F5344CB8AC3E}">
        <p14:creationId xmlns:p14="http://schemas.microsoft.com/office/powerpoint/2010/main" val="2921512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4171" y="464457"/>
            <a:ext cx="11858172" cy="5712506"/>
          </a:xfrm>
        </p:spPr>
        <p:txBody>
          <a:bodyPr/>
          <a:lstStyle/>
          <a:p>
            <a:pPr marL="0" indent="0">
              <a:buNone/>
            </a:pPr>
            <a:r>
              <a:rPr lang="pt-BR" b="1" dirty="0" smtClean="0"/>
              <a:t>                                       Terapia </a:t>
            </a:r>
            <a:r>
              <a:rPr lang="pt-BR" b="1" dirty="0"/>
              <a:t>Cognitiva </a:t>
            </a:r>
            <a:r>
              <a:rPr lang="pt-BR" b="1" dirty="0" smtClean="0"/>
              <a:t>Comportamental</a:t>
            </a:r>
          </a:p>
          <a:p>
            <a:pPr marL="0" indent="0">
              <a:buNone/>
            </a:pPr>
            <a:endParaRPr lang="pt-BR" dirty="0"/>
          </a:p>
          <a:p>
            <a:r>
              <a:rPr lang="pt-BR" dirty="0"/>
              <a:t>Em geral, pessoas passando por um grau elevado de sofrimento psicológico muitas vezes deixam de fazer atividades que lhes davam prazer, e  gradativamente, ao mesmo tempo em que ele aumenta, essas atividades tornam-se cada vez menos presentes em suas vidas. </a:t>
            </a:r>
            <a:endParaRPr lang="pt-BR" dirty="0" smtClean="0"/>
          </a:p>
          <a:p>
            <a:pPr marL="0" indent="0">
              <a:buNone/>
            </a:pPr>
            <a:endParaRPr lang="pt-BR" dirty="0"/>
          </a:p>
          <a:p>
            <a:r>
              <a:rPr lang="pt-BR" dirty="0"/>
              <a:t>Ações simples como passear, ir ao parque, cuidar do jardim, cozinhar, fazer esporte, ler, entre outras, são abandonadas, retiradas da rotina da pessoa.</a:t>
            </a:r>
          </a:p>
          <a:p>
            <a:endParaRPr lang="pt-BR" dirty="0"/>
          </a:p>
        </p:txBody>
      </p:sp>
    </p:spTree>
    <p:extLst>
      <p:ext uri="{BB962C8B-B14F-4D97-AF65-F5344CB8AC3E}">
        <p14:creationId xmlns:p14="http://schemas.microsoft.com/office/powerpoint/2010/main" val="2014215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90286" y="319314"/>
            <a:ext cx="11176000" cy="6365649"/>
          </a:xfrm>
        </p:spPr>
        <p:txBody>
          <a:bodyPr/>
          <a:lstStyle/>
          <a:p>
            <a:r>
              <a:rPr lang="pt-BR" sz="3200" dirty="0">
                <a:latin typeface="Arial" panose="020B0604020202020204" pitchFamily="34" charset="0"/>
                <a:cs typeface="Arial" panose="020B0604020202020204" pitchFamily="34" charset="0"/>
              </a:rPr>
              <a:t>Chama-se de Terapia Cognitiva Comportamental (TCC) de ativação essa forma de cuidado que incentiva e apoia a retomada das atividades que oferecem qualquer tipo de satisfação à pessoa</a:t>
            </a:r>
            <a:r>
              <a:rPr lang="pt-BR" sz="3200" dirty="0" smtClean="0">
                <a:latin typeface="Arial" panose="020B0604020202020204" pitchFamily="34" charset="0"/>
                <a:cs typeface="Arial" panose="020B0604020202020204" pitchFamily="34" charset="0"/>
              </a:rPr>
              <a:t>.</a:t>
            </a:r>
          </a:p>
          <a:p>
            <a:pPr marL="0" indent="0">
              <a:buNone/>
            </a:pPr>
            <a:endParaRPr lang="pt-BR" sz="3200" dirty="0">
              <a:latin typeface="Arial" panose="020B0604020202020204" pitchFamily="34" charset="0"/>
              <a:cs typeface="Arial" panose="020B0604020202020204" pitchFamily="34" charset="0"/>
            </a:endParaRPr>
          </a:p>
          <a:p>
            <a:r>
              <a:rPr lang="pt-BR" sz="3200" dirty="0">
                <a:latin typeface="Arial" panose="020B0604020202020204" pitchFamily="34" charset="0"/>
                <a:cs typeface="Arial" panose="020B0604020202020204" pitchFamily="34" charset="0"/>
              </a:rPr>
              <a:t>Conversar sobre a importância desse tipo de atividade é uma forma de cuidado que o profissional de saúde na atenção básica pode proporcionar à pessoa que está lidando com algum tipo de sofrimento psíquico.</a:t>
            </a:r>
          </a:p>
          <a:p>
            <a:endParaRPr lang="pt-BR" dirty="0"/>
          </a:p>
        </p:txBody>
      </p:sp>
    </p:spTree>
    <p:extLst>
      <p:ext uri="{BB962C8B-B14F-4D97-AF65-F5344CB8AC3E}">
        <p14:creationId xmlns:p14="http://schemas.microsoft.com/office/powerpoint/2010/main" val="121086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6114" y="435429"/>
            <a:ext cx="11887200" cy="5741534"/>
          </a:xfrm>
        </p:spPr>
        <p:txBody>
          <a:bodyPr>
            <a:normAutofit lnSpcReduction="10000"/>
          </a:bodyPr>
          <a:lstStyle/>
          <a:p>
            <a:pPr marL="0" indent="0">
              <a:buNone/>
            </a:pPr>
            <a:r>
              <a:rPr lang="pt-BR" b="1" dirty="0" smtClean="0"/>
              <a:t>                                             Mediação </a:t>
            </a:r>
            <a:r>
              <a:rPr lang="pt-BR" b="1" dirty="0"/>
              <a:t>de </a:t>
            </a:r>
            <a:r>
              <a:rPr lang="pt-BR" b="1" dirty="0" smtClean="0"/>
              <a:t>Conflitos</a:t>
            </a:r>
          </a:p>
          <a:p>
            <a:pPr marL="0" indent="0">
              <a:buNone/>
            </a:pPr>
            <a:endParaRPr lang="pt-BR" dirty="0"/>
          </a:p>
          <a:p>
            <a:r>
              <a:rPr lang="pt-BR" sz="3200" dirty="0">
                <a:latin typeface="Arial" panose="020B0604020202020204" pitchFamily="34" charset="0"/>
                <a:cs typeface="Arial" panose="020B0604020202020204" pitchFamily="34" charset="0"/>
              </a:rPr>
              <a:t>Situações de conflito familiar ou grupal estão entre as principais demandas do profissional ou do serviço da atenção básica. Para esse tipo de quadro, a mediação de conflito envolve a capacidade de transformar conhecimentos, habilidades e atitudes em resultados práticos</a:t>
            </a:r>
            <a:r>
              <a:rPr lang="pt-BR" sz="3200" dirty="0" smtClean="0">
                <a:latin typeface="Arial" panose="020B0604020202020204" pitchFamily="34" charset="0"/>
                <a:cs typeface="Arial" panose="020B0604020202020204" pitchFamily="34" charset="0"/>
              </a:rPr>
              <a:t>.</a:t>
            </a:r>
          </a:p>
          <a:p>
            <a:pPr marL="0" indent="0">
              <a:buNone/>
            </a:pPr>
            <a:endParaRPr lang="pt-BR" sz="3200" dirty="0">
              <a:latin typeface="Arial" panose="020B0604020202020204" pitchFamily="34" charset="0"/>
              <a:cs typeface="Arial" panose="020B0604020202020204" pitchFamily="34" charset="0"/>
            </a:endParaRPr>
          </a:p>
          <a:p>
            <a:r>
              <a:rPr lang="pt-BR" sz="3200" dirty="0">
                <a:latin typeface="Arial" panose="020B0604020202020204" pitchFamily="34" charset="0"/>
                <a:cs typeface="Arial" panose="020B0604020202020204" pitchFamily="34" charset="0"/>
              </a:rPr>
              <a:t>Ao profissional, cuja prática pressupõe um vínculo mais próximo com a pessoa, cabe muitas vezes mediar situações de conflito e assumir um papel de agente, adotando estratégias que contribuem para a resolução de um dado conflito.</a:t>
            </a:r>
          </a:p>
          <a:p>
            <a:endParaRPr lang="pt-BR" dirty="0"/>
          </a:p>
        </p:txBody>
      </p:sp>
    </p:spTree>
    <p:extLst>
      <p:ext uri="{BB962C8B-B14F-4D97-AF65-F5344CB8AC3E}">
        <p14:creationId xmlns:p14="http://schemas.microsoft.com/office/powerpoint/2010/main" val="4112451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6114" y="464457"/>
            <a:ext cx="12075886" cy="5712506"/>
          </a:xfrm>
        </p:spPr>
        <p:txBody>
          <a:bodyPr/>
          <a:lstStyle/>
          <a:p>
            <a:r>
              <a:rPr lang="pt-BR" sz="3200" dirty="0">
                <a:latin typeface="Arial" panose="020B0604020202020204" pitchFamily="34" charset="0"/>
                <a:cs typeface="Arial" panose="020B0604020202020204" pitchFamily="34" charset="0"/>
              </a:rPr>
              <a:t>Muitas vezes essas intervenções dependem da adoção de algumas técnicas simples – como o diálogo guiado – e de conhecimentos práticos que facilitem a condução dessas situações, contribuindo de diferentes formas para resolução do problema</a:t>
            </a:r>
            <a:r>
              <a:rPr lang="pt-BR" sz="3200" dirty="0" smtClean="0">
                <a:latin typeface="Arial" panose="020B0604020202020204" pitchFamily="34" charset="0"/>
                <a:cs typeface="Arial" panose="020B0604020202020204" pitchFamily="34" charset="0"/>
              </a:rPr>
              <a:t>.</a:t>
            </a:r>
          </a:p>
          <a:p>
            <a:endParaRPr lang="pt-BR" sz="3200" dirty="0" smtClean="0">
              <a:latin typeface="Arial" panose="020B0604020202020204" pitchFamily="34" charset="0"/>
              <a:cs typeface="Arial" panose="020B0604020202020204" pitchFamily="34" charset="0"/>
            </a:endParaRPr>
          </a:p>
          <a:p>
            <a:r>
              <a:rPr lang="pt-BR" sz="3200" dirty="0" smtClean="0">
                <a:latin typeface="Arial" panose="020B0604020202020204" pitchFamily="34" charset="0"/>
                <a:cs typeface="Arial" panose="020B0604020202020204" pitchFamily="34" charset="0"/>
              </a:rPr>
              <a:t>O </a:t>
            </a:r>
            <a:r>
              <a:rPr lang="pt-BR" sz="3200" dirty="0">
                <a:latin typeface="Arial" panose="020B0604020202020204" pitchFamily="34" charset="0"/>
                <a:cs typeface="Arial" panose="020B0604020202020204" pitchFamily="34" charset="0"/>
              </a:rPr>
              <a:t>conflito familiar está frequentemente associado a situações de estresse e descompasso psíquico, podendo ser a origem de problemas apresentados por diferentes pessoas na rede de saúde que proporciona a atenção básica</a:t>
            </a:r>
            <a:r>
              <a:rPr lang="pt-BR" dirty="0"/>
              <a:t>.</a:t>
            </a:r>
          </a:p>
          <a:p>
            <a:endParaRPr lang="pt-BR" dirty="0"/>
          </a:p>
        </p:txBody>
      </p:sp>
    </p:spTree>
    <p:extLst>
      <p:ext uri="{BB962C8B-B14F-4D97-AF65-F5344CB8AC3E}">
        <p14:creationId xmlns:p14="http://schemas.microsoft.com/office/powerpoint/2010/main" val="30673172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0629" y="566057"/>
            <a:ext cx="11858171" cy="5610906"/>
          </a:xfrm>
        </p:spPr>
        <p:txBody>
          <a:bodyPr>
            <a:normAutofit/>
          </a:bodyPr>
          <a:lstStyle/>
          <a:p>
            <a:pPr marL="0" indent="0">
              <a:buNone/>
            </a:pPr>
            <a:r>
              <a:rPr lang="pt-BR" b="1" dirty="0" smtClean="0"/>
              <a:t>                                                 Terapia </a:t>
            </a:r>
            <a:r>
              <a:rPr lang="pt-BR" b="1" dirty="0"/>
              <a:t>Interpessoal Breve</a:t>
            </a:r>
            <a:endParaRPr lang="pt-BR" dirty="0"/>
          </a:p>
          <a:p>
            <a:r>
              <a:rPr lang="pt-BR" dirty="0"/>
              <a:t>Entende-se a TIB como uma técnica de abordagem para a diminuição dos problemas associados ao uso de substâncias em que o principal objetivo é identificar o problema e motivar a pessoa a alcançar determinadas metas estabelecidas em parceria com o profissional de saúde.</a:t>
            </a:r>
          </a:p>
          <a:p>
            <a:r>
              <a:rPr lang="pt-BR" dirty="0"/>
              <a:t>A identificação e dimensionamento dos problemas ou dos riscos une-se ao oferecimento de aconselhamento, orientação e, em algumas situações, monitoramento periódico do sucesso em atingir as metas assumidas pela pessoa.</a:t>
            </a:r>
          </a:p>
          <a:p>
            <a:r>
              <a:rPr lang="pt-BR" dirty="0"/>
              <a:t>A família assume um papel fundamental nesses casos, conforme o apoio que concede ao ente querido e a compreensão que demonstra diante do quadro e da situação pela qual passa em decorrência da presença do álcool ou das drogas nas questões de mérito familiar.</a:t>
            </a:r>
          </a:p>
          <a:p>
            <a:endParaRPr lang="pt-BR" dirty="0"/>
          </a:p>
        </p:txBody>
      </p:sp>
    </p:spTree>
    <p:extLst>
      <p:ext uri="{BB962C8B-B14F-4D97-AF65-F5344CB8AC3E}">
        <p14:creationId xmlns:p14="http://schemas.microsoft.com/office/powerpoint/2010/main" val="168402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2229" y="365125"/>
            <a:ext cx="11814628" cy="1325563"/>
          </a:xfrm>
        </p:spPr>
        <p:txBody>
          <a:bodyPr>
            <a:normAutofit fontScale="90000"/>
          </a:bodyPr>
          <a:lstStyle/>
          <a:p>
            <a:pPr algn="ctr"/>
            <a:r>
              <a:rPr lang="pt-BR" b="1" dirty="0" smtClean="0"/>
              <a:t>As abordagens da saúde mental de aplicação prática na atenção básica:</a:t>
            </a:r>
            <a:r>
              <a:rPr lang="pt-BR" dirty="0" smtClean="0"/>
              <a:t/>
            </a:r>
            <a:br>
              <a:rPr lang="pt-BR" dirty="0" smtClean="0"/>
            </a:br>
            <a:endParaRPr lang="pt-BR" dirty="0"/>
          </a:p>
        </p:txBody>
      </p:sp>
      <p:sp>
        <p:nvSpPr>
          <p:cNvPr id="5" name="Espaço Reservado para Conteúdo 4"/>
          <p:cNvSpPr>
            <a:spLocks noGrp="1"/>
          </p:cNvSpPr>
          <p:nvPr>
            <p:ph idx="1"/>
          </p:nvPr>
        </p:nvSpPr>
        <p:spPr>
          <a:xfrm>
            <a:off x="362857" y="1825625"/>
            <a:ext cx="11466286" cy="4351338"/>
          </a:xfrm>
        </p:spPr>
        <p:txBody>
          <a:bodyPr/>
          <a:lstStyle/>
          <a:p>
            <a:r>
              <a:rPr lang="pt-BR" sz="3200" dirty="0" smtClean="0">
                <a:latin typeface="Arial" panose="020B0604020202020204" pitchFamily="34" charset="0"/>
                <a:cs typeface="Arial" panose="020B0604020202020204" pitchFamily="34" charset="0"/>
              </a:rPr>
              <a:t>Os </a:t>
            </a:r>
            <a:r>
              <a:rPr lang="pt-BR" sz="3200" dirty="0">
                <a:latin typeface="Arial" panose="020B0604020202020204" pitchFamily="34" charset="0"/>
                <a:cs typeface="Arial" panose="020B0604020202020204" pitchFamily="34" charset="0"/>
              </a:rPr>
              <a:t>instrumentos e abordagens de intervenção psicossocial na atenção básica constituem-se em importante estratégia para produção do cuidado em saúde</a:t>
            </a:r>
            <a:r>
              <a:rPr lang="pt-BR" sz="3200" dirty="0" smtClean="0">
                <a:latin typeface="Arial" panose="020B0604020202020204" pitchFamily="34" charset="0"/>
                <a:cs typeface="Arial" panose="020B0604020202020204" pitchFamily="34" charset="0"/>
              </a:rPr>
              <a:t>.</a:t>
            </a:r>
          </a:p>
          <a:p>
            <a:pPr marL="0" indent="0">
              <a:buNone/>
            </a:pPr>
            <a:r>
              <a:rPr lang="pt-BR" sz="3200" dirty="0" smtClean="0">
                <a:latin typeface="Arial" panose="020B0604020202020204" pitchFamily="34" charset="0"/>
                <a:cs typeface="Arial" panose="020B0604020202020204" pitchFamily="34" charset="0"/>
              </a:rPr>
              <a:t> </a:t>
            </a:r>
            <a:endParaRPr lang="pt-BR" sz="3200" dirty="0" smtClean="0">
              <a:latin typeface="Arial" panose="020B0604020202020204" pitchFamily="34" charset="0"/>
              <a:cs typeface="Arial" panose="020B0604020202020204" pitchFamily="34" charset="0"/>
            </a:endParaRPr>
          </a:p>
          <a:p>
            <a:r>
              <a:rPr lang="pt-BR" sz="3200" dirty="0" smtClean="0">
                <a:latin typeface="Arial" panose="020B0604020202020204" pitchFamily="34" charset="0"/>
                <a:cs typeface="Arial" panose="020B0604020202020204" pitchFamily="34" charset="0"/>
              </a:rPr>
              <a:t>Com </a:t>
            </a:r>
            <a:r>
              <a:rPr lang="pt-BR" sz="3200" dirty="0">
                <a:latin typeface="Arial" panose="020B0604020202020204" pitchFamily="34" charset="0"/>
                <a:cs typeface="Arial" panose="020B0604020202020204" pitchFamily="34" charset="0"/>
              </a:rPr>
              <a:t>uma oferta de tecnologias que contemplem necessidades e demandas que surgem do território, são ações em saúde mental para atenção básica que dialogam com o conceito ampliado de saúde e com a integralidade do cuidado (Ministério da Saúde, 2013).</a:t>
            </a:r>
          </a:p>
          <a:p>
            <a:endParaRPr lang="pt-BR" dirty="0"/>
          </a:p>
        </p:txBody>
      </p:sp>
    </p:spTree>
    <p:extLst>
      <p:ext uri="{BB962C8B-B14F-4D97-AF65-F5344CB8AC3E}">
        <p14:creationId xmlns:p14="http://schemas.microsoft.com/office/powerpoint/2010/main" val="635222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O Projeto Terapêutico Singular O PTS pode ser definido como uma estratégia de cuidado que articula um conjunto de ações resultantes da discussão e da construção coletiva de uma equipe multidisciplinar e leva em conta as necessidades, as expectativas, as crenças e o contexto social da pessoa ou do coletivo para o qual está dirigido (BRASIL, 2007). A noção de singularidade advém da especificidade irreprodutível da situação sobre a qual o PTS atua, relacionada ao problema de uma determinada pessoa, uma família, um grupo ou um coletivo. </a:t>
            </a:r>
            <a:endParaRPr lang="pt-BR" dirty="0"/>
          </a:p>
        </p:txBody>
      </p:sp>
    </p:spTree>
    <p:extLst>
      <p:ext uri="{BB962C8B-B14F-4D97-AF65-F5344CB8AC3E}">
        <p14:creationId xmlns:p14="http://schemas.microsoft.com/office/powerpoint/2010/main" val="22598511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61370" cy="1335313"/>
          </a:xfrm>
        </p:spPr>
        <p:txBody>
          <a:bodyPr/>
          <a:lstStyle/>
          <a:p>
            <a:pPr algn="ctr"/>
            <a:r>
              <a:rPr lang="pt-BR" b="1" dirty="0" smtClean="0"/>
              <a:t>Projeto terapêutico singular </a:t>
            </a:r>
            <a:endParaRPr lang="pt-BR" b="1" dirty="0"/>
          </a:p>
        </p:txBody>
      </p:sp>
      <p:sp>
        <p:nvSpPr>
          <p:cNvPr id="3" name="Espaço Reservado para Conteúdo 2"/>
          <p:cNvSpPr>
            <a:spLocks noGrp="1"/>
          </p:cNvSpPr>
          <p:nvPr>
            <p:ph idx="1"/>
          </p:nvPr>
        </p:nvSpPr>
        <p:spPr>
          <a:xfrm>
            <a:off x="188685" y="1335314"/>
            <a:ext cx="11872685" cy="5522686"/>
          </a:xfrm>
        </p:spPr>
        <p:txBody>
          <a:bodyPr>
            <a:normAutofit/>
          </a:bodyPr>
          <a:lstStyle/>
          <a:p>
            <a:r>
              <a:rPr lang="pt-BR" dirty="0" smtClean="0">
                <a:latin typeface="Arial" panose="020B0604020202020204" pitchFamily="34" charset="0"/>
                <a:cs typeface="Arial" panose="020B0604020202020204" pitchFamily="34" charset="0"/>
              </a:rPr>
              <a:t>A utilização do PTS como dispositivo de cuidado possibilita a reorganização do processo de trabalho das equipes de Saúde e favorece os encontros sistemáticos, o diálogo, a explicitação de conflitos e diferenças e a aprendizagem coletiva. Coordenar um PTS exige disponibilidade afetiva e de tempo para organizar e ativar diversas instâncias. Por isso sugerimos a distribuição dos casos complexos entre os diversos trabalhadores, de maneira a evitar sobrecarregar aqueles mais disponíveis e sensíveis com os problemas de saúde mental. Lidar com o medo, o desconhecimento e a incerteza faz parte do trabalho em saúde, possibilitando a superação de desafios, o exercício da criatividade e a reconfiguração contínua dos territórios existenciais onde circula a subjetividade dos próprios trabalhadores</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9380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r>
              <a:rPr lang="pt-BR" sz="3600" dirty="0" smtClean="0">
                <a:latin typeface="Arial" panose="020B0604020202020204" pitchFamily="34" charset="0"/>
                <a:cs typeface="Arial" panose="020B0604020202020204" pitchFamily="34" charset="0"/>
              </a:rPr>
              <a:t>Observem  o “Caso Roberta”. </a:t>
            </a:r>
          </a:p>
          <a:p>
            <a:pPr marL="0" indent="0">
              <a:buNone/>
            </a:pPr>
            <a:r>
              <a:rPr lang="pt-BR" sz="3600" dirty="0" smtClean="0">
                <a:latin typeface="Arial" panose="020B0604020202020204" pitchFamily="34" charset="0"/>
                <a:cs typeface="Arial" panose="020B0604020202020204" pitchFamily="34" charset="0"/>
              </a:rPr>
              <a:t>A </a:t>
            </a:r>
            <a:r>
              <a:rPr lang="pt-BR" sz="3600" dirty="0" smtClean="0">
                <a:latin typeface="Arial" panose="020B0604020202020204" pitchFamily="34" charset="0"/>
                <a:cs typeface="Arial" panose="020B0604020202020204" pitchFamily="34" charset="0"/>
              </a:rPr>
              <a:t>seguir apresentamos o “Caso Roberta”, médica de família de uma Unidade Básica de Saúde. </a:t>
            </a:r>
          </a:p>
          <a:p>
            <a:pPr marL="0" indent="0">
              <a:buNone/>
            </a:pPr>
            <a:r>
              <a:rPr lang="pt-BR" sz="3600" dirty="0" smtClean="0">
                <a:latin typeface="Arial" panose="020B0604020202020204" pitchFamily="34" charset="0"/>
                <a:cs typeface="Arial" panose="020B0604020202020204" pitchFamily="34" charset="0"/>
              </a:rPr>
              <a:t>Boa leitura!</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25302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45143" y="117566"/>
            <a:ext cx="12046857" cy="6740434"/>
          </a:xfrm>
        </p:spPr>
        <p:txBody>
          <a:bodyPr>
            <a:normAutofit lnSpcReduction="10000"/>
          </a:bodyPr>
          <a:lstStyle/>
          <a:p>
            <a:r>
              <a:rPr lang="pt-BR" dirty="0" smtClean="0"/>
              <a:t>Roberta é médica. Nasceu em Votuporanga, onde mora sua família, e mudou-se para São Paulo quando entrou na faculdade. Passou os primeiros anos do curso de Medicina estudando anatomia, fisiologia, histologia e bioquímica, para então aprender como os processos patológicos alteravam os órgãos, os diversos aparelhos, os tecidos e as células. Quando estudou as diferentes doenças, guiou-se pelos tratados médicos, divididos por aparelhos circulatório, respiratório etc., e dentro dos capítulos, em epidemiologia, quadro clínico e tratamento. Teve alguns cursos de Bioética e Psicologia Médica, em que aprendeu que era importante escrever no prontuário com letra legível e que deveria olhar no olho de seus pacientes – o que achou uma orientação um pouco despropositada, pois tinha aprendido, desde pequena, que é assim que se conversa com as pessoas. Nos dois anos de internato, passou por vários departamentos do Hospital Universitário, em estágios que duravam raramente mais de um mês, e também na UBS ligada à faculdade, mas era raro que conseguisse ver mais de duas vezes o mesmo paciente, pois só ia lá um período por semana. Mesmo nos estágios de enfermaria, muitas vezes não pôde acompanhar o tratamento hospitalar de seus pacientes do início ao fim. Ficava cansada por causa do grande número de plantões, mas empolgava-se com os estágios de pronto-socorro, em que sentia que colocava </a:t>
            </a:r>
            <a:endParaRPr lang="pt-BR" dirty="0"/>
          </a:p>
        </p:txBody>
      </p:sp>
    </p:spTree>
    <p:extLst>
      <p:ext uri="{BB962C8B-B14F-4D97-AF65-F5344CB8AC3E}">
        <p14:creationId xmlns:p14="http://schemas.microsoft.com/office/powerpoint/2010/main" val="3152099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45144"/>
            <a:ext cx="12192000" cy="6712856"/>
          </a:xfrm>
        </p:spPr>
        <p:txBody>
          <a:bodyPr>
            <a:normAutofit/>
          </a:bodyPr>
          <a:lstStyle/>
          <a:p>
            <a:pPr marL="0" indent="0">
              <a:buNone/>
            </a:pPr>
            <a:r>
              <a:rPr lang="pt-BR" dirty="0" smtClean="0"/>
              <a:t>em prática tudo aquilo que estudou por tantos anos – especialmente casos graves – e estava finalmente pegando a mão, sabendo pensar em diagnóstico e aplicar o tratamento adequado. Ao final do curso, estava cheia de dúvidas de que especialidade queria seguir. Pensava em Clínica, Cirurgia, Ginecologia, Pediatria, todas a interessavam, mas ela sempre temia acabar em um trabalho burocrático e repetitivo. Psiquiatria, nunca! Até achou interessante, mas difícil. Ela não sabia como aplicar todo aquele raciocínio clínico aprendido ao longo de seis anos para pensar em doenças mentais, e não via muito resultado. Quando foi fazer a prova de residência, prestou Ginecologia. Não passou. Aquilo foi um misto de frustração e alívio, no fundo ela não estava certa da escolha de abrir mão das outras especialidades. Não gostava de dar plantões, foi trabalhar como médica de família em uma UBS que ficava longe de sua casa, mas o acesso não era tão difícil.</a:t>
            </a:r>
            <a:endParaRPr lang="pt-BR" dirty="0"/>
          </a:p>
        </p:txBody>
      </p:sp>
    </p:spTree>
    <p:extLst>
      <p:ext uri="{BB962C8B-B14F-4D97-AF65-F5344CB8AC3E}">
        <p14:creationId xmlns:p14="http://schemas.microsoft.com/office/powerpoint/2010/main" val="3744509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114"/>
            <a:ext cx="12192000" cy="7155543"/>
          </a:xfrm>
        </p:spPr>
        <p:txBody>
          <a:bodyPr>
            <a:normAutofit lnSpcReduction="10000"/>
          </a:bodyPr>
          <a:lstStyle/>
          <a:p>
            <a:r>
              <a:rPr lang="pt-BR" dirty="0" smtClean="0"/>
              <a:t>Quando Roberta começou a trabalhar na unidade de Saúde, sentiu-se muito impactada, uma avalanche de sentimentos e impressões. Ela atendia a todas as pessoas de uma mesma família, e via peculiaridades que se repetiam em todos. Fazia visitas domiciliares, tomava café fresquinho na casa de seu Dito e comia bolos deliciosos – ah, lembravam-lhe a infância – de Dona Filomena, avó de Lucas, um menino que era considerado desatento e rebelde pela escola até Roberta descobrir que ele era míope. Uma vez, visitou a casa de Selma, onde todos os moradores têm asma, e tendo descoberto uma infiltração na casa, que então foi resolvida, conseguiu suspender o corticoide das crianças, que já começavam a engordar por efeito colateral. Em outra ocasião, depois de atender algumas vezes Fernando, um jovem emagrecido que revelou estar usando crack, conseguiu com a assistente social e a agente comunitária de Saúde, levá-lo ao </a:t>
            </a:r>
            <a:r>
              <a:rPr lang="pt-BR" dirty="0" err="1" smtClean="0"/>
              <a:t>Caps</a:t>
            </a:r>
            <a:r>
              <a:rPr lang="pt-BR" dirty="0" smtClean="0"/>
              <a:t>-ad. Sua mãe, que era uma das usuárias mais frequentes da UBS, sofrendo de fibromialgia, hipertensão, artrose, usuária crônica de benzodiazepínicos, passou a participar de grupos de caminhada, e alguns meses depois todos já diziam como ela estava melhor, e ouviam notícias dela pelo ACS, já que pouco ia à UBS (agora ela estava fazendo um curso de Informática para terceira idade e tinha voltado a cuidar de seu jardim, há alguns anos abandonado). Essas notícias deixavam Roberta muito satisfeita e feliz por ser médica, mas também confusa: e toda a Bioquímica, toda a Fisiologia? </a:t>
            </a:r>
            <a:endParaRPr lang="pt-BR" dirty="0"/>
          </a:p>
        </p:txBody>
      </p:sp>
    </p:spTree>
    <p:extLst>
      <p:ext uri="{BB962C8B-B14F-4D97-AF65-F5344CB8AC3E}">
        <p14:creationId xmlns:p14="http://schemas.microsoft.com/office/powerpoint/2010/main" val="1745049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 y="275771"/>
            <a:ext cx="12061371" cy="6582229"/>
          </a:xfrm>
        </p:spPr>
        <p:txBody>
          <a:bodyPr>
            <a:normAutofit fontScale="92500"/>
          </a:bodyPr>
          <a:lstStyle/>
          <a:p>
            <a:pPr marL="0" indent="0">
              <a:buNone/>
            </a:pPr>
            <a:r>
              <a:rPr lang="pt-BR" dirty="0" smtClean="0"/>
              <a:t>Além disso, havia uma enormidade de casos frente aos quais ela se sentia completamente impotente: velhinhos diabéticos com sequelas, sem conseguir controle satisfatório, pois eram analfabetos e ela não conseguia se fazer compreender; hipertensos que não vinham sentido em parar de comer mortadela; adolescentes grávidas pela segunda, terceira vez de pais diferentes, e à medida que Roberta conhecia melhor as pessoas que atendia, tantas histórias de estupros, violência doméstica e desemprego. Às vezes ouvia relatos que trazia à tona memórias dolorosas, as quais ela preferiria manter adormecidas. Ela se sentia muito mal, não conseguia resolver os problemas de quem a procurava, e ainda se via tendo suas feridas mexidas... Isso sem contar a sobrecarga de trabalho, as metas de quantidade de consultas a cumprir. Não vale a pena se envolver tanto, pensava ela. O problema é que os governantes não sabem o que acontece aqui na ponta, não dão condições de trabalho para nós, pensava. Às vezes insone, sempre cansada, começou a perder o interesse. Ela, que tinha seus próprios problemas, seus próprios planos, não estava conseguindo resolver os dos outros. Vou fazer meu trabalho, e nada mais. Sem se envolver com mais ninguém que atendia, ouvia, examinava e friamente prescrevia, cumprindo suas metas e dedicando seu interesse e vivacidade para assuntos de fora do trabalho, que lhe provia o sustento. Nada de montanha-russa, agora sua vida profissional era um grande deserto de areia, </a:t>
            </a:r>
          </a:p>
          <a:p>
            <a:endParaRPr lang="pt-BR" dirty="0"/>
          </a:p>
        </p:txBody>
      </p:sp>
    </p:spTree>
    <p:extLst>
      <p:ext uri="{BB962C8B-B14F-4D97-AF65-F5344CB8AC3E}">
        <p14:creationId xmlns:p14="http://schemas.microsoft.com/office/powerpoint/2010/main" val="2024323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22513" y="783771"/>
            <a:ext cx="11509829" cy="5393192"/>
          </a:xfrm>
        </p:spPr>
        <p:txBody>
          <a:bodyPr/>
          <a:lstStyle/>
          <a:p>
            <a:pPr marL="0" indent="0">
              <a:buNone/>
            </a:pPr>
            <a:r>
              <a:rPr lang="pt-BR" dirty="0" smtClean="0"/>
              <a:t>sem buracos, sem precipícios e sem oásis. </a:t>
            </a:r>
          </a:p>
          <a:p>
            <a:pPr marL="0" indent="0">
              <a:buNone/>
            </a:pPr>
            <a:r>
              <a:rPr lang="pt-BR" dirty="0" smtClean="0"/>
              <a:t>Essa pode ser uma história muito comum a médicos, enfermeiros e outros técnicos que trabalham com Atenção Primária à Saúde. </a:t>
            </a:r>
          </a:p>
          <a:p>
            <a:pPr marL="0" indent="0">
              <a:buNone/>
            </a:pPr>
            <a:r>
              <a:rPr lang="pt-BR" dirty="0" smtClean="0"/>
              <a:t>O que será que aconteceu com Roberta, por que será que ela foi desistindo daquilo que de início a motivava tanto? </a:t>
            </a:r>
            <a:endParaRPr lang="pt-BR" dirty="0"/>
          </a:p>
        </p:txBody>
      </p:sp>
    </p:spTree>
    <p:extLst>
      <p:ext uri="{BB962C8B-B14F-4D97-AF65-F5344CB8AC3E}">
        <p14:creationId xmlns:p14="http://schemas.microsoft.com/office/powerpoint/2010/main" val="33529859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43" y="1"/>
            <a:ext cx="12046857" cy="1422399"/>
          </a:xfrm>
        </p:spPr>
        <p:txBody>
          <a:bodyPr/>
          <a:lstStyle/>
          <a:p>
            <a:r>
              <a:rPr lang="pt-BR" dirty="0" smtClean="0"/>
              <a:t> Principais medicamentos da saúde mental na APS</a:t>
            </a:r>
            <a:endParaRPr lang="pt-BR" dirty="0"/>
          </a:p>
        </p:txBody>
      </p:sp>
      <p:sp>
        <p:nvSpPr>
          <p:cNvPr id="3" name="Espaço Reservado para Conteúdo 2"/>
          <p:cNvSpPr>
            <a:spLocks noGrp="1"/>
          </p:cNvSpPr>
          <p:nvPr>
            <p:ph idx="1"/>
          </p:nvPr>
        </p:nvSpPr>
        <p:spPr>
          <a:xfrm>
            <a:off x="145143" y="1204686"/>
            <a:ext cx="11858171" cy="5413828"/>
          </a:xfrm>
        </p:spPr>
        <p:txBody>
          <a:bodyPr>
            <a:normAutofit/>
          </a:bodyPr>
          <a:lstStyle/>
          <a:p>
            <a:r>
              <a:rPr lang="pt-BR" dirty="0" smtClean="0"/>
              <a:t>Os </a:t>
            </a:r>
            <a:r>
              <a:rPr lang="pt-BR" dirty="0" err="1" smtClean="0"/>
              <a:t>psicofármacos</a:t>
            </a:r>
            <a:r>
              <a:rPr lang="pt-BR" dirty="0" smtClean="0"/>
              <a:t> são um recurso entre outros para o tratamento em Saúde Mental, entretanto, o seu uso só faz sentido quando dentro de um contexto de vínculo e de escuta. É a partir do momento em que o usuário compreende e se </a:t>
            </a:r>
            <a:r>
              <a:rPr lang="pt-BR" dirty="0" err="1" smtClean="0"/>
              <a:t>corresponsabiliza</a:t>
            </a:r>
            <a:r>
              <a:rPr lang="pt-BR" dirty="0" smtClean="0"/>
              <a:t> pelo uso da medicação que passará a não somente demandar “troca de receitas”, mas poderá se implicar um pouco diante das queixas que traz. Para o profissional, diante de alguém em sofrimento, é importante considerar a perigosa ideia de que o remédio possa representar uma solução rápida, uma resposta para uma angústia que sente diante da impotência e da vontade de extirpar o problema. “Muita calma nessa hora”. Uma escuta atenta e mesmo adiar a prescrição para o próximo encontro podem ser peças fundamentais no vínculo que vai sustentar a gestão compartilhada do uso daquela medicação. Uma parceria que, desse modo, já nascerá com consistência.</a:t>
            </a:r>
            <a:endParaRPr lang="pt-BR" dirty="0"/>
          </a:p>
        </p:txBody>
      </p:sp>
    </p:spTree>
    <p:extLst>
      <p:ext uri="{BB962C8B-B14F-4D97-AF65-F5344CB8AC3E}">
        <p14:creationId xmlns:p14="http://schemas.microsoft.com/office/powerpoint/2010/main" val="17111402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1599" y="580571"/>
            <a:ext cx="11930743" cy="5596392"/>
          </a:xfrm>
        </p:spPr>
        <p:txBody>
          <a:bodyPr>
            <a:normAutofit/>
          </a:bodyPr>
          <a:lstStyle/>
          <a:p>
            <a:r>
              <a:rPr lang="pt-BR" dirty="0" smtClean="0"/>
              <a:t>As medicações utilizadas em Saúde Mental apresentam certas peculiaridades quando utilizadas em crianças e idosos. No primeiro grupo, é fundamental problematizar a indicação. Quando bem indicadas, é importante saber que as crianças costumam ter uma metabolização hepática mais eficiente, o que sugere fragmentação das doses ao longo do dia, além da necessidade de checar a dose por quilo de peso (que pode ser até maior que de adultos). </a:t>
            </a:r>
          </a:p>
          <a:p>
            <a:r>
              <a:rPr lang="pt-BR" dirty="0" smtClean="0"/>
              <a:t>Nos idosos, é recomendável utilizar doses mais baixas que as de adulto, considerando metabolização mais lenta e maior sensibilidade aos efeitos sedativos, o que pode elevar consideravelmente o risco de quedas e suas consequências. Esses grupos etários também estão particularmente propensos a respostas paradoxais</a:t>
            </a:r>
            <a:endParaRPr lang="pt-BR" dirty="0"/>
          </a:p>
        </p:txBody>
      </p:sp>
    </p:spTree>
    <p:extLst>
      <p:ext uri="{BB962C8B-B14F-4D97-AF65-F5344CB8AC3E}">
        <p14:creationId xmlns:p14="http://schemas.microsoft.com/office/powerpoint/2010/main" val="2382162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1887" y="1915885"/>
            <a:ext cx="11117942" cy="4261077"/>
          </a:xfrm>
        </p:spPr>
        <p:txBody>
          <a:bodyPr>
            <a:normAutofit/>
          </a:bodyPr>
          <a:lstStyle/>
          <a:p>
            <a:pPr algn="ctr"/>
            <a:r>
              <a:rPr lang="pt-BR" sz="3200" dirty="0">
                <a:latin typeface="Arial" panose="020B0604020202020204" pitchFamily="34" charset="0"/>
                <a:cs typeface="Arial" panose="020B0604020202020204" pitchFamily="34" charset="0"/>
              </a:rPr>
              <a:t>A Atenção Básica tem como um de seus princípios possibilitar o primeiro acesso das pessoas ao sistema de Saúde, inclusive daquelas que demandam um cuidado em saúde mental.</a:t>
            </a:r>
          </a:p>
        </p:txBody>
      </p:sp>
    </p:spTree>
    <p:extLst>
      <p:ext uri="{BB962C8B-B14F-4D97-AF65-F5344CB8AC3E}">
        <p14:creationId xmlns:p14="http://schemas.microsoft.com/office/powerpoint/2010/main" val="470347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596570"/>
          </a:xfrm>
        </p:spPr>
        <p:txBody>
          <a:bodyPr>
            <a:normAutofit/>
          </a:bodyPr>
          <a:lstStyle/>
          <a:p>
            <a:r>
              <a:rPr lang="pt-BR" dirty="0" smtClean="0"/>
              <a:t>As principais classes de medicamentos que agem sobre o sistema nervoso central</a:t>
            </a:r>
            <a:endParaRPr lang="pt-BR" dirty="0"/>
          </a:p>
        </p:txBody>
      </p:sp>
      <p:sp>
        <p:nvSpPr>
          <p:cNvPr id="3" name="Espaço Reservado para Conteúdo 2"/>
          <p:cNvSpPr>
            <a:spLocks noGrp="1"/>
          </p:cNvSpPr>
          <p:nvPr>
            <p:ph idx="1"/>
          </p:nvPr>
        </p:nvSpPr>
        <p:spPr/>
        <p:txBody>
          <a:bodyPr/>
          <a:lstStyle/>
          <a:p>
            <a:pPr marL="0" indent="0">
              <a:buNone/>
            </a:pPr>
            <a:r>
              <a:rPr lang="pt-BR" dirty="0" smtClean="0"/>
              <a:t>As principais classes e que serão tratadas são: </a:t>
            </a:r>
          </a:p>
          <a:p>
            <a:pPr marL="0" indent="0">
              <a:buNone/>
            </a:pPr>
            <a:r>
              <a:rPr lang="pt-BR" dirty="0" smtClean="0"/>
              <a:t>• </a:t>
            </a:r>
            <a:r>
              <a:rPr lang="pt-BR" dirty="0" err="1" smtClean="0"/>
              <a:t>Neurolépticos</a:t>
            </a:r>
            <a:r>
              <a:rPr lang="pt-BR" dirty="0" smtClean="0"/>
              <a:t> </a:t>
            </a:r>
          </a:p>
          <a:p>
            <a:pPr marL="0" indent="0">
              <a:buNone/>
            </a:pPr>
            <a:r>
              <a:rPr lang="pt-BR" dirty="0" smtClean="0"/>
              <a:t>• Benzodiazepínicos </a:t>
            </a:r>
          </a:p>
          <a:p>
            <a:pPr marL="0" indent="0">
              <a:buNone/>
            </a:pPr>
            <a:r>
              <a:rPr lang="pt-BR" dirty="0" smtClean="0"/>
              <a:t>• “Antidepressivos” </a:t>
            </a:r>
          </a:p>
          <a:p>
            <a:pPr marL="0" indent="0">
              <a:buNone/>
            </a:pPr>
            <a:r>
              <a:rPr lang="pt-BR" dirty="0" smtClean="0"/>
              <a:t>• “Estabilizadores de humor”</a:t>
            </a:r>
            <a:endParaRPr lang="pt-BR" dirty="0"/>
          </a:p>
        </p:txBody>
      </p:sp>
    </p:spTree>
    <p:extLst>
      <p:ext uri="{BB962C8B-B14F-4D97-AF65-F5344CB8AC3E}">
        <p14:creationId xmlns:p14="http://schemas.microsoft.com/office/powerpoint/2010/main" val="3292283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65125"/>
            <a:ext cx="11353800" cy="1325563"/>
          </a:xfrm>
        </p:spPr>
        <p:txBody>
          <a:bodyPr/>
          <a:lstStyle/>
          <a:p>
            <a:pPr algn="ctr"/>
            <a:r>
              <a:rPr lang="pt-BR" b="1" dirty="0" err="1" smtClean="0"/>
              <a:t>Neurolépticos</a:t>
            </a:r>
            <a:endParaRPr lang="pt-BR" b="1" dirty="0"/>
          </a:p>
        </p:txBody>
      </p:sp>
      <p:sp>
        <p:nvSpPr>
          <p:cNvPr id="3" name="Espaço Reservado para Conteúdo 2"/>
          <p:cNvSpPr>
            <a:spLocks noGrp="1"/>
          </p:cNvSpPr>
          <p:nvPr>
            <p:ph idx="1"/>
          </p:nvPr>
        </p:nvSpPr>
        <p:spPr>
          <a:xfrm>
            <a:off x="130629" y="1825625"/>
            <a:ext cx="12061371" cy="4351338"/>
          </a:xfrm>
        </p:spPr>
        <p:txBody>
          <a:bodyPr>
            <a:normAutofit/>
          </a:bodyPr>
          <a:lstStyle/>
          <a:p>
            <a:r>
              <a:rPr lang="pt-BR" sz="3200" dirty="0" smtClean="0">
                <a:latin typeface="Arial" panose="020B0604020202020204" pitchFamily="34" charset="0"/>
                <a:cs typeface="Arial" panose="020B0604020202020204" pitchFamily="34" charset="0"/>
              </a:rPr>
              <a:t>Os </a:t>
            </a:r>
            <a:r>
              <a:rPr lang="pt-BR" sz="3200" dirty="0" err="1" smtClean="0">
                <a:latin typeface="Arial" panose="020B0604020202020204" pitchFamily="34" charset="0"/>
                <a:cs typeface="Arial" panose="020B0604020202020204" pitchFamily="34" charset="0"/>
              </a:rPr>
              <a:t>antipsicóticos</a:t>
            </a:r>
            <a:r>
              <a:rPr lang="pt-BR" sz="3200" dirty="0" smtClean="0">
                <a:latin typeface="Arial" panose="020B0604020202020204" pitchFamily="34" charset="0"/>
                <a:cs typeface="Arial" panose="020B0604020202020204" pitchFamily="34" charset="0"/>
              </a:rPr>
              <a:t> ou </a:t>
            </a:r>
            <a:r>
              <a:rPr lang="pt-BR" sz="3200" dirty="0" err="1" smtClean="0">
                <a:latin typeface="Arial" panose="020B0604020202020204" pitchFamily="34" charset="0"/>
                <a:cs typeface="Arial" panose="020B0604020202020204" pitchFamily="34" charset="0"/>
              </a:rPr>
              <a:t>neurolépticos</a:t>
            </a:r>
            <a:r>
              <a:rPr lang="pt-BR" sz="3200" dirty="0" smtClean="0">
                <a:latin typeface="Arial" panose="020B0604020202020204" pitchFamily="34" charset="0"/>
                <a:cs typeface="Arial" panose="020B0604020202020204" pitchFamily="34" charset="0"/>
              </a:rPr>
              <a:t> tiveram um papel bastante importante no processo de </a:t>
            </a:r>
            <a:r>
              <a:rPr lang="pt-BR" sz="3200" dirty="0" err="1" smtClean="0">
                <a:latin typeface="Arial" panose="020B0604020202020204" pitchFamily="34" charset="0"/>
                <a:cs typeface="Arial" panose="020B0604020202020204" pitchFamily="34" charset="0"/>
              </a:rPr>
              <a:t>desinstitucionalização</a:t>
            </a:r>
            <a:r>
              <a:rPr lang="pt-BR" sz="3200" dirty="0" smtClean="0">
                <a:latin typeface="Arial" panose="020B0604020202020204" pitchFamily="34" charset="0"/>
                <a:cs typeface="Arial" panose="020B0604020202020204" pitchFamily="34" charset="0"/>
              </a:rPr>
              <a:t> e tornaram possíveis altas de pacientes bastante graves que viveram nos manicômios durante décadas. Foram descobertos (por acaso, como a maioria dos medicamentos que agem no sistema nervoso central) na década de 1950 e, até hoje, configuram-se como escolhas bastante seguras, apesar de bastante desconfortáveis para algumas pessoas mais sensíveis aos seus efeitos indesejados</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23337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Exemplos </a:t>
            </a:r>
            <a:endParaRPr lang="pt-BR" dirty="0"/>
          </a:p>
        </p:txBody>
      </p:sp>
      <p:sp>
        <p:nvSpPr>
          <p:cNvPr id="3" name="Espaço Reservado para Conteúdo 2"/>
          <p:cNvSpPr>
            <a:spLocks noGrp="1"/>
          </p:cNvSpPr>
          <p:nvPr>
            <p:ph idx="1"/>
          </p:nvPr>
        </p:nvSpPr>
        <p:spPr>
          <a:xfrm>
            <a:off x="203199" y="1825624"/>
            <a:ext cx="11640457" cy="5032375"/>
          </a:xfrm>
        </p:spPr>
        <p:txBody>
          <a:bodyPr>
            <a:normAutofit/>
          </a:bodyPr>
          <a:lstStyle/>
          <a:p>
            <a:r>
              <a:rPr lang="pt-BR" dirty="0" smtClean="0"/>
              <a:t>Durante uma VD a uma família que havia se mudado recentemente, Eliane, a técnica de enfermagem da UBS, ouve gritos e barulhos na casa da esquina. Assustada, vai à porta e vê Fernando jogando pedras na casa e gritando “fora da casinha”. Tenta se aproximar dele, ele faz um olhar ameaçador e ela recua. Coincidentemente, Roberta liga para o seu celular nesta mesma hora, ouve a gritaria, e Eliane conta o ocorrido. Imediatamente Roberta se dirige para o cenário da crise e vê Fernando em franca agitação. Eliane grita: “Doutora Roberta, ele estava usando cocaína dentro de casa, que vergonha!”; Roberta se aproxima, Fernando parece confuso e grita com ela: “Sai daqui, sai daqui, vai cuidar da sua vida”. Roberta não desiste e vai negociando com Fernando. Após longos e intensos 50 minutos, Fernando aceita tomar 2 comprimidos de </a:t>
            </a:r>
            <a:r>
              <a:rPr lang="pt-BR" dirty="0" err="1" smtClean="0"/>
              <a:t>clorpromazina</a:t>
            </a:r>
            <a:r>
              <a:rPr lang="pt-BR" dirty="0" smtClean="0"/>
              <a:t> que tinha em casa. Não foi necessário acionar o SAMU.</a:t>
            </a:r>
            <a:endParaRPr lang="pt-BR" dirty="0"/>
          </a:p>
        </p:txBody>
      </p:sp>
    </p:spTree>
    <p:extLst>
      <p:ext uri="{BB962C8B-B14F-4D97-AF65-F5344CB8AC3E}">
        <p14:creationId xmlns:p14="http://schemas.microsoft.com/office/powerpoint/2010/main" val="1038318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4171" y="551543"/>
            <a:ext cx="11901715" cy="5625420"/>
          </a:xfrm>
        </p:spPr>
        <p:txBody>
          <a:bodyPr>
            <a:normAutofit/>
          </a:bodyPr>
          <a:lstStyle/>
          <a:p>
            <a:pPr marL="0" indent="0" algn="ctr">
              <a:buNone/>
            </a:pPr>
            <a:r>
              <a:rPr lang="pt-BR" sz="3200" b="1" dirty="0" smtClean="0">
                <a:latin typeface="Arial" panose="020B0604020202020204" pitchFamily="34" charset="0"/>
                <a:cs typeface="Arial" panose="020B0604020202020204" pitchFamily="34" charset="0"/>
              </a:rPr>
              <a:t>Nome do fármaco:</a:t>
            </a:r>
          </a:p>
          <a:p>
            <a:r>
              <a:rPr lang="pt-BR" dirty="0" smtClean="0"/>
              <a:t> </a:t>
            </a:r>
            <a:r>
              <a:rPr lang="pt-BR" dirty="0" err="1" smtClean="0"/>
              <a:t>Clorpromazina</a:t>
            </a:r>
            <a:r>
              <a:rPr lang="pt-BR" dirty="0" smtClean="0"/>
              <a:t> </a:t>
            </a:r>
          </a:p>
          <a:p>
            <a:r>
              <a:rPr lang="pt-BR" dirty="0" smtClean="0"/>
              <a:t> </a:t>
            </a:r>
            <a:r>
              <a:rPr lang="pt-BR" dirty="0" err="1" smtClean="0"/>
              <a:t>Levomepromazina</a:t>
            </a:r>
            <a:r>
              <a:rPr lang="pt-BR" dirty="0" smtClean="0"/>
              <a:t> </a:t>
            </a:r>
          </a:p>
          <a:p>
            <a:r>
              <a:rPr lang="pt-BR" dirty="0" smtClean="0"/>
              <a:t>Tioridazina </a:t>
            </a:r>
          </a:p>
          <a:p>
            <a:r>
              <a:rPr lang="pt-BR" dirty="0" err="1" smtClean="0"/>
              <a:t>Flufenazina</a:t>
            </a:r>
            <a:r>
              <a:rPr lang="pt-BR" dirty="0" smtClean="0"/>
              <a:t> </a:t>
            </a:r>
          </a:p>
          <a:p>
            <a:r>
              <a:rPr lang="pt-BR" dirty="0" err="1" smtClean="0"/>
              <a:t>Haloperidol</a:t>
            </a:r>
            <a:r>
              <a:rPr lang="pt-BR" dirty="0" smtClean="0"/>
              <a:t> </a:t>
            </a:r>
          </a:p>
          <a:p>
            <a:r>
              <a:rPr lang="pt-BR" dirty="0" err="1" smtClean="0"/>
              <a:t>Trifluoperazina</a:t>
            </a:r>
            <a:r>
              <a:rPr lang="pt-BR" dirty="0" smtClean="0"/>
              <a:t> </a:t>
            </a:r>
          </a:p>
          <a:p>
            <a:r>
              <a:rPr lang="pt-BR" dirty="0" err="1" smtClean="0"/>
              <a:t>Risperidona</a:t>
            </a:r>
            <a:r>
              <a:rPr lang="pt-BR" dirty="0" smtClean="0"/>
              <a:t> </a:t>
            </a:r>
          </a:p>
          <a:p>
            <a:r>
              <a:rPr lang="pt-BR" dirty="0" err="1" smtClean="0"/>
              <a:t>Olanzapina</a:t>
            </a:r>
            <a:endParaRPr lang="pt-BR" dirty="0" smtClean="0"/>
          </a:p>
          <a:p>
            <a:r>
              <a:rPr lang="pt-BR" dirty="0" smtClean="0"/>
              <a:t> </a:t>
            </a:r>
            <a:r>
              <a:rPr lang="pt-BR" dirty="0" err="1" smtClean="0"/>
              <a:t>Clozapina</a:t>
            </a:r>
            <a:endParaRPr lang="pt-BR" dirty="0"/>
          </a:p>
        </p:txBody>
      </p:sp>
    </p:spTree>
    <p:extLst>
      <p:ext uri="{BB962C8B-B14F-4D97-AF65-F5344CB8AC3E}">
        <p14:creationId xmlns:p14="http://schemas.microsoft.com/office/powerpoint/2010/main" val="7355497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229" y="391886"/>
            <a:ext cx="11611428" cy="5785077"/>
          </a:xfrm>
        </p:spPr>
        <p:txBody>
          <a:bodyPr>
            <a:normAutofit/>
          </a:bodyPr>
          <a:lstStyle/>
          <a:p>
            <a:pPr marL="0" indent="0" algn="ctr">
              <a:buNone/>
            </a:pPr>
            <a:r>
              <a:rPr lang="pt-BR" sz="3200" dirty="0" smtClean="0">
                <a:latin typeface="Arial" panose="020B0604020202020204" pitchFamily="34" charset="0"/>
                <a:cs typeface="Arial" panose="020B0604020202020204" pitchFamily="34" charset="0"/>
              </a:rPr>
              <a:t>Benzodiazepínicos</a:t>
            </a:r>
          </a:p>
          <a:p>
            <a:pPr marL="0" indent="0" algn="ctr">
              <a:buNone/>
            </a:pPr>
            <a:endParaRPr lang="pt-BR" sz="3200" dirty="0" smtClean="0">
              <a:latin typeface="Arial" panose="020B0604020202020204" pitchFamily="34" charset="0"/>
              <a:cs typeface="Arial" panose="020B0604020202020204" pitchFamily="34" charset="0"/>
            </a:endParaRPr>
          </a:p>
          <a:p>
            <a:r>
              <a:rPr lang="pt-BR" sz="3200" dirty="0" smtClean="0">
                <a:latin typeface="Arial" panose="020B0604020202020204" pitchFamily="34" charset="0"/>
                <a:cs typeface="Arial" panose="020B0604020202020204" pitchFamily="34" charset="0"/>
              </a:rPr>
              <a:t>Os benzodiazepínicos são os “campeões de audiência” em termos de utilização no Brasil (e colocam o Brasil no topo de ranking dos países que mais os consomem). Ambiguamente, são motivo de revoltas e tabus no dia a dia das unidades, com usuários implorando por renovação de receitas e médicos contrariados em fazê-lo. </a:t>
            </a:r>
          </a:p>
          <a:p>
            <a:r>
              <a:rPr lang="pt-BR" sz="3200" dirty="0" smtClean="0">
                <a:latin typeface="Arial" panose="020B0604020202020204" pitchFamily="34" charset="0"/>
                <a:cs typeface="Arial" panose="020B0604020202020204" pitchFamily="34" charset="0"/>
              </a:rPr>
              <a:t>Enfrentar esta pandemia (dada a cronicidade das altas taxas de uso) deve ser tomada como uma responsabilidade compartilhada.</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26141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229" y="1494971"/>
            <a:ext cx="11829142" cy="4681992"/>
          </a:xfrm>
        </p:spPr>
        <p:txBody>
          <a:bodyPr>
            <a:normAutofit/>
          </a:bodyPr>
          <a:lstStyle/>
          <a:p>
            <a:r>
              <a:rPr lang="pt-BR" sz="3200" dirty="0" smtClean="0">
                <a:latin typeface="Arial" panose="020B0604020202020204" pitchFamily="34" charset="0"/>
                <a:cs typeface="Arial" panose="020B0604020202020204" pitchFamily="34" charset="0"/>
              </a:rPr>
              <a:t>Todos os benzodiazepínicos agem de maneira idêntica: eles ativam o sistema Gaba, que é um sistema inibitório da função neuronal. Daí seus efeitos sedativos, relaxantes musculares e mesmo anticonvulsivantes. Inclusive, é interessante esclarecer que muitos benzodiazepínicos aparecem como “anticonvulsivantes” na bula, o que pode assustar algumas pessoas mais “precavidas” e que gostam de ler a bula.</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11822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65125"/>
            <a:ext cx="11353800" cy="1325563"/>
          </a:xfrm>
        </p:spPr>
        <p:txBody>
          <a:bodyPr/>
          <a:lstStyle/>
          <a:p>
            <a:pPr algn="ctr"/>
            <a:r>
              <a:rPr lang="pt-BR" b="1" dirty="0">
                <a:latin typeface="Arial" panose="020B0604020202020204" pitchFamily="34" charset="0"/>
                <a:cs typeface="Arial" panose="020B0604020202020204" pitchFamily="34" charset="0"/>
              </a:rPr>
              <a:t>Nome do fármaco:</a:t>
            </a:r>
            <a:br>
              <a:rPr lang="pt-BR" b="1" dirty="0">
                <a:latin typeface="Arial" panose="020B0604020202020204" pitchFamily="34" charset="0"/>
                <a:cs typeface="Arial" panose="020B0604020202020204" pitchFamily="34" charset="0"/>
              </a:rPr>
            </a:br>
            <a:endParaRPr lang="pt-BR" dirty="0"/>
          </a:p>
        </p:txBody>
      </p:sp>
      <p:sp>
        <p:nvSpPr>
          <p:cNvPr id="3" name="Espaço Reservado para Conteúdo 2"/>
          <p:cNvSpPr>
            <a:spLocks noGrp="1"/>
          </p:cNvSpPr>
          <p:nvPr>
            <p:ph idx="1"/>
          </p:nvPr>
        </p:nvSpPr>
        <p:spPr>
          <a:xfrm>
            <a:off x="0" y="1480457"/>
            <a:ext cx="11988800" cy="4696506"/>
          </a:xfrm>
        </p:spPr>
        <p:txBody>
          <a:bodyPr>
            <a:normAutofit/>
          </a:bodyPr>
          <a:lstStyle/>
          <a:p>
            <a:r>
              <a:rPr lang="pt-BR" dirty="0" err="1" smtClean="0"/>
              <a:t>Diazepam</a:t>
            </a:r>
            <a:r>
              <a:rPr lang="pt-BR" dirty="0" smtClean="0"/>
              <a:t> </a:t>
            </a:r>
          </a:p>
          <a:p>
            <a:r>
              <a:rPr lang="pt-BR" dirty="0" err="1" smtClean="0"/>
              <a:t>Clordiazepóxido</a:t>
            </a:r>
            <a:endParaRPr lang="pt-BR" dirty="0" smtClean="0"/>
          </a:p>
          <a:p>
            <a:r>
              <a:rPr lang="pt-BR" dirty="0" err="1" smtClean="0"/>
              <a:t>Lorazepam</a:t>
            </a:r>
            <a:r>
              <a:rPr lang="pt-BR" dirty="0" smtClean="0"/>
              <a:t> </a:t>
            </a:r>
          </a:p>
          <a:p>
            <a:r>
              <a:rPr lang="pt-BR" dirty="0" err="1" smtClean="0"/>
              <a:t>Clonazepam</a:t>
            </a:r>
            <a:endParaRPr lang="pt-BR" dirty="0" smtClean="0"/>
          </a:p>
          <a:p>
            <a:r>
              <a:rPr lang="pt-BR" dirty="0" smtClean="0"/>
              <a:t> </a:t>
            </a:r>
            <a:r>
              <a:rPr lang="pt-BR" dirty="0" err="1" smtClean="0"/>
              <a:t>Bromazepam</a:t>
            </a:r>
            <a:endParaRPr lang="pt-BR" dirty="0"/>
          </a:p>
          <a:p>
            <a:r>
              <a:rPr lang="pt-BR" dirty="0" err="1" smtClean="0"/>
              <a:t>Alprazolam</a:t>
            </a:r>
            <a:endParaRPr lang="pt-BR" dirty="0"/>
          </a:p>
          <a:p>
            <a:r>
              <a:rPr lang="pt-BR" dirty="0" err="1" smtClean="0"/>
              <a:t>Midazolam</a:t>
            </a:r>
            <a:endParaRPr lang="pt-BR" dirty="0"/>
          </a:p>
        </p:txBody>
      </p:sp>
    </p:spTree>
    <p:extLst>
      <p:ext uri="{BB962C8B-B14F-4D97-AF65-F5344CB8AC3E}">
        <p14:creationId xmlns:p14="http://schemas.microsoft.com/office/powerpoint/2010/main" val="19985167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2857" y="365125"/>
            <a:ext cx="10990943" cy="1325563"/>
          </a:xfrm>
        </p:spPr>
        <p:txBody>
          <a:bodyPr/>
          <a:lstStyle/>
          <a:p>
            <a:pPr algn="ctr"/>
            <a:r>
              <a:rPr lang="pt-BR" dirty="0" smtClean="0"/>
              <a:t>Antidepressivos</a:t>
            </a:r>
            <a:endParaRPr lang="pt-BR" dirty="0"/>
          </a:p>
        </p:txBody>
      </p:sp>
      <p:sp>
        <p:nvSpPr>
          <p:cNvPr id="3" name="Espaço Reservado para Conteúdo 2"/>
          <p:cNvSpPr>
            <a:spLocks noGrp="1"/>
          </p:cNvSpPr>
          <p:nvPr>
            <p:ph idx="1"/>
          </p:nvPr>
        </p:nvSpPr>
        <p:spPr>
          <a:xfrm>
            <a:off x="203199" y="1825625"/>
            <a:ext cx="11727543" cy="4351338"/>
          </a:xfrm>
        </p:spPr>
        <p:txBody>
          <a:bodyPr>
            <a:normAutofit/>
          </a:bodyPr>
          <a:lstStyle/>
          <a:p>
            <a:r>
              <a:rPr lang="pt-BR" sz="3200" dirty="0" smtClean="0">
                <a:latin typeface="Arial" panose="020B0604020202020204" pitchFamily="34" charset="0"/>
                <a:cs typeface="Arial" panose="020B0604020202020204" pitchFamily="34" charset="0"/>
              </a:rPr>
              <a:t>São medicações de uso relativamente simples e seguro, sobretudo nos episódios depressivos em pacientes neuróticos, sempre observando se há alterações importantes e persistentes do humor ou sentimento vitais, que não responderam à outra abordagem, e com prejuízos significativos para a vida do usuário.</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03620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8686" y="537029"/>
            <a:ext cx="11785600" cy="5639934"/>
          </a:xfrm>
        </p:spPr>
        <p:txBody>
          <a:bodyPr>
            <a:normAutofit/>
          </a:bodyPr>
          <a:lstStyle/>
          <a:p>
            <a:r>
              <a:rPr lang="pt-BR" sz="3200" dirty="0" smtClean="0">
                <a:latin typeface="Arial" panose="020B0604020202020204" pitchFamily="34" charset="0"/>
                <a:cs typeface="Arial" panose="020B0604020202020204" pitchFamily="34" charset="0"/>
              </a:rPr>
              <a:t>Os critérios para escolha da melhor indicação envolvem diferenças quanto à ação em outros grupos sintomáticos (ansiedade, sintomas obsessivos etc.), características químicas (metabolização, excreção etc.), custo financeiro e, sobretudo, o perfil de efeitos indesejados: </a:t>
            </a:r>
          </a:p>
          <a:p>
            <a:r>
              <a:rPr lang="pt-BR" sz="3200" dirty="0" smtClean="0">
                <a:latin typeface="Arial" panose="020B0604020202020204" pitchFamily="34" charset="0"/>
                <a:cs typeface="Arial" panose="020B0604020202020204" pitchFamily="34" charset="0"/>
              </a:rPr>
              <a:t> Para uma resposta adequada é fundamental utilizar dosagens dentro da faixa terapêutica e respeitar tempo mínimo de uso. • Os efeitos antidepressivos desses fármacos só se iniciam após cerca de duas semanas de uso (período de latência). • Em caso de insônia, utilizar um “antidepressivo” com perfil mais sedativo, ou associar hipnóticos temporariamente. </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7960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Arial" panose="020B0604020202020204" pitchFamily="34" charset="0"/>
                <a:cs typeface="Arial" panose="020B0604020202020204" pitchFamily="34" charset="0"/>
              </a:rPr>
              <a:t>Nome do fármaco:</a:t>
            </a:r>
            <a:br>
              <a:rPr lang="pt-BR" b="1" dirty="0" smtClean="0">
                <a:latin typeface="Arial" panose="020B0604020202020204" pitchFamily="34" charset="0"/>
                <a:cs typeface="Arial" panose="020B0604020202020204" pitchFamily="34" charset="0"/>
              </a:rPr>
            </a:br>
            <a:endParaRPr lang="pt-BR" dirty="0"/>
          </a:p>
        </p:txBody>
      </p:sp>
      <p:sp>
        <p:nvSpPr>
          <p:cNvPr id="3" name="Espaço Reservado para Conteúdo 2"/>
          <p:cNvSpPr>
            <a:spLocks noGrp="1"/>
          </p:cNvSpPr>
          <p:nvPr>
            <p:ph idx="1"/>
          </p:nvPr>
        </p:nvSpPr>
        <p:spPr/>
        <p:txBody>
          <a:bodyPr>
            <a:normAutofit/>
          </a:bodyPr>
          <a:lstStyle/>
          <a:p>
            <a:r>
              <a:rPr lang="pt-BR" dirty="0" err="1" smtClean="0"/>
              <a:t>Amitriptilina</a:t>
            </a:r>
            <a:r>
              <a:rPr lang="pt-BR" dirty="0" smtClean="0"/>
              <a:t> </a:t>
            </a:r>
          </a:p>
          <a:p>
            <a:r>
              <a:rPr lang="pt-BR" dirty="0" err="1" smtClean="0"/>
              <a:t>Clomipramina</a:t>
            </a:r>
            <a:endParaRPr lang="pt-BR" dirty="0" smtClean="0"/>
          </a:p>
          <a:p>
            <a:r>
              <a:rPr lang="pt-BR" dirty="0" err="1" smtClean="0"/>
              <a:t>Imipramina</a:t>
            </a:r>
            <a:r>
              <a:rPr lang="pt-BR" dirty="0" smtClean="0"/>
              <a:t> </a:t>
            </a:r>
          </a:p>
          <a:p>
            <a:r>
              <a:rPr lang="pt-BR" dirty="0" err="1" smtClean="0"/>
              <a:t>Citalopram</a:t>
            </a:r>
            <a:r>
              <a:rPr lang="pt-BR" dirty="0" smtClean="0"/>
              <a:t> </a:t>
            </a:r>
          </a:p>
          <a:p>
            <a:r>
              <a:rPr lang="pt-BR" dirty="0" err="1" smtClean="0"/>
              <a:t>Escitalopram</a:t>
            </a:r>
            <a:r>
              <a:rPr lang="pt-BR" dirty="0" smtClean="0"/>
              <a:t> </a:t>
            </a:r>
          </a:p>
          <a:p>
            <a:r>
              <a:rPr lang="pt-BR" dirty="0" smtClean="0"/>
              <a:t>Fluoxetina</a:t>
            </a:r>
          </a:p>
          <a:p>
            <a:r>
              <a:rPr lang="pt-BR" dirty="0" err="1" smtClean="0"/>
              <a:t>Paroxetina</a:t>
            </a:r>
            <a:r>
              <a:rPr lang="pt-BR" dirty="0" smtClean="0"/>
              <a:t> </a:t>
            </a:r>
          </a:p>
          <a:p>
            <a:r>
              <a:rPr lang="pt-BR" dirty="0" err="1" smtClean="0"/>
              <a:t>Sertralina</a:t>
            </a:r>
            <a:endParaRPr lang="pt-BR" dirty="0"/>
          </a:p>
        </p:txBody>
      </p:sp>
    </p:spTree>
    <p:extLst>
      <p:ext uri="{BB962C8B-B14F-4D97-AF65-F5344CB8AC3E}">
        <p14:creationId xmlns:p14="http://schemas.microsoft.com/office/powerpoint/2010/main" val="1512216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2171" y="1480457"/>
            <a:ext cx="11088915" cy="3777343"/>
          </a:xfrm>
        </p:spPr>
        <p:txBody>
          <a:bodyPr>
            <a:normAutofit/>
          </a:bodyPr>
          <a:lstStyle/>
          <a:p>
            <a:r>
              <a:rPr lang="pt-BR" sz="3200" dirty="0">
                <a:latin typeface="Arial" panose="020B0604020202020204" pitchFamily="34" charset="0"/>
                <a:cs typeface="Arial" panose="020B0604020202020204" pitchFamily="34" charset="0"/>
              </a:rPr>
              <a:t>Neste ponto de atenção, as ações são desenvolvidas em um território geograficamente conhecido, possibilitando aos profissionais de Saúde uma proximidade para conhecer a história de vida das pessoas e de seus vínculos com a comunidade/território onde moram, bem como com outros elementos dos seus contextos de vida.</a:t>
            </a:r>
          </a:p>
        </p:txBody>
      </p:sp>
    </p:spTree>
    <p:extLst>
      <p:ext uri="{BB962C8B-B14F-4D97-AF65-F5344CB8AC3E}">
        <p14:creationId xmlns:p14="http://schemas.microsoft.com/office/powerpoint/2010/main" val="32261633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9314" y="1"/>
            <a:ext cx="11872686" cy="1407885"/>
          </a:xfrm>
        </p:spPr>
        <p:txBody>
          <a:bodyPr/>
          <a:lstStyle/>
          <a:p>
            <a:pPr algn="ctr"/>
            <a:r>
              <a:rPr lang="pt-BR" b="1" dirty="0" smtClean="0"/>
              <a:t>Estabilizadores de humor</a:t>
            </a:r>
            <a:endParaRPr lang="pt-BR" b="1" dirty="0"/>
          </a:p>
        </p:txBody>
      </p:sp>
      <p:sp>
        <p:nvSpPr>
          <p:cNvPr id="3" name="Espaço Reservado para Conteúdo 2"/>
          <p:cNvSpPr>
            <a:spLocks noGrp="1"/>
          </p:cNvSpPr>
          <p:nvPr>
            <p:ph idx="1"/>
          </p:nvPr>
        </p:nvSpPr>
        <p:spPr>
          <a:xfrm>
            <a:off x="116113" y="1146629"/>
            <a:ext cx="11930743" cy="5907313"/>
          </a:xfrm>
        </p:spPr>
        <p:txBody>
          <a:bodyPr>
            <a:normAutofit/>
          </a:bodyPr>
          <a:lstStyle/>
          <a:p>
            <a:r>
              <a:rPr lang="pt-BR" dirty="0" smtClean="0"/>
              <a:t>“Estabilizadores de humor” Reiterando a questão das classificações dos psicotrópicos, esta “classe” sequer tem um mecanismo de ação comum. Ela agrupa algumas medicações que foram descobertas como capazes de evitar os ciclos de elevações e depressões patológicas do humor, características nos transtornos bipolares. Infelizmente, vivemos em um tempo onde há uma explosão de “</a:t>
            </a:r>
            <a:r>
              <a:rPr lang="pt-BR" dirty="0" err="1" smtClean="0"/>
              <a:t>autodiagnósticos</a:t>
            </a:r>
            <a:r>
              <a:rPr lang="pt-BR" dirty="0" smtClean="0"/>
              <a:t>” de transtorno bipolar... essa tendência ao abuso do diagnóstico de transtorno bipolar leva à prescrição também abusiva de estabilizadores de humor. </a:t>
            </a:r>
          </a:p>
        </p:txBody>
      </p:sp>
    </p:spTree>
    <p:extLst>
      <p:ext uri="{BB962C8B-B14F-4D97-AF65-F5344CB8AC3E}">
        <p14:creationId xmlns:p14="http://schemas.microsoft.com/office/powerpoint/2010/main" val="33149077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33829" y="333830"/>
            <a:ext cx="11205027" cy="5843134"/>
          </a:xfrm>
        </p:spPr>
        <p:txBody>
          <a:bodyPr>
            <a:normAutofit/>
          </a:bodyPr>
          <a:lstStyle/>
          <a:p>
            <a:r>
              <a:rPr lang="pt-BR" dirty="0" smtClean="0"/>
              <a:t>Parece haver um equívoco em considerar sintomas de irritação como sintomas de transtorno bipolar. Como efeito deste processo, a rotulação acaba tomando uma dimensão importante para o sujeito, que passa a se apresentar como bipolar, em um quadro de pouco envolvimento das equipes no sentido de desconstruir este diagnóstico. Antes de encaminhar ou de querer fechar o diagnóstico (até porque os diagnósticos sempre devem estar abertos), discuta o caso com a equipe de Saúde Mental. Basicamente temos o carbonato de lítio, com características bem peculiares, e alguns anticonvulsivantes. O carbonato de lítio permanece como droga padrão, tratando de forma eficaz episódios de mania, </a:t>
            </a:r>
            <a:r>
              <a:rPr lang="pt-BR" dirty="0" err="1" smtClean="0"/>
              <a:t>hipomania</a:t>
            </a:r>
            <a:r>
              <a:rPr lang="pt-BR" dirty="0" smtClean="0"/>
              <a:t> e depressão em pacientes bipolares. Seu uso nas </a:t>
            </a:r>
            <a:r>
              <a:rPr lang="pt-BR" dirty="0" err="1" smtClean="0"/>
              <a:t>intercrises</a:t>
            </a:r>
            <a:r>
              <a:rPr lang="pt-BR" dirty="0" smtClean="0"/>
              <a:t> é reconhecidamente capaz de prevenir novos episódios, principalmente de elevação do humor. </a:t>
            </a:r>
          </a:p>
          <a:p>
            <a:endParaRPr lang="pt-BR" dirty="0"/>
          </a:p>
        </p:txBody>
      </p:sp>
    </p:spTree>
    <p:extLst>
      <p:ext uri="{BB962C8B-B14F-4D97-AF65-F5344CB8AC3E}">
        <p14:creationId xmlns:p14="http://schemas.microsoft.com/office/powerpoint/2010/main" val="10906600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1959770" cy="1582056"/>
          </a:xfrm>
        </p:spPr>
        <p:txBody>
          <a:bodyPr/>
          <a:lstStyle/>
          <a:p>
            <a:pPr algn="ctr"/>
            <a:r>
              <a:rPr lang="pt-BR" b="1" dirty="0" smtClean="0">
                <a:latin typeface="Arial" panose="020B0604020202020204" pitchFamily="34" charset="0"/>
                <a:cs typeface="Arial" panose="020B0604020202020204" pitchFamily="34" charset="0"/>
              </a:rPr>
              <a:t>Nome do fármaco:</a:t>
            </a:r>
            <a:br>
              <a:rPr lang="pt-BR" b="1" dirty="0" smtClean="0">
                <a:latin typeface="Arial" panose="020B0604020202020204" pitchFamily="34" charset="0"/>
                <a:cs typeface="Arial" panose="020B0604020202020204" pitchFamily="34" charset="0"/>
              </a:rPr>
            </a:br>
            <a:endParaRPr lang="pt-BR" dirty="0"/>
          </a:p>
        </p:txBody>
      </p:sp>
      <p:sp>
        <p:nvSpPr>
          <p:cNvPr id="3" name="Espaço Reservado para Conteúdo 2"/>
          <p:cNvSpPr>
            <a:spLocks noGrp="1"/>
          </p:cNvSpPr>
          <p:nvPr>
            <p:ph idx="1"/>
          </p:nvPr>
        </p:nvSpPr>
        <p:spPr/>
        <p:txBody>
          <a:bodyPr>
            <a:normAutofit/>
          </a:bodyPr>
          <a:lstStyle/>
          <a:p>
            <a:r>
              <a:rPr lang="pt-BR" dirty="0" smtClean="0"/>
              <a:t>Carbonato de lítio </a:t>
            </a:r>
          </a:p>
          <a:p>
            <a:r>
              <a:rPr lang="pt-BR" dirty="0" err="1" smtClean="0"/>
              <a:t>Carbamazepina</a:t>
            </a:r>
            <a:endParaRPr lang="pt-BR" dirty="0" smtClean="0"/>
          </a:p>
          <a:p>
            <a:r>
              <a:rPr lang="pt-BR" dirty="0" smtClean="0"/>
              <a:t>Ácido </a:t>
            </a:r>
            <a:r>
              <a:rPr lang="pt-BR" dirty="0" err="1" smtClean="0"/>
              <a:t>valproico</a:t>
            </a:r>
            <a:endParaRPr lang="pt-BR" dirty="0"/>
          </a:p>
        </p:txBody>
      </p:sp>
    </p:spTree>
    <p:extLst>
      <p:ext uri="{BB962C8B-B14F-4D97-AF65-F5344CB8AC3E}">
        <p14:creationId xmlns:p14="http://schemas.microsoft.com/office/powerpoint/2010/main" val="373537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38200" y="1596571"/>
            <a:ext cx="10515600" cy="4580392"/>
          </a:xfrm>
        </p:spPr>
        <p:txBody>
          <a:bodyPr>
            <a:normAutofit/>
          </a:bodyPr>
          <a:lstStyle/>
          <a:p>
            <a:r>
              <a:rPr lang="pt-BR" sz="3200" dirty="0">
                <a:latin typeface="Arial" panose="020B0604020202020204" pitchFamily="34" charset="0"/>
                <a:cs typeface="Arial" panose="020B0604020202020204" pitchFamily="34" charset="0"/>
              </a:rPr>
              <a:t>Podemos dizer que o cuidado em saúde mental na Atenção Básica é bastante estratégico pela facilidade de acesso das equipes aos usuários e vice-versa</a:t>
            </a:r>
            <a:r>
              <a:rPr lang="pt-BR" sz="3200" dirty="0" smtClean="0">
                <a:latin typeface="Arial" panose="020B0604020202020204" pitchFamily="34" charset="0"/>
                <a:cs typeface="Arial" panose="020B0604020202020204" pitchFamily="34" charset="0"/>
              </a:rPr>
              <a:t>.</a:t>
            </a:r>
          </a:p>
          <a:p>
            <a:pPr marL="0" indent="0">
              <a:buNone/>
            </a:pPr>
            <a:endParaRPr lang="pt-BR" sz="3200" dirty="0" smtClean="0">
              <a:latin typeface="Arial" panose="020B0604020202020204" pitchFamily="34" charset="0"/>
              <a:cs typeface="Arial" panose="020B0604020202020204" pitchFamily="34" charset="0"/>
            </a:endParaRPr>
          </a:p>
          <a:p>
            <a:r>
              <a:rPr lang="pt-BR" sz="3200" dirty="0" smtClean="0">
                <a:latin typeface="Arial" panose="020B0604020202020204" pitchFamily="34" charset="0"/>
                <a:cs typeface="Arial" panose="020B0604020202020204" pitchFamily="34" charset="0"/>
              </a:rPr>
              <a:t> </a:t>
            </a:r>
            <a:r>
              <a:rPr lang="pt-BR" sz="3200" dirty="0">
                <a:latin typeface="Arial" panose="020B0604020202020204" pitchFamily="34" charset="0"/>
                <a:cs typeface="Arial" panose="020B0604020202020204" pitchFamily="34" charset="0"/>
              </a:rPr>
              <a:t>Por estas características, é comum que os profissionais de Saúde se encontrem a todo o momento com pacientes em situação de sofrimento psíquico.</a:t>
            </a:r>
          </a:p>
        </p:txBody>
      </p:sp>
    </p:spTree>
    <p:extLst>
      <p:ext uri="{BB962C8B-B14F-4D97-AF65-F5344CB8AC3E}">
        <p14:creationId xmlns:p14="http://schemas.microsoft.com/office/powerpoint/2010/main" val="1417181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04799" y="1825625"/>
            <a:ext cx="11640457" cy="4351338"/>
          </a:xfrm>
        </p:spPr>
        <p:txBody>
          <a:bodyPr>
            <a:normAutofit/>
          </a:bodyPr>
          <a:lstStyle/>
          <a:p>
            <a:r>
              <a:rPr lang="pt-BR" sz="3200" dirty="0">
                <a:latin typeface="Arial" panose="020B0604020202020204" pitchFamily="34" charset="0"/>
                <a:cs typeface="Arial" panose="020B0604020202020204" pitchFamily="34" charset="0"/>
              </a:rPr>
              <a:t>No entanto, apesar de sua importância, a realização de práticas em saúde mental na Atenção Básica </a:t>
            </a:r>
            <a:r>
              <a:rPr lang="pt-BR" sz="3200" dirty="0" smtClean="0">
                <a:latin typeface="Arial" panose="020B0604020202020204" pitchFamily="34" charset="0"/>
                <a:cs typeface="Arial" panose="020B0604020202020204" pitchFamily="34" charset="0"/>
              </a:rPr>
              <a:t>apresenta </a:t>
            </a:r>
            <a:r>
              <a:rPr lang="pt-BR" sz="3200" dirty="0" smtClean="0">
                <a:latin typeface="Arial" panose="020B0604020202020204" pitchFamily="34" charset="0"/>
                <a:cs typeface="Arial" panose="020B0604020202020204" pitchFamily="34" charset="0"/>
              </a:rPr>
              <a:t> </a:t>
            </a:r>
            <a:r>
              <a:rPr lang="pt-BR" sz="3200" dirty="0">
                <a:latin typeface="Arial" panose="020B0604020202020204" pitchFamily="34" charset="0"/>
                <a:cs typeface="Arial" panose="020B0604020202020204" pitchFamily="34" charset="0"/>
              </a:rPr>
              <a:t>muitas dúvidas, curiosidades e receios nos profissionais de Saúde.</a:t>
            </a:r>
          </a:p>
        </p:txBody>
      </p:sp>
    </p:spTree>
    <p:extLst>
      <p:ext uri="{BB962C8B-B14F-4D97-AF65-F5344CB8AC3E}">
        <p14:creationId xmlns:p14="http://schemas.microsoft.com/office/powerpoint/2010/main" val="353443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03199" y="1162594"/>
            <a:ext cx="11756571" cy="5014369"/>
          </a:xfrm>
        </p:spPr>
        <p:txBody>
          <a:bodyPr>
            <a:noAutofit/>
          </a:bodyPr>
          <a:lstStyle/>
          <a:p>
            <a:r>
              <a:rPr lang="pt-BR" sz="3200" dirty="0" smtClean="0">
                <a:latin typeface="Arial" panose="020B0604020202020204" pitchFamily="34" charset="0"/>
                <a:cs typeface="Arial" panose="020B0604020202020204" pitchFamily="34" charset="0"/>
              </a:rPr>
              <a:t>Mesmo os profissionais especialistas em saúde mental elaboram suas intervenções a partir das vivências nos territórios. Ou seja, o cuidado em saúde mental não é algo de outro mundo ou para além do trabalho cotidiano na Atenção Básica. Pelo contrário, as intervenções são concebidas na realidade do dia a dia do território, com as singularidades dos pacientes e de suas comunidades. </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314176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TotalTime>
  <Words>5393</Words>
  <Application>Microsoft Office PowerPoint</Application>
  <PresentationFormat>Widescreen</PresentationFormat>
  <Paragraphs>194</Paragraphs>
  <Slides>62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62</vt:i4>
      </vt:variant>
    </vt:vector>
  </HeadingPairs>
  <TitlesOfParts>
    <vt:vector size="67" baseType="lpstr">
      <vt:lpstr>Arial</vt:lpstr>
      <vt:lpstr>Calibri</vt:lpstr>
      <vt:lpstr>Calibri Light</vt:lpstr>
      <vt:lpstr>Noto Serif</vt:lpstr>
      <vt:lpstr>Tema do Office</vt:lpstr>
      <vt:lpstr>  SAÚDE MENTAL  NA  ATENÇÃO BÁSICA </vt:lpstr>
      <vt:lpstr>ATENÇÃO BÁSICA:</vt:lpstr>
      <vt:lpstr>Apresentação do PowerPoint</vt:lpstr>
      <vt:lpstr>As abordagens da saúde mental de aplicação prática na atenção básica: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Atenção Básica:</vt:lpstr>
      <vt:lpstr>Entre os equipamentos substitutivos ao modelo manicomial podemos citar: </vt:lpstr>
      <vt:lpstr>Apresentação do PowerPoint</vt:lpstr>
      <vt:lpstr>Ações terapêuticas comuns aos profissionais da Atenção Básica </vt:lpstr>
      <vt:lpstr>O cuidado que dá certo em saúde mental </vt:lpstr>
      <vt:lpstr>A potência do acolhimento </vt:lpstr>
      <vt:lpstr>Apresentação do PowerPoint</vt:lpstr>
      <vt:lpstr>Apresentação do PowerPoint</vt:lpstr>
      <vt:lpstr>Apresentação do PowerPoint</vt:lpstr>
      <vt:lpstr>Apresentação do PowerPoint</vt:lpstr>
      <vt:lpstr>As expectativas e o sofrimento do profissional de Saúde no cuidado em saúde mental: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Instrumentos de intervenções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Projeto terapêutico singular </vt:lpstr>
      <vt:lpstr>Apresentação do PowerPoint</vt:lpstr>
      <vt:lpstr>Apresentação do PowerPoint</vt:lpstr>
      <vt:lpstr>Apresentação do PowerPoint</vt:lpstr>
      <vt:lpstr>Apresentação do PowerPoint</vt:lpstr>
      <vt:lpstr>Apresentação do PowerPoint</vt:lpstr>
      <vt:lpstr>Apresentação do PowerPoint</vt:lpstr>
      <vt:lpstr> Principais medicamentos da saúde mental na APS</vt:lpstr>
      <vt:lpstr>Apresentação do PowerPoint</vt:lpstr>
      <vt:lpstr>As principais classes de medicamentos que agem sobre o sistema nervoso central</vt:lpstr>
      <vt:lpstr>Neurolépticos</vt:lpstr>
      <vt:lpstr>Exemplos </vt:lpstr>
      <vt:lpstr>Apresentação do PowerPoint</vt:lpstr>
      <vt:lpstr>Apresentação do PowerPoint</vt:lpstr>
      <vt:lpstr>Apresentação do PowerPoint</vt:lpstr>
      <vt:lpstr>Nome do fármaco: </vt:lpstr>
      <vt:lpstr>Antidepressivos</vt:lpstr>
      <vt:lpstr>Apresentação do PowerPoint</vt:lpstr>
      <vt:lpstr>Nome do fármaco: </vt:lpstr>
      <vt:lpstr>Estabilizadores de humor</vt:lpstr>
      <vt:lpstr>Apresentação do PowerPoint</vt:lpstr>
      <vt:lpstr>Nome do fármaco: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SAUDE MENTAL  DA  ATENCAO BASICA</dc:title>
  <dc:creator>Cliente</dc:creator>
  <cp:lastModifiedBy>Cliente</cp:lastModifiedBy>
  <cp:revision>22</cp:revision>
  <dcterms:created xsi:type="dcterms:W3CDTF">2021-04-14T00:46:26Z</dcterms:created>
  <dcterms:modified xsi:type="dcterms:W3CDTF">2021-04-14T14:01:17Z</dcterms:modified>
</cp:coreProperties>
</file>