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1" r:id="rId7"/>
    <p:sldId id="287" r:id="rId8"/>
    <p:sldId id="288" r:id="rId9"/>
    <p:sldId id="262" r:id="rId10"/>
    <p:sldId id="263" r:id="rId11"/>
    <p:sldId id="281" r:id="rId12"/>
    <p:sldId id="264" r:id="rId13"/>
    <p:sldId id="282" r:id="rId14"/>
    <p:sldId id="266" r:id="rId15"/>
    <p:sldId id="270" r:id="rId16"/>
    <p:sldId id="271" r:id="rId17"/>
    <p:sldId id="268" r:id="rId18"/>
    <p:sldId id="286" r:id="rId19"/>
    <p:sldId id="272" r:id="rId20"/>
    <p:sldId id="273" r:id="rId21"/>
    <p:sldId id="274" r:id="rId22"/>
    <p:sldId id="292" r:id="rId23"/>
    <p:sldId id="275" r:id="rId24"/>
    <p:sldId id="290" r:id="rId25"/>
    <p:sldId id="294" r:id="rId26"/>
    <p:sldId id="295" r:id="rId27"/>
    <p:sldId id="291" r:id="rId28"/>
    <p:sldId id="293" r:id="rId29"/>
    <p:sldId id="276" r:id="rId30"/>
    <p:sldId id="277" r:id="rId31"/>
    <p:sldId id="278" r:id="rId32"/>
    <p:sldId id="28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1E356-FEF5-42B9-8AB8-DAD237871D0E}" v="90" dt="2020-05-26T19:14:36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08DC-395C-4A99-A21F-7C267D7764AF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871C0-E0FA-43EF-9EC9-D3B3804E6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07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871C0-E0FA-43EF-9EC9-D3B3804E69E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6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28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98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517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55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24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47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34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95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7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35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6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9F8975-A41D-4417-8B1B-F7703FBE730D}" type="datetimeFigureOut">
              <a:rPr lang="pt-BR" smtClean="0"/>
              <a:t>26/05/2020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CE694F2-0B4B-4678-9B9C-F39DA19B3E8D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600" dirty="0">
                <a:latin typeface="Arial" pitchFamily="34" charset="0"/>
                <a:cs typeface="Arial" pitchFamily="34" charset="0"/>
              </a:rPr>
              <a:t>Sistema Endócrino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>
            <a:normAutofit/>
          </a:bodyPr>
          <a:lstStyle/>
          <a:p>
            <a:r>
              <a:rPr lang="pt-BR" sz="3600" dirty="0" err="1">
                <a:solidFill>
                  <a:schemeClr val="tx1"/>
                </a:solidFill>
              </a:rPr>
              <a:t>Prof</a:t>
            </a:r>
            <a:r>
              <a:rPr lang="pt-BR" sz="3600" dirty="0">
                <a:solidFill>
                  <a:schemeClr val="tx1"/>
                </a:solidFill>
              </a:rPr>
              <a:t>: Cristian Eduardo F. </a:t>
            </a:r>
            <a:r>
              <a:rPr lang="pt-BR" sz="3600" dirty="0" err="1">
                <a:solidFill>
                  <a:schemeClr val="tx1"/>
                </a:solidFill>
              </a:rPr>
              <a:t>Wille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tusaludesvida.com/wp-content/uploads/2014/04/glandulasexocrinas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269"/>
            <a:ext cx="8988426" cy="67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Glândulas endócrinas (</a:t>
            </a:r>
            <a:r>
              <a:rPr lang="pt-BR" dirty="0" err="1"/>
              <a:t>endo</a:t>
            </a:r>
            <a:r>
              <a:rPr lang="pt-BR" dirty="0"/>
              <a:t>=dentro)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As glândulas endócrinas não possuem ductos, produzem e lançam no sangue substâncias reguladoras denominadas hormônios, estes ao serem lançados no sangue, percorrem o corpo até chegar aos órgãos alvo sobre os quais atuam;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tireoide é um exemplo de glândula endócrina. </a:t>
            </a:r>
          </a:p>
        </p:txBody>
      </p:sp>
    </p:spTree>
    <p:extLst>
      <p:ext uri="{BB962C8B-B14F-4D97-AF65-F5344CB8AC3E}">
        <p14:creationId xmlns:p14="http://schemas.microsoft.com/office/powerpoint/2010/main" val="350109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infoescola.com/wp-content/uploads/2010/11/gland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2" y="161802"/>
            <a:ext cx="8826949" cy="66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Glândulas mistas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São as glândulas que enviam algumas secreções por ductos e outras pela corrente sanguínea.</a:t>
            </a:r>
          </a:p>
          <a:p>
            <a:pPr marL="0" indent="0"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 pâncreas por exemplo, a sua parte exócrina lança suco pancreático por um ducto no interior do intestino auxiliando na absorção dos nutrientes, e a parte endócrina é responsável pela produção de insulina, hormônio que regula a glicose no sangue, lançada diretamente na corrente sanguínea.   </a:t>
            </a:r>
          </a:p>
        </p:txBody>
      </p:sp>
    </p:spTree>
    <p:extLst>
      <p:ext uri="{BB962C8B-B14F-4D97-AF65-F5344CB8AC3E}">
        <p14:creationId xmlns:p14="http://schemas.microsoft.com/office/powerpoint/2010/main" val="4703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3.bp.blogspot.com/-aJ5tD0b32rw/UGsAjasrmlI/AAAAAAAAAVo/DI-P_gyvr18/s320/glandu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" y="132011"/>
            <a:ext cx="8951213" cy="67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4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Hipófise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algn="just"/>
            <a:r>
              <a:rPr lang="pt-BR" sz="2900" dirty="0">
                <a:latin typeface="Arial" pitchFamily="34" charset="0"/>
                <a:cs typeface="Arial" pitchFamily="34" charset="0"/>
              </a:rPr>
              <a:t>É considerada a glândula mestre do nosso corpo, pois estimula o funcionamento de outras glândulas, como a tireoide e as glândulas sexuais. Produz diversos hormônios, entre eles, o hormônio do crescimento o excesso da produção desse hormônio causa o gigantismo e a falta provoca o nanismo. Outro hormônio produzido pela hipófise é o antidiurético (ADH), substância que permite ao corpo economizar água na excreção (formação da urina).</a:t>
            </a:r>
          </a:p>
        </p:txBody>
      </p:sp>
    </p:spTree>
    <p:extLst>
      <p:ext uri="{BB962C8B-B14F-4D97-AF65-F5344CB8AC3E}">
        <p14:creationId xmlns:p14="http://schemas.microsoft.com/office/powerpoint/2010/main" val="75936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ntendo no interior, mesa, foto, segurando&#10;&#10;Descrição gerada com muito alta confiança">
            <a:extLst>
              <a:ext uri="{FF2B5EF4-FFF2-40B4-BE49-F238E27FC236}">
                <a16:creationId xmlns:a16="http://schemas.microsoft.com/office/drawing/2014/main" id="{D08F8F50-641E-4CA0-9162-2D9E436D7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r="32706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-187594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2400"/>
              <a:t>Tireoide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1255583"/>
            <a:ext cx="2579180" cy="4669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t-BR" sz="1700" dirty="0">
                <a:latin typeface="Arial"/>
                <a:cs typeface="Arial"/>
              </a:rPr>
              <a:t>Localiza-se próxima à laringe e à traqueia, produz os hormônios conhecidos como: Tiroxina (T4) e triiodotironina (T3) ajuda a glândula na síntese dos hormônios.</a:t>
            </a:r>
          </a:p>
          <a:p>
            <a:pPr>
              <a:lnSpc>
                <a:spcPct val="9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700" dirty="0">
                <a:latin typeface="Arial"/>
                <a:cs typeface="Arial"/>
              </a:rPr>
              <a:t>A tiroxina é o hormônio que controla a velocidade de que o metabolismo celular atue na manutenção do peso e do calor corporal no crescimento e no ritmo cardíaco.</a:t>
            </a:r>
          </a:p>
        </p:txBody>
      </p:sp>
    </p:spTree>
    <p:extLst>
      <p:ext uri="{BB962C8B-B14F-4D97-AF65-F5344CB8AC3E}">
        <p14:creationId xmlns:p14="http://schemas.microsoft.com/office/powerpoint/2010/main" val="65273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fisiológicas T3 e T4</a:t>
            </a: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Inibem o sistema nervoso simpático.</a:t>
            </a: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Estimula o crescimento linear, o desenvolvimento e a maturação dos ossos em nosso corpo;</a:t>
            </a: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É essencial para o desenvolvimento do SNC no feto, estimula a atividade, vigília, fome, aprendizado, entre outros;</a:t>
            </a: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Níveis baixos de T3 e T4 reduzem em até 60% o metabolismo basal;</a:t>
            </a: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Níveis altos de T3 e T4 aumentam cerca de 60 a 100% o metabolismo basal, maior produção de calor.</a:t>
            </a:r>
          </a:p>
        </p:txBody>
      </p:sp>
    </p:spTree>
    <p:extLst>
      <p:ext uri="{BB962C8B-B14F-4D97-AF65-F5344CB8AC3E}">
        <p14:creationId xmlns:p14="http://schemas.microsoft.com/office/powerpoint/2010/main" val="335710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 hipertireoidismo é o funcionamento exagerado da tireoide, acelera todo o metabolismo, o coração bate mais rápido, a temperatura do corpo fica mais alta do que o normal, a pessoa emagrece por gastar mais energia. Esse quadro favorece o aparecimento de doenças cardíacas e vasculares, pois o sangue circula com mais pressão.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1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 hipotireoidismo é quando a tireoide trabalha menos e produz menos tiroxina,  assim, o metabolismo se torna mais lento, algumas regiões do corpo ficam inchadas, o coração bate mais vagarosamente, o sangue circula mais lentamente, a pessoa gasta menos energia, tende a engordar e as respostas físicas e mentais tornam-se mais lentas.</a:t>
            </a:r>
          </a:p>
        </p:txBody>
      </p:sp>
    </p:spTree>
    <p:extLst>
      <p:ext uri="{BB962C8B-B14F-4D97-AF65-F5344CB8AC3E}">
        <p14:creationId xmlns:p14="http://schemas.microsoft.com/office/powerpoint/2010/main" val="51375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que define a hora de o beber nascer?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que determina que a mãe produza leite para alimentar o seu bebe?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que indica que as pessoas não são mais crianças e se tornem adultos sexualmente maduros com características de machos ou fêmeas?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que coordena e integra as funções e as atividades do corpo?</a:t>
            </a:r>
          </a:p>
        </p:txBody>
      </p:sp>
    </p:spTree>
    <p:extLst>
      <p:ext uri="{BB962C8B-B14F-4D97-AF65-F5344CB8AC3E}">
        <p14:creationId xmlns:p14="http://schemas.microsoft.com/office/powerpoint/2010/main" val="386928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609" y="913492"/>
            <a:ext cx="3374136" cy="5359292"/>
          </a:xfrm>
        </p:spPr>
        <p:txBody>
          <a:bodyPr anchor="t">
            <a:normAutofit/>
          </a:bodyPr>
          <a:lstStyle/>
          <a:p>
            <a:r>
              <a:rPr lang="pt-BR" sz="2200" dirty="0">
                <a:latin typeface="Arial"/>
                <a:cs typeface="Arial"/>
              </a:rPr>
              <a:t>Suprarrenais</a:t>
            </a:r>
            <a:endParaRPr lang="pt-BR" sz="2200">
              <a:cs typeface="Calibri"/>
            </a:endParaRP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/>
                <a:cs typeface="Arial"/>
              </a:rPr>
              <a:t>As glândulas suprarrenais situam-se acima dos rins e produzem a adrenalina e noradrenalina, hormônio que prepara o corpo para a ação.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3" descr="Uma imagem contendo no interior, cadeira, mesa, pequeno&#10;&#10;Descrição gerada com muito alta confiança">
            <a:extLst>
              <a:ext uri="{FF2B5EF4-FFF2-40B4-BE49-F238E27FC236}">
                <a16:creationId xmlns:a16="http://schemas.microsoft.com/office/drawing/2014/main" id="{1938DD8C-9798-4088-A1AE-9BF6C49F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6" r="29015"/>
          <a:stretch/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57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Epinefrina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(adrenalina)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Prepara organismo para enfrentar situações de estresse;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Contração dos vasos sanguíneos (vasoconstrição);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Aumenta a taxa de açúcares no sangue;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Redistribui sangue para os órgãos e músculos. </a:t>
            </a:r>
          </a:p>
          <a:p>
            <a:pPr marL="0" indent="0">
              <a:lnSpc>
                <a:spcPct val="120000"/>
              </a:lnSpc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Norepinefrina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(noradrenalina) </a:t>
            </a:r>
          </a:p>
          <a:p>
            <a:pPr marL="0" indent="0">
              <a:buNone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Atua em conjunto com a </a:t>
            </a:r>
            <a:r>
              <a:rPr lang="pt-BR" sz="3400" dirty="0" err="1">
                <a:latin typeface="Arial" panose="020B0604020202020204" pitchFamily="34" charset="0"/>
                <a:cs typeface="Arial" panose="020B0604020202020204" pitchFamily="34" charset="0"/>
              </a:rPr>
              <a:t>epinefrina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nas respostas à situações de estresse.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Acelera os batimentos cardíacos (taquicardia).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Mantém a pressão sanguínea em níveis normais.</a:t>
            </a:r>
          </a:p>
        </p:txBody>
      </p:sp>
    </p:spTree>
    <p:extLst>
      <p:ext uri="{BB962C8B-B14F-4D97-AF65-F5344CB8AC3E}">
        <p14:creationId xmlns:p14="http://schemas.microsoft.com/office/powerpoint/2010/main" val="254104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Taquicardia: o coração dispara e impulsiona mais sangue para as pernas e braços, aumentando a capacidade de correr ou de se exaltar em situações tensas;</a:t>
            </a:r>
          </a:p>
          <a:p>
            <a:pPr marL="0" indent="0" algn="just">
              <a:buNone/>
            </a:pPr>
            <a:endParaRPr lang="pt-BR" sz="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Aumento da frequência respiratória e da taxa de glicose no sangue, liberando mais energia para as células;</a:t>
            </a:r>
          </a:p>
          <a:p>
            <a:pPr marL="0" indent="0" algn="just">
              <a:buNone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Contração dos vasos sanguíneos da pele, de modo que o organismo envia mais sangue para os músculos esqueléticos e, por isso, ficamos “pálidos de susto” e também “gelados de medo”.</a:t>
            </a:r>
          </a:p>
          <a:p>
            <a:pPr algn="just"/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415153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Glicocorticóides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Hormônio mais importante: Cortisol ou </a:t>
            </a:r>
          </a:p>
          <a:p>
            <a:pPr marL="0" indent="0" algn="just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Hidrocortisona; </a:t>
            </a:r>
          </a:p>
          <a:p>
            <a:pPr marL="0" indent="0" algn="just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Liberado em situações de estresse; </a:t>
            </a:r>
          </a:p>
          <a:p>
            <a:pPr marL="0" indent="0" algn="just"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Atua na produção de glicose a partir de proteínas e gorduras (↑ glicemia);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Reduz inflamações e alergias.</a:t>
            </a:r>
          </a:p>
        </p:txBody>
      </p:sp>
    </p:spTree>
    <p:extLst>
      <p:ext uri="{BB962C8B-B14F-4D97-AF65-F5344CB8AC3E}">
        <p14:creationId xmlns:p14="http://schemas.microsoft.com/office/powerpoint/2010/main" val="330899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Os níveis de cortisol no sangue variam durante o dia porque estão relacionados com a atividade diária e a serotonina, que é responsável pela sensação de prazer e de bem-estar.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Assim, os níveis de cortisol basal no sangue, geralmente, são maiores de manhã ao acordar, e depois vão diminuindo ao longo do dia.</a:t>
            </a:r>
          </a:p>
        </p:txBody>
      </p:sp>
    </p:spTree>
    <p:extLst>
      <p:ext uri="{BB962C8B-B14F-4D97-AF65-F5344CB8AC3E}">
        <p14:creationId xmlns:p14="http://schemas.microsoft.com/office/powerpoint/2010/main" val="243549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 cortisol alto no sangue pode originar sintomas como perda de massa muscular, aumento de peso, diminuição de testosterona, lapsos de memoria, diminuição do libido,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menstruacão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  irregular, dificuldade de aprendizagem.</a:t>
            </a:r>
          </a:p>
          <a:p>
            <a:pPr marL="0" indent="0" algn="just">
              <a:buNone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 cortisol baixo pode originar sintomas de depressão, cansaço, fraqueza, desejo repentino de comer doces.</a:t>
            </a:r>
          </a:p>
        </p:txBody>
      </p:sp>
    </p:spTree>
    <p:extLst>
      <p:ext uri="{BB962C8B-B14F-4D97-AF65-F5344CB8AC3E}">
        <p14:creationId xmlns:p14="http://schemas.microsoft.com/office/powerpoint/2010/main" val="2386540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Mineralocorticoides </a:t>
            </a:r>
          </a:p>
          <a:p>
            <a:pPr algn="just"/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Hormônio mais importante: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Aldosterona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Realiza a reabsorção de sódio (Na+) e a excreção de potássio (K+) nos rins;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Aumenta a pressão arterial e a volemia (volume de sangue circulante).</a:t>
            </a:r>
          </a:p>
        </p:txBody>
      </p:sp>
    </p:spTree>
    <p:extLst>
      <p:ext uri="{BB962C8B-B14F-4D97-AF65-F5344CB8AC3E}">
        <p14:creationId xmlns:p14="http://schemas.microsoft.com/office/powerpoint/2010/main" val="3389970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Aldosterona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: Tem como alvo os rins, entre suas principais funções consiste na regulação do balando hídrico corporal e no regulação da pressão arterial através da reabsorção de sódio.</a:t>
            </a:r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Usuario\Desktop\linfa\nduaedui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57426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4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Pâncreas</a:t>
            </a:r>
            <a:endParaRPr lang="pt-BR" sz="27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>
                <a:latin typeface="Arial" pitchFamily="34" charset="0"/>
                <a:cs typeface="Arial" pitchFamily="34" charset="0"/>
              </a:rPr>
              <a:t>O pâncreas é uma glândula mista pois além de hormônios (insulina e o glucagon) produz também o suco pancreático, que é lançado no intestino delgado e desempenha importante papel na digestão;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>
                <a:latin typeface="Arial" pitchFamily="34" charset="0"/>
                <a:cs typeface="Arial" pitchFamily="34" charset="0"/>
              </a:rPr>
              <a:t>A insulina controla a entrada da glicose nas células e o armazenamento no fígado, na forma de glicogênio. A falta ou a baixa produção de insulina provoca o diabetes, doença caracterizada pelo excesso de glicose no sangue (hiperglicemia);</a:t>
            </a:r>
          </a:p>
        </p:txBody>
      </p:sp>
    </p:spTree>
    <p:extLst>
      <p:ext uri="{BB962C8B-B14F-4D97-AF65-F5344CB8AC3E}">
        <p14:creationId xmlns:p14="http://schemas.microsoft.com/office/powerpoint/2010/main" val="331938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pt-BR" sz="3000" dirty="0">
                <a:latin typeface="Arial" pitchFamily="34" charset="0"/>
                <a:cs typeface="Arial" pitchFamily="34" charset="0"/>
              </a:rPr>
              <a:t>O glucagon funciona de maneira oposta à insulina. Quando o organismo fica muitas horas sem se alimentar, a taxa de açúcar no sangue cai muito e a pessoa pode ter hipoglicemia, que gera a sensação de fraqueza, tontura, levando, em muitos caso, ao desmaio. Nesse caso o pâncreas produz o glucagon, que age no fígado, estimulando a "quebra" do glicogênio em moléculas de glicose. Por fim, a glicose é enviada para o sangue normalizando a hipoglicemia.</a:t>
            </a:r>
          </a:p>
        </p:txBody>
      </p:sp>
    </p:spTree>
    <p:extLst>
      <p:ext uri="{BB962C8B-B14F-4D97-AF65-F5344CB8AC3E}">
        <p14:creationId xmlns:p14="http://schemas.microsoft.com/office/powerpoint/2010/main" val="19053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49491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Para que tudo em nosso organismo funcione harmonicamente e coordenadamente, possuímos o sistema neuroendócrino.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parte neural é comumente chamada sistema nervoso e a endócrina é denominada sistema endócrino ou glandular. </a:t>
            </a:r>
          </a:p>
        </p:txBody>
      </p:sp>
    </p:spTree>
    <p:extLst>
      <p:ext uri="{BB962C8B-B14F-4D97-AF65-F5344CB8AC3E}">
        <p14:creationId xmlns:p14="http://schemas.microsoft.com/office/powerpoint/2010/main" val="4127084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799" y="462497"/>
            <a:ext cx="3838114" cy="57144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300" dirty="0">
                <a:latin typeface="Arial"/>
                <a:cs typeface="Arial"/>
              </a:rPr>
              <a:t>Timo</a:t>
            </a:r>
          </a:p>
          <a:p>
            <a:endParaRPr lang="pt-BR" sz="2300" dirty="0">
              <a:latin typeface="Arial" pitchFamily="34" charset="0"/>
              <a:cs typeface="Arial" pitchFamily="34" charset="0"/>
            </a:endParaRPr>
          </a:p>
          <a:p>
            <a:r>
              <a:rPr lang="pt-BR" sz="2300" dirty="0">
                <a:latin typeface="Arial"/>
                <a:cs typeface="Arial"/>
              </a:rPr>
              <a:t>O timo está situado entre os pulmões, produz um hormônio que atua na defesa do organismo do recém-nascido contra infecções. Nessa fase apresenta volume acentuado, crescendo normalmente até a adolescência, quando começa a atrofiar, na idade adulta diminui de tamanho, pois tem suas funções reduzidas.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3" descr="Foto em preto e branco de pessoa posando para foto&#10;&#10;Descrição gerada com alta confiança">
            <a:extLst>
              <a:ext uri="{FF2B5EF4-FFF2-40B4-BE49-F238E27FC236}">
                <a16:creationId xmlns:a16="http://schemas.microsoft.com/office/drawing/2014/main" id="{FBEB4FAF-A8B9-4D9C-8F28-F862C3CD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5" r="18285" b="-1"/>
          <a:stretch/>
        </p:blipFill>
        <p:spPr>
          <a:xfrm>
            <a:off x="4809087" y="10"/>
            <a:ext cx="433491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5638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500" dirty="0">
                <a:latin typeface="Arial" pitchFamily="34" charset="0"/>
                <a:cs typeface="Arial" pitchFamily="34" charset="0"/>
              </a:rPr>
              <a:t>Glândulas sexuais</a:t>
            </a:r>
          </a:p>
          <a:p>
            <a:pPr algn="just"/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As glândulas sexuais são os ovários e os testículos;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Ambos são estimulados por hormônios produzidos pela hipófise;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Enquanto os ovários produzem o estrogênio e a progesterona;</a:t>
            </a: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Os testículos produzem diversos hormônios entre ele a testosterona.</a:t>
            </a:r>
          </a:p>
        </p:txBody>
      </p:sp>
    </p:spTree>
    <p:extLst>
      <p:ext uri="{BB962C8B-B14F-4D97-AF65-F5344CB8AC3E}">
        <p14:creationId xmlns:p14="http://schemas.microsoft.com/office/powerpoint/2010/main" val="212110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Sempre que alguma área ou órgão de nosso corpo necessita de respostas muito rápidas, em curto espaço de tempo (como andar, pegar objetos e correr), utiliza a via nervosa.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Quando o organismo requer estímulos contínuos e em maior espaço de tempo (como controlar o crescimento, regular a taxa de açúcar no sangue e a puberdade), utiliza a produção de hormônios pelo sistema endócrino.</a:t>
            </a:r>
          </a:p>
        </p:txBody>
      </p:sp>
    </p:spTree>
    <p:extLst>
      <p:ext uri="{BB962C8B-B14F-4D97-AF65-F5344CB8AC3E}">
        <p14:creationId xmlns:p14="http://schemas.microsoft.com/office/powerpoint/2010/main" val="118065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As glândulas formam o sistema endócrino e são órgãos que produzem diversas substancias (secreções). Tais substancias permitem que nosso organismo responda ás variações, mantendo-nos em homeostase, além de promover transformações necessárias ao nosso desenvolvimento.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4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 sistema endócrino é responsável pelo controle das atividades metabólicas do organismo. Atua a longo prazo, através de sinais químicos, executados por substâncias denominadas hormônios;</a:t>
            </a:r>
          </a:p>
          <a:p>
            <a:pPr marL="0" indent="0" algn="just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Hormônios são substâncias produzidas e liberadas por determinadas células de glândulas endócrinas e atuam controlando o funcionamento de alguns órgãos. </a:t>
            </a:r>
          </a:p>
          <a:p>
            <a:pPr marL="0" indent="0" algn="just">
              <a:buNone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2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ação do hormônio se dá quando este é lançado através da corrente sanguínea pelas glândulas endócrinas, e assim, chegando ao órgão-alvo, se liga a receptores específicos localizado na superfície das células.</a:t>
            </a:r>
          </a:p>
        </p:txBody>
      </p:sp>
      <p:pic>
        <p:nvPicPr>
          <p:cNvPr id="2051" name="Picture 3" descr="C:\Users\Usuario\Desktop\Sem 6516816516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920880" cy="32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9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32048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As glândulas são classificadas de acordo com a forma de eliminar suas secreções;</a:t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Glândulas exócrinas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=fora)</a:t>
            </a:r>
          </a:p>
          <a:p>
            <a:pPr marL="0" indent="0" algn="just">
              <a:buNone/>
            </a:pP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As glândula exócrinas são responsáveis de produzir substâncias ou secreções e as enviam para um sistema de canais ou ductos excretores, os quais podem ser internos ou externos, isto é, secretam substâncias para o interior de uma cavidade ou para a superfície do corpo. Estas secreções ou substâncias não são lançadas na corrente sanguínea, mas sim em alguns órgãos ou para o exterior do corpo, como já dito, a partir de ductos;</a:t>
            </a:r>
          </a:p>
        </p:txBody>
      </p:sp>
    </p:spTree>
    <p:extLst>
      <p:ext uri="{BB962C8B-B14F-4D97-AF65-F5344CB8AC3E}">
        <p14:creationId xmlns:p14="http://schemas.microsoft.com/office/powerpoint/2010/main" val="119814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Como exemplo de glândulas exócrinas temos: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Glândulas salivares;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Glândulas sudoríparas;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Glândulas lacrimais;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Glândulas mamarias.</a:t>
            </a:r>
          </a:p>
        </p:txBody>
      </p:sp>
    </p:spTree>
    <p:extLst>
      <p:ext uri="{BB962C8B-B14F-4D97-AF65-F5344CB8AC3E}">
        <p14:creationId xmlns:p14="http://schemas.microsoft.com/office/powerpoint/2010/main" val="9050169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1122</Words>
  <Application>Microsoft Office PowerPoint</Application>
  <PresentationFormat>Apresentação na tela (4:3)</PresentationFormat>
  <Paragraphs>125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Tema do Office</vt:lpstr>
      <vt:lpstr>Brilho</vt:lpstr>
      <vt:lpstr>Sistema Endócrino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glândulas são classificadas de acordo com a forma de eliminar suas secreções;  </vt:lpstr>
      <vt:lpstr>Apresentação do PowerPoint</vt:lpstr>
      <vt:lpstr>Apresentação do PowerPoint</vt:lpstr>
      <vt:lpstr>Glândulas endócrinas (endo=dentro)</vt:lpstr>
      <vt:lpstr>Apresentação do PowerPoint</vt:lpstr>
      <vt:lpstr>Glândulas mistas</vt:lpstr>
      <vt:lpstr>Apresentação do PowerPoint</vt:lpstr>
      <vt:lpstr>Hipófise</vt:lpstr>
      <vt:lpstr>Tireoide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Endócrino</dc:title>
  <dc:creator>Usuario</dc:creator>
  <cp:lastModifiedBy>Usuario</cp:lastModifiedBy>
  <cp:revision>95</cp:revision>
  <dcterms:created xsi:type="dcterms:W3CDTF">2014-10-20T22:38:03Z</dcterms:created>
  <dcterms:modified xsi:type="dcterms:W3CDTF">2020-05-26T19:14:46Z</dcterms:modified>
</cp:coreProperties>
</file>