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98" r:id="rId4"/>
    <p:sldId id="288" r:id="rId5"/>
    <p:sldId id="292" r:id="rId6"/>
    <p:sldId id="289" r:id="rId7"/>
    <p:sldId id="291" r:id="rId8"/>
    <p:sldId id="283" r:id="rId9"/>
    <p:sldId id="265" r:id="rId10"/>
    <p:sldId id="277" r:id="rId11"/>
    <p:sldId id="266" r:id="rId12"/>
    <p:sldId id="284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85" r:id="rId21"/>
    <p:sldId id="273" r:id="rId22"/>
    <p:sldId id="280" r:id="rId23"/>
    <p:sldId id="286" r:id="rId24"/>
    <p:sldId id="274" r:id="rId25"/>
    <p:sldId id="282" r:id="rId26"/>
    <p:sldId id="295" r:id="rId27"/>
    <p:sldId id="297" r:id="rId28"/>
    <p:sldId id="296" r:id="rId29"/>
    <p:sldId id="275" r:id="rId30"/>
    <p:sldId id="276" r:id="rId31"/>
    <p:sldId id="261" r:id="rId32"/>
    <p:sldId id="262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D940F-F704-4CFC-85D0-2E6E8FC34A09}" v="58" dt="2020-09-16T01:00:1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5" autoAdjust="0"/>
    <p:restoredTop sz="94660"/>
  </p:normalViewPr>
  <p:slideViewPr>
    <p:cSldViewPr>
      <p:cViewPr varScale="1">
        <p:scale>
          <a:sx n="91" d="100"/>
          <a:sy n="91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DAF899A1-693C-4D28-A21E-84AC8D2F9140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7107" name="Line 3">
              <a:extLst>
                <a:ext uri="{FF2B5EF4-FFF2-40B4-BE49-F238E27FC236}">
                  <a16:creationId xmlns:a16="http://schemas.microsoft.com/office/drawing/2014/main" id="{C0F6A034-F8CE-46DD-B1DD-F18E8C86D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108" name="AutoShape 4">
              <a:extLst>
                <a:ext uri="{FF2B5EF4-FFF2-40B4-BE49-F238E27FC236}">
                  <a16:creationId xmlns:a16="http://schemas.microsoft.com/office/drawing/2014/main" id="{99F61D41-9019-4ADA-98C5-774F953E7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7109" name="AutoShape 5">
              <a:extLst>
                <a:ext uri="{FF2B5EF4-FFF2-40B4-BE49-F238E27FC236}">
                  <a16:creationId xmlns:a16="http://schemas.microsoft.com/office/drawing/2014/main" id="{E79BD724-86D3-4689-A2F4-A2E69B539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latin typeface="Arial" panose="020B0604020202020204" pitchFamily="34" charset="0"/>
              </a:endParaRPr>
            </a:p>
          </p:txBody>
        </p:sp>
      </p:grpSp>
      <p:sp>
        <p:nvSpPr>
          <p:cNvPr id="47110" name="Rectangle 6">
            <a:extLst>
              <a:ext uri="{FF2B5EF4-FFF2-40B4-BE49-F238E27FC236}">
                <a16:creationId xmlns:a16="http://schemas.microsoft.com/office/drawing/2014/main" id="{77DD6C71-1510-4525-BF33-A799C5B9F0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D50DC499-B3AF-41B0-AD27-FDF7A78F4F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1FAE1128-F1A1-4507-9975-ED67571ACB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C13ED492-9C3A-4604-9A9F-9464B31D36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6F8FDEC8-1A7F-489F-B7CB-63FB325360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4A3AB4-FD88-4358-9D03-A510B2962B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FAEAE-3054-4040-92AE-4BBC4F64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A3F9CB-46CC-4670-A28F-8A832771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E3E5D1-6BBE-47FB-B4B9-12F8F198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ADD314-B023-475E-A960-66EAB5F2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24710B-8DFE-4A46-B7A2-B5A9238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0E6A-1F8E-4A47-A606-EB7D5CDE09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95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8580CB-75F2-4472-95B5-E5E4481AE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259325-2E7B-4BAA-8854-DC15C8F5E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91C4F5-35CD-4B4B-8C41-9B0C9B54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A3BDA-AA9F-45AE-A89A-29F16EA5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B14875-EC36-4A8B-9A85-216AB8F0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91B-9E17-4819-87E4-B4DC60D0C0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621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420D8-A080-4856-8267-DC9B6794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00A727-C04B-4175-A2EC-2B57F015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F5DCAF-1229-460B-B7BD-A1143707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D3F965-BE47-4F64-89C4-28E84C03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C25A9-9B9B-409D-85B6-A184B369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2D0E-3650-4409-9397-DA69C74D82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12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74239-A2BE-47A0-A542-2C750D5F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CA0AA3-11B4-4FBB-BE7B-DE60F4F9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D93271-18EC-407A-AC5E-821E452C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B1A516-52F3-4D5E-8B6C-BD565C7E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0477C6-1090-4727-87A5-FC862E7D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FEA0C-6233-4A4F-8F73-C104195BD7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1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F5447-CBC6-43D4-AF86-7205A8A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93BF2-90A8-4BF6-9A10-FC9BB3A5C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2D62B9-AA76-4145-8487-AECD62152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D17754-6D90-478B-9FA5-188D2EB3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357FEC-BE70-4C31-9946-545A0508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C4332D-4F0A-4E0C-B45F-BC89AA2C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F2C8D-2E6C-4F7E-A755-CB748FE17F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156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0D925-FC0F-42AF-B715-89F021B0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45A2FB-0CBD-4D68-8A5D-CE7E7E45A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3742C4-3A19-425A-857B-80F94A536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6D8BF8-AE76-46ED-AE57-969BD4055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40D850-4A2D-4881-B20C-0A8FC4B0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72E4FA-D206-4AAD-AC2B-4F9F4CD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48CBA4-374B-4E62-B991-4C25B299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9C13AA-3E9B-485C-8CEE-D77EF36A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57DD-91F6-4BB3-9B01-8E69903F26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31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63D84-37BE-4D55-B608-E3353EEB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DA96C9-4878-43F0-B399-9201865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72783E-3496-4CC4-B068-DBBF1631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812486-B081-4B05-BA27-CF538BD4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1D9D9-5B4C-4D30-9854-6BF5E46B3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74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05255C-5521-4347-9598-4D0B5A89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6CA3BF-8C27-4692-852B-C92EF4AE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2989C8-ED0D-4C61-83A4-5CE8E21E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C1D4-F6E9-403E-A34C-D0AE682A66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99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BC3F5-4D2F-4715-A4B9-420879B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DF131D-62E2-4634-83E6-2E524809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31327D-7106-4250-B4EF-DB8CF354D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E7E842-06AA-4F1B-87EF-08A9A7FE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02E89D-9FA7-4E00-BBE5-4BD767A1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9DA705-2A4B-4428-8408-6430EAE6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F6AFA-3BC3-46B5-AEEC-C808C731AF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5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0BBD2-83C3-4FF8-A9FE-90D52C00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4DC609-80E8-431F-8F92-E962E7588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ECD221-73EE-41E1-8980-091221B4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3ADCA1-E243-47F3-BDED-4B564B61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8D7D1A-F540-4253-AB18-781077D4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024B0D-34B9-4634-9F60-8E248CB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B5C16-A086-4F88-9ACA-1157CEBEFF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767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548E4B86-5C9D-41EC-B2F6-50188FD81F6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6083" name="AutoShape 3">
              <a:extLst>
                <a:ext uri="{FF2B5EF4-FFF2-40B4-BE49-F238E27FC236}">
                  <a16:creationId xmlns:a16="http://schemas.microsoft.com/office/drawing/2014/main" id="{5E137A6A-E195-4C8B-87D3-A47747927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6084" name="AutoShape 4">
              <a:extLst>
                <a:ext uri="{FF2B5EF4-FFF2-40B4-BE49-F238E27FC236}">
                  <a16:creationId xmlns:a16="http://schemas.microsoft.com/office/drawing/2014/main" id="{A7449F7F-3F09-4592-A99A-A5A95A999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latin typeface="Arial" panose="020B0604020202020204" pitchFamily="34" charset="0"/>
              </a:endParaRPr>
            </a:p>
          </p:txBody>
        </p:sp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B69F7E6D-78DC-4568-BE86-11A47B872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086" name="Rectangle 6">
            <a:extLst>
              <a:ext uri="{FF2B5EF4-FFF2-40B4-BE49-F238E27FC236}">
                <a16:creationId xmlns:a16="http://schemas.microsoft.com/office/drawing/2014/main" id="{3C59A19D-F6B3-4F53-9BEA-10C7DA8F9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F1424263-32AC-4575-8AFC-B4242BBBA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02FEED24-8DAC-4CFD-B44A-50D587D79F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3397118D-60E5-4630-9307-ECE43296C4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0726066E-B100-47FD-AC6F-B8629A2797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B338C-820E-4C77-8D61-EB4BE7C33A0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3" name="Rectangle 7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ntendo azul, par, colorido, segurando&#10;&#10;Descrição gerada automaticamente">
            <a:extLst>
              <a:ext uri="{FF2B5EF4-FFF2-40B4-BE49-F238E27FC236}">
                <a16:creationId xmlns:a16="http://schemas.microsoft.com/office/drawing/2014/main" id="{030C7744-2D5C-47C5-A36A-422016E72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" t="3410" r="2747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054" name="Rectangle 7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B79941D-F9E2-4E91-94E5-C56EABDAF7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r>
              <a:rPr lang="pt-BR" altLang="pt-BR" sz="4200"/>
              <a:t>Sistema Circulatório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3CFEEB-7F57-416D-A9FC-E6E2771CF7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r>
              <a:rPr lang="pt-BR" altLang="pt-BR" sz="1700"/>
              <a:t>Prof: Cristian Eduardo F. Wille</a:t>
            </a:r>
          </a:p>
        </p:txBody>
      </p:sp>
      <p:sp>
        <p:nvSpPr>
          <p:cNvPr id="2055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6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1AD014DB-9A49-48E4-B860-3351CF632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063B005F-F892-4D20-BF7D-9F7F3646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41F2A21-CEB1-43C0-BFE9-30AA3C806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Coração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A161C67-D46A-433D-BF3B-EC531D68D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3200"/>
              <a:t>É dividido em duas metades direita e esquerda por um septo longitudinal.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3200"/>
          </a:p>
          <a:p>
            <a:pPr algn="just"/>
            <a:r>
              <a:rPr lang="pt-BR" altLang="pt-BR" sz="3200"/>
              <a:t>Cada metade consiste de uma câmara superior (átrio) e uma inferior (ventrículo).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A79ACF8-0885-49FE-9392-F28DEEF7E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B8C77F6-CAF8-4A3F-974D-52116493B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0FC0EE53-612B-4830-A121-0D31B7CD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60FA872-75F3-4BAD-8B12-D3669BB28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Camadas: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49BCF3B-D47C-48DC-9B37-9E9AA467E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313612" cy="4114800"/>
          </a:xfrm>
        </p:spPr>
        <p:txBody>
          <a:bodyPr/>
          <a:lstStyle/>
          <a:p>
            <a:pPr algn="just"/>
            <a:r>
              <a:rPr lang="pt-BR" altLang="pt-BR" sz="2800"/>
              <a:t>Epicárdio: a camada externa do coração, revestimento interno do pericárdio.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600"/>
          </a:p>
          <a:p>
            <a:pPr algn="just"/>
            <a:r>
              <a:rPr lang="pt-BR" altLang="pt-BR" sz="2800"/>
              <a:t>Miocárdio: é a camada média e mais espessa do coração, composto por músculo estriado cardíaco, permite que o coração se contraia e impulsione o sangue para o corpo. (lado esquerdo mais espesso que o direito)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BF9CA123-8D50-46CC-B56C-5CAE119EB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3200"/>
              <a:t>Endocárdio: é a camada interna do coração. Superfície lisa e brilhante permite que o sangue corra facilmente sobre ela.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A6E093D-7339-4520-A5E4-08FD0CF91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BB0D40C-D02A-4840-AB87-98AB31F3D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970319C4-B6D2-425A-9CF0-0FF17C7F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388366E-BEB0-425B-B1BE-BCABC20BF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Coração: Anatomia interna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6EEFC48-91E9-4D83-BA8F-E070C850B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3000" dirty="0"/>
              <a:t>Átrio Direito: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3000"/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3000" dirty="0"/>
              <a:t>-	Recebe o sangue rico em dióxido de carbono (venoso) de três veias: veia cava superior, veia cava inferior e seio coronário.</a:t>
            </a:r>
          </a:p>
          <a:p>
            <a:pPr algn="just"/>
            <a:endParaRPr lang="pt-BR" altLang="pt-BR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CDECB03-D88C-4ECF-9138-74C91E964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EE9193D-6224-45C3-9167-578897230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628775"/>
            <a:ext cx="7313612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3200" dirty="0"/>
              <a:t>Ventrículo direito: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3200"/>
              <a:t> </a:t>
            </a:r>
            <a:endParaRPr lang="pt-BR" altLang="pt-BR" sz="1600"/>
          </a:p>
          <a:p>
            <a:pPr algn="just">
              <a:buFontTx/>
              <a:buChar char="-"/>
            </a:pPr>
            <a:r>
              <a:rPr lang="pt-BR" altLang="pt-BR" sz="3200" dirty="0"/>
              <a:t>O orifício de comunicação com o átrio corresponde a valva atrioventricular, tricúspide (anterior, posterior e septal).</a:t>
            </a:r>
          </a:p>
          <a:p>
            <a:pPr algn="just">
              <a:buFontTx/>
              <a:buChar char="-"/>
            </a:pPr>
            <a:r>
              <a:rPr lang="pt-BR" altLang="pt-BR" sz="3200" dirty="0"/>
              <a:t>Onde se inicia o tronco pulmonar</a:t>
            </a:r>
          </a:p>
          <a:p>
            <a:pPr algn="just">
              <a:buFontTx/>
              <a:buNone/>
            </a:pPr>
            <a:endParaRPr lang="pt-BR" altLang="pt-BR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FA8CCD3-FD45-442F-8703-BE1DF73B1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742102C-7493-42D9-A9AF-2B3FF5107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43846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3200" dirty="0" err="1"/>
              <a:t>Atrio</a:t>
            </a:r>
            <a:r>
              <a:rPr lang="pt-BR" altLang="pt-BR" sz="3200" dirty="0"/>
              <a:t> esquerdo:</a:t>
            </a:r>
          </a:p>
          <a:p>
            <a:pPr algn="just">
              <a:buFontTx/>
              <a:buChar char="-"/>
            </a:pPr>
            <a:endParaRPr lang="pt-BR" altLang="pt-BR" sz="3200"/>
          </a:p>
          <a:p>
            <a:pPr algn="just">
              <a:buFontTx/>
              <a:buChar char="-"/>
            </a:pPr>
            <a:r>
              <a:rPr lang="pt-BR" altLang="pt-BR" sz="3200" dirty="0"/>
              <a:t>Recebe o sangue provenientes dos pulmões;</a:t>
            </a:r>
          </a:p>
          <a:p>
            <a:pPr algn="just">
              <a:buFontTx/>
              <a:buChar char="-"/>
            </a:pPr>
            <a:r>
              <a:rPr lang="pt-BR" altLang="pt-BR" sz="3200" dirty="0"/>
              <a:t>Através de quatro veias pulmonares, duas direitas e duas esquerdas.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D81BDE-DE89-4200-80E1-199BB6E6C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65CD0C0-D9AD-42BF-BF2A-427994629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43132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3200" dirty="0"/>
              <a:t>Ventrículo esquerdo: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3200"/>
          </a:p>
          <a:p>
            <a:pPr algn="just">
              <a:buFontTx/>
              <a:buChar char="-"/>
            </a:pPr>
            <a:r>
              <a:rPr lang="pt-BR" altLang="pt-BR" sz="3200" dirty="0"/>
              <a:t>Possui paredes mais espessas que o ventrículo dir. </a:t>
            </a:r>
          </a:p>
          <a:p>
            <a:pPr algn="just">
              <a:buFontTx/>
              <a:buChar char="-"/>
            </a:pPr>
            <a:r>
              <a:rPr lang="pt-BR" altLang="pt-BR" sz="3200" dirty="0"/>
              <a:t>O orifício de comunicação com o átrio esquerdo se faz pela valva atrioventricular bicúspide (anterior e posterior) ou mitral.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FB1670A-33ED-4883-B6B7-FF94E54E8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313612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3100"/>
              <a:t>O sistema vascular sanguíneo é um circuito de vasos, cujo centro, o coração, é um órgão muscular oco, contrátil, expele em ondas rítmicas o sangue através de artérias e o recebe de volta pelas veias.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>
              <a:lnSpc>
                <a:spcPct val="90000"/>
              </a:lnSpc>
            </a:pPr>
            <a:r>
              <a:rPr lang="pt-BR" altLang="pt-BR" sz="3100"/>
              <a:t>Circulam continuamente cerca de 5 L de sangue através de mais de 100.000 km de vasos sanguíneos.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2DD66C-1E7D-4941-BA8F-6E2B13A0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pt-BR" altLang="pt-BR">
                <a:latin typeface="Arial" panose="020B0604020202020204" pitchFamily="34" charset="0"/>
              </a:rPr>
            </a:b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2740F0C-05F8-4831-AFAB-7F4FC3E2E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pt-BR" altLang="pt-BR">
                <a:latin typeface="Arial" panose="020B0604020202020204" pitchFamily="34" charset="0"/>
              </a:rPr>
            </a:b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0CC1B6B-706F-4013-92A9-F5B62330B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5A15EEA-0CEB-4936-867A-8C04692D3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449694A6-CCDF-4189-B1C3-68F79A97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9CBAD0B7-2DFF-43A7-8D8B-39338D0BC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484313"/>
            <a:ext cx="7313612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3100" dirty="0"/>
              <a:t>Todas as valvas do coração atuam permitindo a passagem do sangue em uma única direção, afim de evitar o refluxo de sangue.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200"/>
          </a:p>
          <a:p>
            <a:pPr algn="just">
              <a:lnSpc>
                <a:spcPct val="90000"/>
              </a:lnSpc>
            </a:pPr>
            <a:r>
              <a:rPr lang="pt-BR" altLang="pt-BR" sz="3100" dirty="0"/>
              <a:t>Quando as atrioventriculares se abrem e o sangue passa dos átrios aos ventrículos correspondentes, as válvulas semilunares mantêm-se fechadas, evitando o refluxo.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33B2F5C-284A-4F4E-9669-1BDF14C3B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AA0AB97-B74D-47DC-B751-BBBF852DC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112C2673-BD46-43C1-9C09-AE04FF83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F890CCC-B9A0-46C0-9886-E91EE7C40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6B48BAC-BA3A-4576-ACAF-F4C3889DE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295FF473-A292-4A4E-B1A8-D53553A7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>
            <a:extLst>
              <a:ext uri="{FF2B5EF4-FFF2-40B4-BE49-F238E27FC236}">
                <a16:creationId xmlns:a16="http://schemas.microsoft.com/office/drawing/2014/main" id="{8F0AD0AB-9D09-43A5-8354-8AE99B93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31A0700-4697-43C0-A6DD-0E6A6FC5B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Circulação pulmonar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9629E6B-DBDA-4AE1-A4D7-BB808D86D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484313"/>
            <a:ext cx="7313612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dirty="0"/>
              <a:t>Inicia-se no tronco pulmonar, que tem origem no ventrículo direito, conduz o sangue venoso aos pulmões.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 dirty="0"/>
              <a:t>As artérias dividem-se em outras de menor calibre, os capilares, que fazem a troca gasosa com os alvéolos.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/>
          </a:p>
          <a:p>
            <a:pPr algn="just">
              <a:lnSpc>
                <a:spcPct val="90000"/>
              </a:lnSpc>
            </a:pPr>
            <a:r>
              <a:rPr lang="pt-BR" altLang="pt-BR" dirty="0"/>
              <a:t>O sangue arterializado é recolhido por veias de calibre cada vez maior, que o conduzem ao coração.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07D4309-D313-410C-A42C-8153FEBC7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22A4F88-B0C2-483E-971D-8D33776B7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7FC64CA9-FCCC-48FB-B504-5D165E0B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D41565-7920-4D05-9219-5F92908BF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Circulação Sistêmica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C6A3D35-C797-4D29-B4B8-9F132FF73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700" dirty="0"/>
              <a:t>Também denominada grande circulação,  estabelece a circulação sanguínea entre o coração e todo o corpo. Neste circuito, o sangue arterial sai do coração e dirige-se para todos os órgãos.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700"/>
          </a:p>
          <a:p>
            <a:pPr algn="just">
              <a:lnSpc>
                <a:spcPct val="90000"/>
              </a:lnSpc>
            </a:pPr>
            <a:r>
              <a:rPr lang="pt-BR" altLang="pt-BR" sz="2700" dirty="0"/>
              <a:t>O circuito sistêmico começa no ventrículo esquerdo, cuja contração faz sair o sangue arterial pela artéria aorta, dirigindo-se para todo o corpo.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77183BA-DC8C-4831-84F0-B38EFFADC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Circulação sistêmica - venosa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0640C16-1A40-4528-8925-DFEDA82B7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2600" dirty="0"/>
              <a:t>Superiormente, as veias subclávia e jugular interna convergem na veia </a:t>
            </a:r>
            <a:r>
              <a:rPr lang="pt-BR" altLang="pt-BR" sz="2600" dirty="0" err="1"/>
              <a:t>braquiocefálica</a:t>
            </a:r>
            <a:r>
              <a:rPr lang="pt-BR" altLang="pt-BR" sz="2600" dirty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/>
            <a:r>
              <a:rPr lang="pt-BR" altLang="pt-BR" sz="2600" dirty="0"/>
              <a:t>As veias </a:t>
            </a:r>
            <a:r>
              <a:rPr lang="pt-BR" altLang="pt-BR" sz="2600" dirty="0" err="1"/>
              <a:t>braquiocefálicas</a:t>
            </a:r>
            <a:r>
              <a:rPr lang="pt-BR" altLang="pt-BR" sz="2600" dirty="0"/>
              <a:t> direita e esquerda confluem na veia cava superior.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/>
            <a:r>
              <a:rPr lang="pt-BR" altLang="pt-BR" sz="2600" dirty="0"/>
              <a:t>Em resumo: a veia cava superior recebe todo o sangue proveniente da cabeça, do tórax e dos membros superiores.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961C8E9-83A8-40F0-AC16-5011752D6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Circulação sistêmica - venosa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F7FF02A-FAEE-4244-9E21-241BDED52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2600" dirty="0"/>
              <a:t>As veias ilíacas direita e esquerda confluem na veia cava inferior, que depois recebe várias veias abdominais.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/>
            <a:r>
              <a:rPr lang="pt-BR" altLang="pt-BR" sz="2600" dirty="0"/>
              <a:t>Inferiormente a veia cava inferior desemboca no átrio direito.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/>
            <a:r>
              <a:rPr lang="pt-BR" altLang="pt-BR" sz="2600" dirty="0"/>
              <a:t>Em resumo: a veia cava inferior recebe todo o sangue proveniente do abdome e dos membros inferiores.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2642D2D-D03B-4107-B682-F1C20E4E5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Sístole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3C702A8-2B10-497B-ADCF-527435DCD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algn="just"/>
            <a:r>
              <a:rPr lang="pt-BR" altLang="pt-BR" sz="3200" dirty="0">
                <a:sym typeface="Wingdings" panose="05000000000000000000" pitchFamily="2" charset="2"/>
              </a:rPr>
              <a:t>Sístole – contração da musculatura cardíaca: sístole dos átrios  manda o sangue para os ventrículos; sístole dos ventrículos  manda o sangue para artérias pulmonares e aorta.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8" descr="Uma imagem contendo escuro, luz, olhando, elefante&#10;&#10;Descrição gerada automaticamente">
            <a:extLst>
              <a:ext uri="{FF2B5EF4-FFF2-40B4-BE49-F238E27FC236}">
                <a16:creationId xmlns:a16="http://schemas.microsoft.com/office/drawing/2014/main" id="{E4D1A64A-F088-4C05-8A1B-6190667E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4" r="19854" b="-1"/>
          <a:stretch/>
        </p:blipFill>
        <p:spPr>
          <a:xfrm>
            <a:off x="28418" y="595581"/>
            <a:ext cx="2263120" cy="5581644"/>
          </a:xfrm>
          <a:prstGeom prst="rect">
            <a:avLst/>
          </a:prstGeom>
        </p:spPr>
      </p:pic>
      <p:pic>
        <p:nvPicPr>
          <p:cNvPr id="7" name="Imagem 7" descr="Uma imagem contendo bolo, mesa, luz, olhando&#10;&#10;Descrição gerada automaticamente">
            <a:extLst>
              <a:ext uri="{FF2B5EF4-FFF2-40B4-BE49-F238E27FC236}">
                <a16:creationId xmlns:a16="http://schemas.microsoft.com/office/drawing/2014/main" id="{940A96BA-FCEC-4500-924F-FB9A425C4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3" r="25148"/>
          <a:stretch/>
        </p:blipFill>
        <p:spPr>
          <a:xfrm>
            <a:off x="2378454" y="638179"/>
            <a:ext cx="4387092" cy="5581644"/>
          </a:xfrm>
          <a:prstGeom prst="rect">
            <a:avLst/>
          </a:prstGeom>
        </p:spPr>
      </p:pic>
      <p:pic>
        <p:nvPicPr>
          <p:cNvPr id="4" name="Imagem 4" descr="Uma imagem contendo olhando, carro, bolo, luz&#10;&#10;Descrição gerada automaticamente">
            <a:extLst>
              <a:ext uri="{FF2B5EF4-FFF2-40B4-BE49-F238E27FC236}">
                <a16:creationId xmlns:a16="http://schemas.microsoft.com/office/drawing/2014/main" id="{F7E19D9D-768C-4727-9588-685173BF4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34" r="15622" b="-1"/>
          <a:stretch/>
        </p:blipFill>
        <p:spPr>
          <a:xfrm>
            <a:off x="6880860" y="638178"/>
            <a:ext cx="2263140" cy="5581644"/>
          </a:xfrm>
          <a:prstGeom prst="rect">
            <a:avLst/>
          </a:prstGeom>
        </p:spPr>
      </p:pic>
      <p:sp>
        <p:nvSpPr>
          <p:cNvPr id="31" name="Rectangle 33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9144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C85A96D-45BB-4178-A285-75A74E6C4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Diástole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8ACE3C8-5FDC-4EB6-B5E7-ABF7A77AE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3200" dirty="0">
                <a:sym typeface="Wingdings" panose="05000000000000000000" pitchFamily="2" charset="2"/>
              </a:rPr>
              <a:t>Diástole – relaxamento da musculatura cardíaca: depois da sístole, ocorre a diástole dos átrios que se enchem de sangue novamente e o processo continua: nova sístole dos átrios e diástole dos ventrículos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413D6B2A-1A5A-4019-8EE0-B292CFB82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3200" dirty="0"/>
              <a:t>Para que os movimentos de contração e relaxamento do miocárdio ocorram sempre sincronizadamente, existe, no coração o nó sinoatrial, que funciona como marca-passo natural.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A88C430-3627-47A5-B131-394A2D30D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B345383-A9DA-437D-BDF6-D9FF757BB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1A875D9-FD5E-48EA-BC06-EF2649F1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8AAAB71-DAB8-4317-96B4-85AD57F68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 Veias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5691C2A-05A0-44AB-AAA2-18B6C2431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/>
              <a:t>São vasos sanguíneos que transportam o sangue do corpo para o coração. 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/>
            <a:r>
              <a:rPr lang="pt-BR" altLang="pt-BR"/>
              <a:t>As paredes das veias são mais finas e possuem um sistema de válvulas para garantir que o sangue siga em um único sentido, sem refluxo.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CCFEDA1-F55F-4A8E-ADBD-8299AFF85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CE3463E-B8D2-46D2-9BC9-FDA882D53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22E1FF98-87A9-4671-B1D2-7F76DD01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2BD1798-2892-4631-9EE3-1CD39185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 Artérias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51B9865-4761-450D-82A7-6AD4251D5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sz="3000"/>
              <a:t>São os vasos sanguíneos que levam o sangue do coração para os diferentes órgãos do nosso corpo. Vasos cujas paredes elásticas e resistentes são também compostas por uma camada de músculo liso, isso permite que as artérias pulsem, complementando o trabalho do coração no transporte do sangue.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55853B6-B669-44ED-B234-B2FCD6902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6C26842-3A5B-4707-939A-C60C8FC29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1CFAD055-DB63-4650-9805-EEE81272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B97347B-A58B-4E21-A189-6955647F8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313612" cy="1143000"/>
          </a:xfrm>
        </p:spPr>
        <p:txBody>
          <a:bodyPr/>
          <a:lstStyle/>
          <a:p>
            <a:r>
              <a:rPr lang="pt-BR" altLang="pt-BR"/>
              <a:t>Coração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179830A-F0A3-4284-B63B-8F186D16D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BF4FED3D-2DAE-4A3A-9336-FCF706C4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03605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E694B63-4A57-4561-AD40-C1E100395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200"/>
              <a:t>Coração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79AE3B1-6FF0-45C5-ABD2-57E5C98C3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3100"/>
              <a:t>É uma órgão cavitário, contrátil, constituído por tecido muscular cardíaco.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500"/>
          </a:p>
          <a:p>
            <a:pPr algn="just">
              <a:lnSpc>
                <a:spcPct val="90000"/>
              </a:lnSpc>
            </a:pPr>
            <a:r>
              <a:rPr lang="pt-BR" altLang="pt-BR" sz="3100"/>
              <a:t>Envolvido pelo Pericárdio, corresponde a um tecido conjuntivo, irregular, denso, resistente e inelástico, envolve toda parte externa do coração.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405</TotalTime>
  <Words>685</Words>
  <Application>Microsoft Office PowerPoint</Application>
  <PresentationFormat>Apresentação na tela (4:3)</PresentationFormat>
  <Paragraphs>73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Eclipse</vt:lpstr>
      <vt:lpstr>Sistema Circulatório</vt:lpstr>
      <vt:lpstr>Apresentação do PowerPoint</vt:lpstr>
      <vt:lpstr>Apresentação do PowerPoint</vt:lpstr>
      <vt:lpstr> Veias</vt:lpstr>
      <vt:lpstr>Apresentação do PowerPoint</vt:lpstr>
      <vt:lpstr> Artérias</vt:lpstr>
      <vt:lpstr>Apresentação do PowerPoint</vt:lpstr>
      <vt:lpstr>Coração</vt:lpstr>
      <vt:lpstr>Coração </vt:lpstr>
      <vt:lpstr>Apresentação do PowerPoint</vt:lpstr>
      <vt:lpstr>Coração</vt:lpstr>
      <vt:lpstr>Apresentação do PowerPoint</vt:lpstr>
      <vt:lpstr>Camadas:</vt:lpstr>
      <vt:lpstr>Apresentação do PowerPoint</vt:lpstr>
      <vt:lpstr>Apresentação do PowerPoint</vt:lpstr>
      <vt:lpstr>Coração: Anatomia interna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Circulação pulmonar</vt:lpstr>
      <vt:lpstr>Apresentação do PowerPoint</vt:lpstr>
      <vt:lpstr>Circulação Sistêmica</vt:lpstr>
      <vt:lpstr>Circulação sistêmica - venosa</vt:lpstr>
      <vt:lpstr>Circulação sistêmica - venosa</vt:lpstr>
      <vt:lpstr>Sístole </vt:lpstr>
      <vt:lpstr>Diástole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Circulatório</dc:title>
  <dc:creator>User</dc:creator>
  <cp:lastModifiedBy>User</cp:lastModifiedBy>
  <cp:revision>38</cp:revision>
  <dcterms:created xsi:type="dcterms:W3CDTF">2014-07-14T02:08:11Z</dcterms:created>
  <dcterms:modified xsi:type="dcterms:W3CDTF">2020-09-16T01:01:58Z</dcterms:modified>
</cp:coreProperties>
</file>