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57" r:id="rId3"/>
    <p:sldId id="261" r:id="rId4"/>
    <p:sldId id="264" r:id="rId5"/>
    <p:sldId id="306" r:id="rId6"/>
    <p:sldId id="267" r:id="rId7"/>
    <p:sldId id="307" r:id="rId8"/>
    <p:sldId id="268" r:id="rId9"/>
    <p:sldId id="308" r:id="rId10"/>
    <p:sldId id="269" r:id="rId11"/>
    <p:sldId id="309" r:id="rId12"/>
    <p:sldId id="310" r:id="rId13"/>
    <p:sldId id="270" r:id="rId14"/>
    <p:sldId id="271" r:id="rId15"/>
    <p:sldId id="311" r:id="rId16"/>
    <p:sldId id="272" r:id="rId17"/>
    <p:sldId id="312" r:id="rId18"/>
    <p:sldId id="313" r:id="rId19"/>
    <p:sldId id="273" r:id="rId20"/>
    <p:sldId id="275" r:id="rId21"/>
    <p:sldId id="305" r:id="rId22"/>
    <p:sldId id="281" r:id="rId23"/>
    <p:sldId id="314" r:id="rId24"/>
    <p:sldId id="315" r:id="rId25"/>
    <p:sldId id="316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E7C60-5EDE-42A2-8AA0-CD89AE8F185E}" type="datetimeFigureOut">
              <a:rPr lang="pt-BR" smtClean="0"/>
              <a:t>08/03/2021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7625D-32A8-422E-94BE-D19D726F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623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11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14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17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18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19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20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21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22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23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24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7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8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9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30FCA-13D0-4612-AA42-51DEF913C8BA}" type="slidenum">
              <a:rPr lang="pt-BR">
                <a:solidFill>
                  <a:prstClr val="black"/>
                </a:solidFill>
              </a:rPr>
              <a:pPr/>
              <a:t>10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5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770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74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907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214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99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DDE9EC"/>
                </a:solidFill>
              </a:rPr>
              <a:pPr/>
              <a:t>08/03/2021</a:t>
            </a:fld>
            <a:endParaRPr lang="pt-BR">
              <a:solidFill>
                <a:srgbClr val="DDE9E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>
              <a:solidFill>
                <a:srgbClr val="DDE9EC"/>
              </a:solidFill>
            </a:endParaRPr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8940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0877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46746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007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8180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680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44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834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5126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3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DDE9EC"/>
                </a:solidFill>
              </a:rPr>
              <a:pPr/>
              <a:t>08/03/2021</a:t>
            </a:fld>
            <a:endParaRPr lang="pt-BR">
              <a:solidFill>
                <a:srgbClr val="DDE9E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>
              <a:solidFill>
                <a:srgbClr val="DDE9EC"/>
              </a:solidFill>
            </a:endParaRPr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68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1973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66497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30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62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srgbClr val="072B6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srgbClr val="072B62"/>
              </a:solidFill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srgbClr val="072B62"/>
              </a:solidFill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629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srgbClr val="072B62"/>
              </a:solidFill>
            </a:endParaRPr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srgbClr val="072B62"/>
              </a:solidFill>
            </a:endParaRPr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24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srgbClr val="072B62"/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srgbClr val="072B62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942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3D7A7A-9A23-4AC8-847B-EF1C9C4187E3}" type="datetimeFigureOut">
              <a:rPr lang="pt-BR" smtClean="0">
                <a:solidFill>
                  <a:srgbClr val="464653"/>
                </a:solidFill>
              </a:rPr>
              <a:pPr/>
              <a:t>08/03/2021</a:t>
            </a:fld>
            <a:endParaRPr lang="pt-BR">
              <a:solidFill>
                <a:srgbClr val="464653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464653"/>
              </a:solidFill>
            </a:endParaRPr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40DCBD-F527-4375-AC6E-3A19330A4B6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20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420888"/>
            <a:ext cx="6172200" cy="1894362"/>
          </a:xfrm>
        </p:spPr>
        <p:txBody>
          <a:bodyPr>
            <a:noAutofit/>
          </a:bodyPr>
          <a:lstStyle/>
          <a:p>
            <a:r>
              <a:rPr lang="pt-BR" sz="7200" dirty="0">
                <a:solidFill>
                  <a:schemeClr val="bg1"/>
                </a:solidFill>
              </a:rPr>
              <a:t>ENFERMAGEM EM CLÍNICA CIRÚRGICA</a:t>
            </a:r>
          </a:p>
        </p:txBody>
      </p:sp>
      <p:sp>
        <p:nvSpPr>
          <p:cNvPr id="4" name="Título 5"/>
          <p:cNvSpPr txBox="1">
            <a:spLocks/>
          </p:cNvSpPr>
          <p:nvPr/>
        </p:nvSpPr>
        <p:spPr>
          <a:xfrm>
            <a:off x="2051720" y="4797152"/>
            <a:ext cx="6912768" cy="18722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anchor="ctr" anchorCtr="1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cap="none" dirty="0">
                <a:solidFill>
                  <a:srgbClr val="464653"/>
                </a:solidFill>
              </a:rPr>
              <a:t>Noções básicas - anestesia</a:t>
            </a:r>
          </a:p>
        </p:txBody>
      </p:sp>
    </p:spTree>
    <p:extLst>
      <p:ext uri="{BB962C8B-B14F-4D97-AF65-F5344CB8AC3E}">
        <p14:creationId xmlns:p14="http://schemas.microsoft.com/office/powerpoint/2010/main" val="873895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Exames complementares e indicações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Teste de gravidez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Possibilidade de gestação</a:t>
            </a:r>
          </a:p>
        </p:txBody>
      </p:sp>
    </p:spTree>
    <p:extLst>
      <p:ext uri="{BB962C8B-B14F-4D97-AF65-F5344CB8AC3E}">
        <p14:creationId xmlns:p14="http://schemas.microsoft.com/office/powerpoint/2010/main" val="3585289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Exames complementares e indicações</a:t>
            </a:r>
          </a:p>
          <a:p>
            <a:pPr lvl="1"/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Transamniase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Fosfatase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alcalina, Albumina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Idade maior ou igual a 75 anos 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Doença hepática</a:t>
            </a:r>
          </a:p>
        </p:txBody>
      </p:sp>
    </p:spTree>
    <p:extLst>
      <p:ext uri="{BB962C8B-B14F-4D97-AF65-F5344CB8AC3E}">
        <p14:creationId xmlns:p14="http://schemas.microsoft.com/office/powerpoint/2010/main" val="3585289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Estado físico – classificação da Associação Norte-Americana de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Anestesiologias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(ASA):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ASA I (P1) – paciente saudável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ASA II (P2) – paciente com doença sistêmica leve e compensada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ASA III (P3) – paciente com doença sistêmica grave que limita a atividade, porém sem incapacidade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ASA IV (P4) – paciente com doença sistêmica incapacitante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ASA V (P5) – paciente moribundo com pouca probabilidade de sobrevida, mas é submetido a cirurgia como último recurso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ASA VI (P6)* – paciente doador de órgãos para transplante</a:t>
            </a:r>
          </a:p>
          <a:p>
            <a:pPr marL="365760" lvl="1" indent="0" algn="r">
              <a:buNone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* Nova classificação segundo a ASA</a:t>
            </a:r>
          </a:p>
        </p:txBody>
      </p:sp>
    </p:spTree>
    <p:extLst>
      <p:ext uri="{BB962C8B-B14F-4D97-AF65-F5344CB8AC3E}">
        <p14:creationId xmlns:p14="http://schemas.microsoft.com/office/powerpoint/2010/main" val="2097769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 recomendação de jejum segue a orientação abaixo: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0 – 6 meses: 04 horas para sólidos e 02 para líquidos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6 – 36 meses: 06 horas para sólidos e 03 horas para líquidos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Maior que 36 meses: 08 horas para sólidos e 03 para líquidos</a:t>
            </a:r>
          </a:p>
        </p:txBody>
      </p:sp>
    </p:spTree>
    <p:extLst>
      <p:ext uri="{BB962C8B-B14F-4D97-AF65-F5344CB8AC3E}">
        <p14:creationId xmlns:p14="http://schemas.microsoft.com/office/powerpoint/2010/main" val="4028345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Pode-se utilizar medicação pré-anestésica com objetivo de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Reduzir a ansiedade e o medo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Sedação, amnésia, analgesia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Reduzir secreções das vias aéreas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Efeito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antiemético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Reduzir as necessidades de anestésicos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Facilitar a indução suave de anestesia</a:t>
            </a:r>
          </a:p>
        </p:txBody>
      </p:sp>
    </p:spTree>
    <p:extLst>
      <p:ext uri="{BB962C8B-B14F-4D97-AF65-F5344CB8AC3E}">
        <p14:creationId xmlns:p14="http://schemas.microsoft.com/office/powerpoint/2010/main" val="2268088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Medicação pré-anestésica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A- Benzodiazepínicos: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Ansiolíticos, sedativos,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amnéstico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, anticonvulsivante e relaxante muscular</a:t>
            </a:r>
          </a:p>
          <a:p>
            <a:pPr lvl="3"/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Diazepam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Compaz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Dienpax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Valium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lvl="3"/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Midazolan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Dormire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/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Dormonid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2876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Medicação pré-anestésica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B- Barbitúricos: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Sedativos, mas na presença de dor, produzem agitação</a:t>
            </a:r>
          </a:p>
          <a:p>
            <a:pPr lvl="3"/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Secobarbital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;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Pentobarbital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hypnol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);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Metohexital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93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Medicação pré-anestésica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C-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Opióides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Morfina,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meperidina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(para analgesia pré-operatória),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Fentanil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Cuidados: hipotensão postural, depressão ventilatória, aumento da PIC, náuseas/ vômitos, prurido, retenção urinária</a:t>
            </a:r>
          </a:p>
        </p:txBody>
      </p:sp>
    </p:spTree>
    <p:extLst>
      <p:ext uri="{BB962C8B-B14F-4D97-AF65-F5344CB8AC3E}">
        <p14:creationId xmlns:p14="http://schemas.microsoft.com/office/powerpoint/2010/main" val="2922293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Medicação pré-anestésica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D-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Cetamina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KETALAR produz sedação intensa, podendo chegar a um estado de catalepsia, rápido início de ação, aumento das secreções salivares e respiratórias, hipertensão arterial, aumento da PIC, taquicardia, alucinações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É indicado para pacientes graves</a:t>
            </a:r>
          </a:p>
        </p:txBody>
      </p:sp>
    </p:spTree>
    <p:extLst>
      <p:ext uri="{BB962C8B-B14F-4D97-AF65-F5344CB8AC3E}">
        <p14:creationId xmlns:p14="http://schemas.microsoft.com/office/powerpoint/2010/main" val="2665940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ANESTESIA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Os tipos de anestesia dividem-se em duas classes de acordo com as sensações que suprimem: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A CONSCIÊNCIA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Anestesia Geral</a:t>
            </a:r>
          </a:p>
        </p:txBody>
      </p:sp>
    </p:spTree>
    <p:extLst>
      <p:ext uri="{BB962C8B-B14F-4D97-AF65-F5344CB8AC3E}">
        <p14:creationId xmlns:p14="http://schemas.microsoft.com/office/powerpoint/2010/main" val="407920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INTRODUÇÃO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De origem grega, a palavra quer dizer "sem sensibilidade“.</a:t>
            </a:r>
          </a:p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Principais objetivos do ato anestésico: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Suprir a sensibilidade dolorosa durante a cirurgia;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Relaxamento muscular;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Proporcionar condições ideais para a ação da equipe cirúrgica.</a:t>
            </a:r>
          </a:p>
          <a:p>
            <a:endParaRPr lang="pt-BR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834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ANESTESIA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Os tipos de anestesia dividem-se em duas classes de acordo com as sensações que suprimem:</a:t>
            </a:r>
          </a:p>
          <a:p>
            <a:pPr lvl="1"/>
            <a:r>
              <a:rPr lang="pt-BR" sz="2800" dirty="0">
                <a:solidFill>
                  <a:schemeClr val="accent6">
                    <a:lumMod val="50000"/>
                  </a:schemeClr>
                </a:solidFill>
              </a:rPr>
              <a:t>DE PARTES DO CORPO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Anestesia Loco Regional</a:t>
            </a:r>
          </a:p>
          <a:p>
            <a:pPr lvl="3"/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Local - infiltração</a:t>
            </a:r>
          </a:p>
          <a:p>
            <a:pPr lvl="3"/>
            <a:r>
              <a:rPr lang="pt-BR" sz="2400" dirty="0" err="1">
                <a:solidFill>
                  <a:schemeClr val="accent6">
                    <a:lumMod val="50000"/>
                  </a:schemeClr>
                </a:solidFill>
              </a:rPr>
              <a:t>Raquianestesia</a:t>
            </a:r>
            <a:endParaRPr lang="pt-BR" sz="2400" dirty="0">
              <a:solidFill>
                <a:schemeClr val="accent6">
                  <a:lumMod val="50000"/>
                </a:schemeClr>
              </a:solidFill>
            </a:endParaRPr>
          </a:p>
          <a:p>
            <a:pPr lvl="3"/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Peridural</a:t>
            </a:r>
          </a:p>
          <a:p>
            <a:pPr lvl="3"/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Bloqueio</a:t>
            </a:r>
          </a:p>
          <a:p>
            <a:pPr lvl="3"/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Regional</a:t>
            </a:r>
          </a:p>
          <a:p>
            <a:pPr lvl="3"/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Oftalmológica</a:t>
            </a:r>
          </a:p>
        </p:txBody>
      </p:sp>
    </p:spTree>
    <p:extLst>
      <p:ext uri="{BB962C8B-B14F-4D97-AF65-F5344CB8AC3E}">
        <p14:creationId xmlns:p14="http://schemas.microsoft.com/office/powerpoint/2010/main" val="2003672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ANESTESIA - COMPLICAÇÕES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Anestesia geral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No pós-operatório paciente pode queixar-se de dor de garganta devido intubação endotraqueal</a:t>
            </a:r>
          </a:p>
          <a:p>
            <a:pPr lvl="1"/>
            <a:endParaRPr lang="pt-BR" sz="29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pPr marL="365760" lvl="1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161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ANESTESIA - COMPLICAÇÕES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Anestesia raquidiana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Hipotensão (fique atento para náuseas no POI)</a:t>
            </a:r>
          </a:p>
          <a:p>
            <a:pPr lvl="1"/>
            <a:r>
              <a:rPr lang="pt-BR" sz="2900" dirty="0" err="1">
                <a:solidFill>
                  <a:schemeClr val="accent6">
                    <a:lumMod val="50000"/>
                  </a:schemeClr>
                </a:solidFill>
              </a:rPr>
              <a:t>Cefaléia</a:t>
            </a:r>
            <a:endParaRPr lang="pt-BR" sz="2900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Fístula </a:t>
            </a:r>
            <a:r>
              <a:rPr lang="pt-BR" sz="2900" dirty="0" err="1">
                <a:solidFill>
                  <a:schemeClr val="accent6">
                    <a:lumMod val="50000"/>
                  </a:schemeClr>
                </a:solidFill>
              </a:rPr>
              <a:t>liquórica</a:t>
            </a:r>
            <a:endParaRPr lang="pt-BR" sz="2900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Hematomas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Lesões mecânicas ou químicas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Sintomas neurológicos transitórios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Processos infecciosos ou inflamatórios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Retenção urinária (</a:t>
            </a:r>
            <a:r>
              <a:rPr lang="pt-BR" sz="2900" dirty="0" err="1">
                <a:solidFill>
                  <a:schemeClr val="accent6">
                    <a:lumMod val="50000"/>
                  </a:schemeClr>
                </a:solidFill>
              </a:rPr>
              <a:t>bexigoma</a:t>
            </a:r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lvl="1"/>
            <a:endParaRPr lang="pt-BR" sz="29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pPr marL="365760" lvl="1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62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ANESTESIA - COMPLICAÇÕES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Anestesia peridural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As complicações da anestesia peridural: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Dor lombar</a:t>
            </a:r>
          </a:p>
          <a:p>
            <a:pPr lvl="1"/>
            <a:r>
              <a:rPr lang="pt-BR" sz="2900" dirty="0" err="1">
                <a:solidFill>
                  <a:schemeClr val="accent6">
                    <a:lumMod val="50000"/>
                  </a:schemeClr>
                </a:solidFill>
              </a:rPr>
              <a:t>Cefaléia</a:t>
            </a:r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 pós-perfuração acidental da </a:t>
            </a:r>
            <a:r>
              <a:rPr lang="pt-BR" sz="2900" dirty="0" err="1">
                <a:solidFill>
                  <a:schemeClr val="accent6">
                    <a:lumMod val="50000"/>
                  </a:schemeClr>
                </a:solidFill>
              </a:rPr>
              <a:t>duramater</a:t>
            </a:r>
            <a:endParaRPr lang="pt-BR" sz="2900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Reações toxicas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Lesões neurológicas</a:t>
            </a:r>
          </a:p>
          <a:p>
            <a:pPr marL="365760" lvl="1" indent="0">
              <a:buNone/>
            </a:pPr>
            <a:endParaRPr lang="pt-BR" sz="29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pPr marL="365760" lvl="1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141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ANESTESIA - COMPLICAÇÕES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Anestesia regional intravenosa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Complicações estão associadas aos efeitos sistêmicos do anestésico local liberado, após a soltura do garrote</a:t>
            </a:r>
          </a:p>
          <a:p>
            <a:pPr marL="365760" lvl="1" indent="0">
              <a:buNone/>
            </a:pPr>
            <a:endParaRPr lang="pt-BR" sz="29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pPr marL="365760" lvl="1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5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INTRODUÇÃO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O procedimento anestésico inclui: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Avaliação pré-anestésica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Anestesia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Recuperação anestésica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Analgesia pós-operatória</a:t>
            </a:r>
          </a:p>
          <a:p>
            <a:pPr marL="365760" lvl="1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08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INTRODUÇÃO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A escolha do tipo de anestesia depende: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Condições fisiológicas do paciente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Presença e severidade de doenças coexistentes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Condições mentais e psicológicas do paciente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Recuperação pós-operatória 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Dor no pós-operatório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Tipo e duração do procedimento</a:t>
            </a:r>
          </a:p>
          <a:p>
            <a:pPr marL="365760" lvl="1" indent="0">
              <a:buNone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58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Exames complementares e indicações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Eletrocardiograma (ECG)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Idade maior ou igual a 75 anos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Diabetes Mellitus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Doença cardiovascular, renal ou pulmonar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Radioterapia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Uso de digoxina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Doença do sistema nervoso central</a:t>
            </a:r>
          </a:p>
        </p:txBody>
      </p:sp>
    </p:spTree>
    <p:extLst>
      <p:ext uri="{BB962C8B-B14F-4D97-AF65-F5344CB8AC3E}">
        <p14:creationId xmlns:p14="http://schemas.microsoft.com/office/powerpoint/2010/main" val="289972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Exames complementares e indicações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Radiografia de tórax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Idade maior ou igual a 75 anos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Diabetes Mellitus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Doença cardiovascular  ou pulmonar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Tabagismo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Neoplasia ou radioterapia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Procedimento cirúrgico de grande porte</a:t>
            </a:r>
          </a:p>
        </p:txBody>
      </p:sp>
    </p:spTree>
    <p:extLst>
      <p:ext uri="{BB962C8B-B14F-4D97-AF65-F5344CB8AC3E}">
        <p14:creationId xmlns:p14="http://schemas.microsoft.com/office/powerpoint/2010/main" val="401120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accent6">
                    <a:lumMod val="50000"/>
                  </a:schemeClr>
                </a:solidFill>
              </a:rPr>
              <a:t>Exames complementares e indicações</a:t>
            </a:r>
          </a:p>
          <a:p>
            <a:pPr lvl="1"/>
            <a:r>
              <a:rPr lang="pt-BR" sz="2900" dirty="0" err="1">
                <a:solidFill>
                  <a:schemeClr val="accent6">
                    <a:lumMod val="50000"/>
                  </a:schemeClr>
                </a:solidFill>
              </a:rPr>
              <a:t>Coagulograma</a:t>
            </a:r>
            <a:endParaRPr lang="pt-BR" sz="2900" dirty="0">
              <a:solidFill>
                <a:schemeClr val="accent6">
                  <a:lumMod val="50000"/>
                </a:schemeClr>
              </a:solidFill>
            </a:endParaRP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Doença hepática</a:t>
            </a:r>
          </a:p>
          <a:p>
            <a:pPr lvl="2"/>
            <a:r>
              <a:rPr lang="pt-BR" sz="2600" dirty="0" err="1">
                <a:solidFill>
                  <a:schemeClr val="accent6">
                    <a:lumMod val="50000"/>
                  </a:schemeClr>
                </a:solidFill>
              </a:rPr>
              <a:t>Coagulopatia</a:t>
            </a:r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 ou terapia com anticoagulante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Procedimento vascular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Procedimento cirúrgico de grande porte </a:t>
            </a:r>
          </a:p>
        </p:txBody>
      </p:sp>
    </p:spTree>
    <p:extLst>
      <p:ext uri="{BB962C8B-B14F-4D97-AF65-F5344CB8AC3E}">
        <p14:creationId xmlns:p14="http://schemas.microsoft.com/office/powerpoint/2010/main" val="287276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Exames complementares e indicações</a:t>
            </a:r>
          </a:p>
          <a:p>
            <a:pPr lvl="1"/>
            <a:r>
              <a:rPr lang="pt-BR" sz="2900" dirty="0">
                <a:solidFill>
                  <a:schemeClr val="accent6">
                    <a:lumMod val="50000"/>
                  </a:schemeClr>
                </a:solidFill>
              </a:rPr>
              <a:t>Dosagem bioquímica sérica (Creatinina, Ureia, Eletrólitos)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Idade maior ou igual a 75 anos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Doença cardiovascular ou renal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Diabetes 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Terapia com diurético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Uso de digoxina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Uso de </a:t>
            </a:r>
            <a:r>
              <a:rPr lang="pt-BR" sz="2600" dirty="0" err="1">
                <a:solidFill>
                  <a:schemeClr val="accent6">
                    <a:lumMod val="50000"/>
                  </a:schemeClr>
                </a:solidFill>
              </a:rPr>
              <a:t>esteróides</a:t>
            </a:r>
            <a:endParaRPr lang="pt-BR" sz="2600" dirty="0">
              <a:solidFill>
                <a:schemeClr val="accent6">
                  <a:lumMod val="50000"/>
                </a:schemeClr>
              </a:solidFill>
            </a:endParaRP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Doença do sistema nervoso central</a:t>
            </a:r>
          </a:p>
          <a:p>
            <a:pPr lvl="2"/>
            <a:r>
              <a:rPr lang="pt-BR" sz="2600" dirty="0">
                <a:solidFill>
                  <a:schemeClr val="accent6">
                    <a:lumMod val="50000"/>
                  </a:schemeClr>
                </a:solidFill>
              </a:rPr>
              <a:t>Procedimento cirúrgico de grande porte </a:t>
            </a:r>
          </a:p>
        </p:txBody>
      </p:sp>
    </p:spTree>
    <p:extLst>
      <p:ext uri="{BB962C8B-B14F-4D97-AF65-F5344CB8AC3E}">
        <p14:creationId xmlns:p14="http://schemas.microsoft.com/office/powerpoint/2010/main" val="168674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cap="none" dirty="0"/>
              <a:t>AVALIAÇÃO PRÉ-ANESTÉSICA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Exames complementares e indicações</a:t>
            </a:r>
          </a:p>
          <a:p>
            <a:pPr lvl="1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Hemograma completo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Neonatos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Idade maior ou igual a 75 anos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Doença renal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Neoplasia ou radioterapia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Tabagismo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Uso de anticoagulante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Doença do sistema nervoso central</a:t>
            </a:r>
          </a:p>
          <a:p>
            <a:pPr lvl="2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Procedimento cirúrgico de grande porte</a:t>
            </a:r>
          </a:p>
        </p:txBody>
      </p:sp>
    </p:spTree>
    <p:extLst>
      <p:ext uri="{BB962C8B-B14F-4D97-AF65-F5344CB8AC3E}">
        <p14:creationId xmlns:p14="http://schemas.microsoft.com/office/powerpoint/2010/main" val="3587602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Personalizada 11">
      <a:dk1>
        <a:srgbClr val="072B62"/>
      </a:dk1>
      <a:lt1>
        <a:sysClr val="window" lastClr="FFFFFF"/>
      </a:lt1>
      <a:dk2>
        <a:srgbClr val="242852"/>
      </a:dk2>
      <a:lt2>
        <a:srgbClr val="ACCBF9"/>
      </a:lt2>
      <a:accent1>
        <a:srgbClr val="3B4658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alcão Envidraçado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797</Words>
  <Application>Microsoft Office PowerPoint</Application>
  <PresentationFormat>Apresentação na tela (4:3)</PresentationFormat>
  <Paragraphs>189</Paragraphs>
  <Slides>24</Slides>
  <Notes>23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24</vt:i4>
      </vt:variant>
    </vt:vector>
  </HeadingPairs>
  <TitlesOfParts>
    <vt:vector size="29" baseType="lpstr">
      <vt:lpstr>Calibri</vt:lpstr>
      <vt:lpstr>Wingdings</vt:lpstr>
      <vt:lpstr>Wingdings 2</vt:lpstr>
      <vt:lpstr>Balcão Envidraçado</vt:lpstr>
      <vt:lpstr>1_Balcão Envidraçado</vt:lpstr>
      <vt:lpstr>ENFERMAGEM EM CLÍNICA CIRÚRGICA</vt:lpstr>
      <vt:lpstr>INTRODUÇÃO</vt:lpstr>
      <vt:lpstr>INTRODUÇÃO</vt:lpstr>
      <vt:lpstr>INTRODUÇÃO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AVALIAÇÃO PRÉ-ANESTÉSICA</vt:lpstr>
      <vt:lpstr>ANESTESIA</vt:lpstr>
      <vt:lpstr>ANESTESIA</vt:lpstr>
      <vt:lpstr>ANESTESIA - COMPLICAÇÕES</vt:lpstr>
      <vt:lpstr>ANESTESIA - COMPLICAÇÕES</vt:lpstr>
      <vt:lpstr>ANESTESIA - COMPLICAÇÕES</vt:lpstr>
      <vt:lpstr>ANESTESIA - COMPLICAÇÕES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ENFERMAGEM EM CLÍNICA CIRÚRGICA</dc:title>
  <dc:creator>Carine</dc:creator>
  <cp:lastModifiedBy>Alexandro Rosa Péres</cp:lastModifiedBy>
  <cp:revision>2</cp:revision>
  <dcterms:created xsi:type="dcterms:W3CDTF">2020-03-02T00:54:15Z</dcterms:created>
  <dcterms:modified xsi:type="dcterms:W3CDTF">2021-03-08T15:49:44Z</dcterms:modified>
</cp:coreProperties>
</file>