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fabycarlim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uladeanatomia.com/novosite/sistemas/sistema-articular/anfiartros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0B9889E4-D29B-490E-9A2A-E5246B2F53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41000" pressure="0"/>
                    </a14:imgEffect>
                    <a14:imgEffect>
                      <a14:sharpenSoften amount="-2000"/>
                    </a14:imgEffect>
                    <a14:imgEffect>
                      <a14:colorTemperature colorTemp="6315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81686" y="1111348"/>
            <a:ext cx="9805182" cy="4571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0B4DC65-4523-471C-BB56-39013187A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Sistema articular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254121-21D9-45AD-942A-0D26B66FAA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280452"/>
            <a:ext cx="6831673" cy="762064"/>
          </a:xfrm>
        </p:spPr>
        <p:txBody>
          <a:bodyPr/>
          <a:lstStyle/>
          <a:p>
            <a:r>
              <a:rPr lang="pt-BR" dirty="0"/>
              <a:t>Profa. Fabíola Carlim Voigt</a:t>
            </a:r>
          </a:p>
        </p:txBody>
      </p:sp>
    </p:spTree>
    <p:extLst>
      <p:ext uri="{BB962C8B-B14F-4D97-AF65-F5344CB8AC3E}">
        <p14:creationId xmlns:p14="http://schemas.microsoft.com/office/powerpoint/2010/main" val="2721299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A4A3085-C086-4F55-BD9C-310D4349C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837" y="1319834"/>
            <a:ext cx="5092146" cy="3941280"/>
          </a:xfrm>
        </p:spPr>
        <p:txBody>
          <a:bodyPr>
            <a:normAutofit/>
          </a:bodyPr>
          <a:lstStyle/>
          <a:p>
            <a:r>
              <a:rPr lang="pt-BR" sz="2400" b="1" dirty="0">
                <a:solidFill>
                  <a:schemeClr val="tx1"/>
                </a:solidFill>
                <a:latin typeface="+mj-lt"/>
              </a:rPr>
              <a:t>Cápsula Articular: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É uma membrana conjuntiva que envolve as articulações sinoviais. Apresenta-se com duas camadas:</a:t>
            </a:r>
          </a:p>
          <a:p>
            <a:pPr marL="457200" indent="-457200">
              <a:buAutoNum type="arabicPeriod"/>
            </a:pPr>
            <a:r>
              <a:rPr lang="pt-BR" sz="2400" b="1" i="0" dirty="0">
                <a:solidFill>
                  <a:schemeClr val="tx1"/>
                </a:solidFill>
                <a:effectLst/>
                <a:latin typeface="+mj-lt"/>
              </a:rPr>
              <a:t>Membrana Fibrosa</a:t>
            </a:r>
            <a:r>
              <a:rPr lang="pt-BR" sz="2400" dirty="0">
                <a:solidFill>
                  <a:schemeClr val="tx1"/>
                </a:solidFill>
                <a:latin typeface="+mj-lt"/>
              </a:rPr>
              <a:t>;</a:t>
            </a:r>
            <a:endParaRPr lang="pt-BR" sz="2400" b="0" i="0" dirty="0">
              <a:solidFill>
                <a:schemeClr val="tx1"/>
              </a:solidFill>
              <a:effectLst/>
              <a:latin typeface="+mj-lt"/>
            </a:endParaRPr>
          </a:p>
          <a:p>
            <a:pPr marL="0" indent="0">
              <a:buNone/>
            </a:pPr>
            <a:r>
              <a:rPr lang="pt-BR" sz="2400" b="1" dirty="0">
                <a:solidFill>
                  <a:schemeClr val="tx1"/>
                </a:solidFill>
                <a:latin typeface="+mj-lt"/>
              </a:rPr>
              <a:t>2. 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+mj-lt"/>
              </a:rPr>
              <a:t>Membrana Sinovial</a:t>
            </a:r>
            <a:r>
              <a:rPr lang="pt-BR" sz="2400" dirty="0">
                <a:solidFill>
                  <a:schemeClr val="tx1"/>
                </a:solidFill>
                <a:latin typeface="+mj-lt"/>
              </a:rPr>
              <a:t>.</a:t>
            </a:r>
            <a:endParaRPr lang="pt-BR" sz="24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9376856-2B55-4BDC-A92D-67853AEE7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7849" y="1169504"/>
            <a:ext cx="4956313" cy="46177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5069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BC12E1-15B4-4160-93F5-3CA59D4C2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73426"/>
            <a:ext cx="9601200" cy="4793974"/>
          </a:xfrm>
        </p:spPr>
        <p:txBody>
          <a:bodyPr/>
          <a:lstStyle/>
          <a:p>
            <a:r>
              <a:rPr lang="pt-BR" sz="2400" b="1" i="0" dirty="0">
                <a:solidFill>
                  <a:schemeClr val="tx1"/>
                </a:solidFill>
                <a:effectLst/>
                <a:latin typeface="+mj-lt"/>
              </a:rPr>
              <a:t>Discos e Meniscos</a:t>
            </a:r>
            <a:r>
              <a:rPr lang="pt-BR" sz="2400" dirty="0">
                <a:solidFill>
                  <a:schemeClr val="tx1"/>
                </a:solidFill>
                <a:latin typeface="+mj-lt"/>
              </a:rPr>
              <a:t>: Encontram-se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 nas superfícies articulares, são formações fibrocartilaginosas.</a:t>
            </a:r>
            <a:br>
              <a:rPr lang="pt-BR" dirty="0"/>
            </a:br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157D664-C95F-4875-BBD4-562EFC410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807" y="2544417"/>
            <a:ext cx="4320489" cy="34985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FB79D328-20BF-4CA8-9A71-59FD6C610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9766" y="2544417"/>
            <a:ext cx="3451364" cy="34985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8945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C60BB6-3445-4C87-8319-53BD04C31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80661"/>
            <a:ext cx="9601200" cy="4886739"/>
          </a:xfrm>
        </p:spPr>
        <p:txBody>
          <a:bodyPr/>
          <a:lstStyle/>
          <a:p>
            <a:r>
              <a:rPr lang="pt-BR" sz="2400" b="1" i="0" dirty="0">
                <a:solidFill>
                  <a:schemeClr val="tx1"/>
                </a:solidFill>
                <a:effectLst/>
                <a:latin typeface="+mj-lt"/>
              </a:rPr>
              <a:t>Bainha Sinovial dos Tendões: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Facilitam o deslizamento de tendões que passam através de túneis fibrosos e ósseos (</a:t>
            </a:r>
            <a:r>
              <a:rPr lang="pt-BR" sz="2400" b="0" i="0" dirty="0" err="1">
                <a:solidFill>
                  <a:schemeClr val="tx1"/>
                </a:solidFill>
                <a:effectLst/>
                <a:latin typeface="+mj-lt"/>
              </a:rPr>
              <a:t>retináculo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 dos flexores de punho).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13B1B10-8BEF-4B2F-94AE-2A9E19B95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7319" y="2543548"/>
            <a:ext cx="3535637" cy="38139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0C2A1BA4-6AC6-4E91-B4B9-2D99BF384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805" y="2543548"/>
            <a:ext cx="3535637" cy="38139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0164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862C539-04CC-460C-BA2E-ADAF0AC25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78" y="755374"/>
            <a:ext cx="10018644" cy="4944718"/>
          </a:xfrm>
        </p:spPr>
        <p:txBody>
          <a:bodyPr>
            <a:normAutofit/>
          </a:bodyPr>
          <a:lstStyle/>
          <a:p>
            <a:r>
              <a:rPr lang="pt-BR" sz="2400" b="1" i="0" dirty="0">
                <a:solidFill>
                  <a:schemeClr val="tx1"/>
                </a:solidFill>
                <a:effectLst/>
                <a:latin typeface="+mj-lt"/>
              </a:rPr>
              <a:t>Bolsas Sinoviais (</a:t>
            </a:r>
            <a:r>
              <a:rPr lang="pt-BR" sz="2400" b="1" i="0" dirty="0" err="1">
                <a:solidFill>
                  <a:schemeClr val="tx1"/>
                </a:solidFill>
                <a:effectLst/>
                <a:latin typeface="+mj-lt"/>
              </a:rPr>
              <a:t>Bursas</a:t>
            </a:r>
            <a:r>
              <a:rPr lang="pt-BR" sz="2400" b="1" i="0" dirty="0">
                <a:solidFill>
                  <a:schemeClr val="tx1"/>
                </a:solidFill>
                <a:effectLst/>
                <a:latin typeface="+mj-lt"/>
              </a:rPr>
              <a:t>):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São constituídas por sacos fechados de revestimento sinovial. Facilitam o deslizamento de músculos ou de tendões sobre proeminências ósseas ou ligamentosas.</a:t>
            </a:r>
            <a:endParaRPr lang="pt-BR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F585FD8-5BDE-40F2-BBC7-07F1EC0CC6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095" y="2322858"/>
            <a:ext cx="7209656" cy="39255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075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5B9D61-4C11-4F5C-861F-BAFCE674B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ARTICULAÇÕES SINOVIAIS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A667CA-BF8E-4756-8213-37D595D2A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8069"/>
            <a:ext cx="9601200" cy="4373218"/>
          </a:xfrm>
        </p:spPr>
        <p:txBody>
          <a:bodyPr>
            <a:normAutofit/>
          </a:bodyPr>
          <a:lstStyle/>
          <a:p>
            <a:r>
              <a:rPr lang="pt-BR" sz="2400" dirty="0"/>
              <a:t>ATM (Articulação Temporomandibular);</a:t>
            </a:r>
          </a:p>
          <a:p>
            <a:r>
              <a:rPr lang="pt-BR" sz="2400" dirty="0"/>
              <a:t>Ombro;</a:t>
            </a:r>
          </a:p>
          <a:p>
            <a:r>
              <a:rPr lang="pt-BR" sz="2400" dirty="0"/>
              <a:t>Cotovelo;</a:t>
            </a:r>
          </a:p>
          <a:p>
            <a:r>
              <a:rPr lang="pt-BR" sz="2400" dirty="0"/>
              <a:t>Punho;</a:t>
            </a:r>
          </a:p>
          <a:p>
            <a:r>
              <a:rPr lang="pt-BR" sz="2400" dirty="0"/>
              <a:t>Quadril;</a:t>
            </a:r>
          </a:p>
          <a:p>
            <a:r>
              <a:rPr lang="pt-BR" sz="2400" dirty="0"/>
              <a:t>Joelho;</a:t>
            </a:r>
          </a:p>
          <a:p>
            <a:r>
              <a:rPr lang="pt-BR" sz="2400" dirty="0"/>
              <a:t>Tornozelo;</a:t>
            </a:r>
          </a:p>
          <a:p>
            <a:r>
              <a:rPr lang="pt-BR" sz="2400" b="1" u="sng" dirty="0"/>
              <a:t>Coluna Vertebral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8276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22739A-B8C3-4059-8B62-862280055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29748"/>
          </a:xfrm>
        </p:spPr>
        <p:txBody>
          <a:bodyPr/>
          <a:lstStyle/>
          <a:p>
            <a:r>
              <a:rPr lang="pt-BR" dirty="0"/>
              <a:t>COLUNA VERTEBRAL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4554C8E-8618-4BF7-A8EC-D799E94D5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83027"/>
            <a:ext cx="9995452" cy="1510747"/>
          </a:xfrm>
        </p:spPr>
        <p:txBody>
          <a:bodyPr>
            <a:normAutofit/>
          </a:bodyPr>
          <a:lstStyle/>
          <a:p>
            <a:r>
              <a:rPr lang="pt-BR" sz="2400" b="0" i="0" dirty="0">
                <a:solidFill>
                  <a:schemeClr val="tx1"/>
                </a:solidFill>
                <a:effectLst/>
              </a:rPr>
              <a:t>As articulações da coluna vertebral consistem em uma serie de </a:t>
            </a:r>
            <a:r>
              <a:rPr lang="pt-BR" sz="2400" b="1" i="0" dirty="0">
                <a:solidFill>
                  <a:schemeClr val="tx1"/>
                </a:solidFill>
                <a:effectLst/>
              </a:rPr>
              <a:t>anfiartroses</a:t>
            </a:r>
            <a:r>
              <a:rPr lang="pt-BR" sz="2400" b="0" i="0" dirty="0">
                <a:solidFill>
                  <a:schemeClr val="tx1"/>
                </a:solidFill>
                <a:effectLst/>
              </a:rPr>
              <a:t>, entre os corpos vertebrais;</a:t>
            </a:r>
          </a:p>
          <a:p>
            <a:r>
              <a:rPr lang="pt-BR" sz="2400" dirty="0">
                <a:solidFill>
                  <a:schemeClr val="tx1"/>
                </a:solidFill>
              </a:rPr>
              <a:t>E uma </a:t>
            </a:r>
            <a:r>
              <a:rPr lang="pt-BR" sz="2400" b="0" i="0" dirty="0">
                <a:solidFill>
                  <a:schemeClr val="tx1"/>
                </a:solidFill>
                <a:effectLst/>
              </a:rPr>
              <a:t>série de </a:t>
            </a:r>
            <a:r>
              <a:rPr lang="pt-BR" sz="2400" b="1" i="0" dirty="0">
                <a:solidFill>
                  <a:schemeClr val="tx1"/>
                </a:solidFill>
                <a:effectLst/>
              </a:rPr>
              <a:t>diartroses</a:t>
            </a:r>
            <a:r>
              <a:rPr lang="pt-BR" sz="2400" b="0" i="0" dirty="0">
                <a:solidFill>
                  <a:schemeClr val="tx1"/>
                </a:solidFill>
                <a:effectLst/>
              </a:rPr>
              <a:t>, entre os arcos vertebrais.</a:t>
            </a:r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6A7370D-7CB0-42E3-8F86-2AB47CAFC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766" y="3074505"/>
            <a:ext cx="5754738" cy="34190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30730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FD39A3-75BD-48E1-81D6-1269D0D76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957" y="1350499"/>
            <a:ext cx="10410093" cy="47138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200" dirty="0"/>
              <a:t>Profa. Fabíola Carlim Voigt</a:t>
            </a:r>
          </a:p>
          <a:p>
            <a:pPr marL="0" indent="0" algn="ctr">
              <a:buNone/>
            </a:pPr>
            <a:r>
              <a:rPr lang="pt-BR" sz="3200" dirty="0"/>
              <a:t>E-mail: </a:t>
            </a:r>
            <a:r>
              <a:rPr lang="pt-BR" sz="3200" b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fabycarlim@gmail.com</a:t>
            </a:r>
            <a:endParaRPr lang="pt-BR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pt-BR" sz="3200" dirty="0"/>
          </a:p>
          <a:p>
            <a:pPr marL="0" indent="0" algn="ctr">
              <a:buNone/>
            </a:pPr>
            <a:endParaRPr lang="pt-BR" sz="3200" dirty="0"/>
          </a:p>
          <a:p>
            <a:pPr marL="0" indent="0" algn="ctr">
              <a:buNone/>
            </a:pPr>
            <a:endParaRPr lang="pt-BR" sz="3200" dirty="0"/>
          </a:p>
          <a:p>
            <a:pPr marL="0" indent="0" algn="ctr">
              <a:buNone/>
            </a:pPr>
            <a:r>
              <a:rPr lang="pt-BR" sz="3200" dirty="0"/>
              <a:t>Qualquer duvida estou a disposição!</a:t>
            </a:r>
          </a:p>
          <a:p>
            <a:pPr marL="0" indent="0">
              <a:buNone/>
            </a:pPr>
            <a:endParaRPr lang="pt-BR" sz="3200" dirty="0"/>
          </a:p>
        </p:txBody>
      </p:sp>
      <p:sp>
        <p:nvSpPr>
          <p:cNvPr id="4" name="Seta: para Cima 3">
            <a:extLst>
              <a:ext uri="{FF2B5EF4-FFF2-40B4-BE49-F238E27FC236}">
                <a16:creationId xmlns:a16="http://schemas.microsoft.com/office/drawing/2014/main" id="{CE5A178E-5BA2-40F5-ADF7-000E56298111}"/>
              </a:ext>
            </a:extLst>
          </p:cNvPr>
          <p:cNvSpPr/>
          <p:nvPr/>
        </p:nvSpPr>
        <p:spPr>
          <a:xfrm>
            <a:off x="6096000" y="3110718"/>
            <a:ext cx="712763" cy="636563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527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27F7DD-9665-4FEA-872A-07CE4AB64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29748"/>
          </a:xfrm>
        </p:spPr>
        <p:txBody>
          <a:bodyPr/>
          <a:lstStyle/>
          <a:p>
            <a:r>
              <a:rPr lang="pt-BR" dirty="0"/>
              <a:t>ESTRUTURA ARTICULAR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821218-4697-416D-AA30-60C7FB1E1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54087"/>
            <a:ext cx="9601200" cy="4356652"/>
          </a:xfrm>
        </p:spPr>
        <p:txBody>
          <a:bodyPr>
            <a:normAutofit/>
          </a:bodyPr>
          <a:lstStyle/>
          <a:p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Articulações ou junturas são as uniões funcionais entre os diferentes ossos do esqueleto.</a:t>
            </a:r>
          </a:p>
          <a:p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 São divididas nos seguintes grupos, de acordo com sua estrutura e mobilidade: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+mj-lt"/>
              </a:rPr>
              <a:t>1. Articulações Fibrosas </a:t>
            </a:r>
            <a:r>
              <a:rPr lang="pt-BR" sz="2400" b="1" dirty="0">
                <a:solidFill>
                  <a:schemeClr val="tx1"/>
                </a:solidFill>
                <a:latin typeface="+mj-lt"/>
              </a:rPr>
              <a:t>(Sinartroses) </a:t>
            </a:r>
            <a:r>
              <a:rPr lang="pt-BR" sz="2400" dirty="0">
                <a:solidFill>
                  <a:schemeClr val="tx1"/>
                </a:solidFill>
                <a:latin typeface="+mj-lt"/>
              </a:rPr>
              <a:t>ou imóveis;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+mj-lt"/>
              </a:rPr>
              <a:t>2. Articulações </a:t>
            </a:r>
            <a:r>
              <a:rPr lang="pt-BR" sz="2400" dirty="0" err="1">
                <a:solidFill>
                  <a:schemeClr val="tx1"/>
                </a:solidFill>
                <a:latin typeface="+mj-lt"/>
              </a:rPr>
              <a:t>Cartílagíneas</a:t>
            </a:r>
            <a:r>
              <a:rPr lang="pt-BR" sz="2400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2400" b="1" dirty="0">
                <a:solidFill>
                  <a:schemeClr val="tx1"/>
                </a:solidFill>
                <a:latin typeface="+mj-lt"/>
              </a:rPr>
              <a:t>(Anfiartroses) </a:t>
            </a:r>
            <a:r>
              <a:rPr lang="pt-BR" sz="2400" dirty="0">
                <a:solidFill>
                  <a:schemeClr val="tx1"/>
                </a:solidFill>
                <a:latin typeface="+mj-lt"/>
              </a:rPr>
              <a:t>ou com movimentos limitados;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+mj-lt"/>
              </a:rPr>
              <a:t>3. Articulações Sinoviais </a:t>
            </a:r>
            <a:r>
              <a:rPr lang="pt-BR" sz="2400" b="1" dirty="0">
                <a:solidFill>
                  <a:schemeClr val="tx1"/>
                </a:solidFill>
                <a:latin typeface="+mj-lt"/>
              </a:rPr>
              <a:t>(Diartroses) </a:t>
            </a:r>
            <a:r>
              <a:rPr lang="pt-BR" sz="2400" dirty="0">
                <a:solidFill>
                  <a:schemeClr val="tx1"/>
                </a:solidFill>
                <a:latin typeface="+mj-lt"/>
              </a:rPr>
              <a:t>ou articulações de movimentos amplos.</a:t>
            </a:r>
            <a:endParaRPr lang="pt-BR" sz="2400" dirty="0">
              <a:solidFill>
                <a:schemeClr val="tx1"/>
              </a:solidFill>
              <a:effectLst/>
              <a:latin typeface="+mj-lt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936892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5363F4-5A09-405F-AD46-7747BF65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 dirty="0">
                <a:solidFill>
                  <a:schemeClr val="tx1"/>
                </a:solidFill>
                <a:latin typeface="+mj-lt"/>
              </a:rPr>
              <a:t>SINARTROSES</a:t>
            </a:r>
            <a:br>
              <a:rPr lang="pt-BR" sz="4400" b="1" dirty="0">
                <a:solidFill>
                  <a:schemeClr val="tx1"/>
                </a:solidFill>
                <a:latin typeface="+mj-lt"/>
              </a:rPr>
            </a:br>
            <a:br>
              <a:rPr lang="pt-BR" sz="4400" dirty="0">
                <a:solidFill>
                  <a:schemeClr val="tx1"/>
                </a:solidFill>
                <a:latin typeface="+mj-lt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571C10-969B-4EB0-985A-E344084AB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5061"/>
            <a:ext cx="9601200" cy="3843131"/>
          </a:xfrm>
        </p:spPr>
        <p:txBody>
          <a:bodyPr>
            <a:normAutofit/>
          </a:bodyPr>
          <a:lstStyle/>
          <a:p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As articulações fibrosas incluem todas as articulações onde as superfícies dos ossos estão quase em contato direto, como nas articulações entre os ossos do crânio (exceto a ATM). </a:t>
            </a:r>
          </a:p>
          <a:p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Há três tipos principais de articulações fibrosas:</a:t>
            </a:r>
          </a:p>
          <a:p>
            <a:pPr marL="0" indent="0">
              <a:buNone/>
            </a:pPr>
            <a:r>
              <a:rPr lang="pt-BR" sz="2400" b="1" dirty="0">
                <a:solidFill>
                  <a:schemeClr val="tx1"/>
                </a:solidFill>
                <a:latin typeface="+mj-lt"/>
              </a:rPr>
              <a:t> 1. Suturas;</a:t>
            </a:r>
          </a:p>
          <a:p>
            <a:pPr marL="0" indent="0">
              <a:buNone/>
            </a:pPr>
            <a:r>
              <a:rPr lang="pt-BR" sz="2400" b="1" dirty="0">
                <a:solidFill>
                  <a:schemeClr val="tx1"/>
                </a:solidFill>
                <a:latin typeface="+mj-lt"/>
              </a:rPr>
              <a:t>2. Sindesmoses;</a:t>
            </a:r>
          </a:p>
          <a:p>
            <a:pPr marL="0" indent="0">
              <a:buNone/>
            </a:pPr>
            <a:r>
              <a:rPr lang="pt-BR" sz="2400" b="1" dirty="0">
                <a:solidFill>
                  <a:schemeClr val="tx1"/>
                </a:solidFill>
                <a:latin typeface="+mj-lt"/>
              </a:rPr>
              <a:t>3. Gonfoses.</a:t>
            </a:r>
            <a:endParaRPr lang="pt-BR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9478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573572-5B91-4674-B8F0-9DFE25B88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322" y="1179443"/>
            <a:ext cx="4896678" cy="5115339"/>
          </a:xfrm>
        </p:spPr>
        <p:txBody>
          <a:bodyPr/>
          <a:lstStyle/>
          <a:p>
            <a:pPr marL="0" indent="0">
              <a:buNone/>
            </a:pPr>
            <a:r>
              <a:rPr lang="pt-BR" sz="2400" b="1" dirty="0">
                <a:solidFill>
                  <a:schemeClr val="tx1"/>
                </a:solidFill>
                <a:latin typeface="+mj-lt"/>
              </a:rPr>
              <a:t>1. Suturas</a:t>
            </a:r>
            <a:r>
              <a:rPr lang="pt-BR" sz="2400" dirty="0">
                <a:solidFill>
                  <a:schemeClr val="tx1"/>
                </a:solidFill>
                <a:latin typeface="+mj-lt"/>
              </a:rPr>
              <a:t>: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Nas suturas as extremidades dos ossos têm </a:t>
            </a:r>
            <a:r>
              <a:rPr lang="pt-BR" sz="2400" b="0" i="0" dirty="0" err="1">
                <a:solidFill>
                  <a:schemeClr val="tx1"/>
                </a:solidFill>
                <a:effectLst/>
                <a:latin typeface="+mj-lt"/>
              </a:rPr>
              <a:t>interdigitações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 ou sulcos, que os mantêm íntima e firmemente unidos.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+mj-lt"/>
              </a:rPr>
              <a:t>As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 fibras de conexão são muito curtas preenchendo uma pequena fenda entre os ossos. </a:t>
            </a:r>
          </a:p>
          <a:p>
            <a:pPr marL="0" indent="0">
              <a:buNone/>
            </a:pP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Este tipo de articulação é encontrado somente entre os ossos planos do crânio.</a:t>
            </a:r>
            <a:endParaRPr lang="pt-BR" sz="2400" dirty="0">
              <a:solidFill>
                <a:schemeClr val="tx1"/>
              </a:solidFill>
              <a:latin typeface="+mj-lt"/>
            </a:endParaRPr>
          </a:p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FFC82AD-3B92-42DF-A196-59953DB33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174" y="1179443"/>
            <a:ext cx="4205053" cy="43864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3081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B4C970A-FF31-4DC9-95FB-403A19F2B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8104" y="1696280"/>
            <a:ext cx="4936436" cy="4055164"/>
          </a:xfrm>
        </p:spPr>
        <p:txBody>
          <a:bodyPr/>
          <a:lstStyle/>
          <a:p>
            <a:pPr marL="0" indent="0">
              <a:buNone/>
            </a:pPr>
            <a:r>
              <a:rPr lang="pt-BR" sz="2400" b="1" i="0" dirty="0">
                <a:solidFill>
                  <a:schemeClr val="tx1"/>
                </a:solidFill>
                <a:effectLst/>
                <a:latin typeface="+mj-lt"/>
              </a:rPr>
              <a:t>2. Sindesmoses: </a:t>
            </a:r>
            <a:r>
              <a:rPr lang="pt-BR" sz="2400" dirty="0">
                <a:solidFill>
                  <a:schemeClr val="tx1"/>
                </a:solidFill>
                <a:latin typeface="+mj-lt"/>
              </a:rPr>
              <a:t>O</a:t>
            </a:r>
            <a:r>
              <a:rPr lang="pt-BR" sz="24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tecido interposto também </a:t>
            </a:r>
            <a:r>
              <a:rPr lang="pt-BR" sz="2400" dirty="0">
                <a:solidFill>
                  <a:schemeClr val="tx1"/>
                </a:solidFill>
                <a:latin typeface="+mj-lt"/>
              </a:rPr>
              <a:t>é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o conjuntivo fibroso, mas não ocorre nos ossos do crânio. 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  <a:latin typeface="+mj-lt"/>
              </a:rPr>
              <a:t>A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Nomenclatura Anatômica só registra dois exemplos: sindesmose tíbio-fibular e sindesmose radio-ulnar.</a:t>
            </a:r>
            <a:endParaRPr lang="pt-BR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02865C9-0726-4EA7-8701-2D7627B62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3957" y="1080673"/>
            <a:ext cx="3334006" cy="49225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074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F78F67-A274-406C-8DF9-31AE81AC9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295" y="1825486"/>
            <a:ext cx="4247321" cy="3207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b="1" i="0" dirty="0">
                <a:solidFill>
                  <a:schemeClr val="tx1"/>
                </a:solidFill>
                <a:effectLst/>
                <a:latin typeface="+mj-lt"/>
              </a:rPr>
              <a:t>3. Gonfoses: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Também chamada de articulação em cavilha, é uma articulação fibrosa especializada na fixação dos dentes nas cavidades alveolares, na mandíbula e maxilas. </a:t>
            </a:r>
            <a:endParaRPr lang="pt-BR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7DC8317-CB7A-42E3-A04C-CBEEA213C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5632" y="1476581"/>
            <a:ext cx="5804231" cy="36973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260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91E82-348B-4467-B61C-E8868BC79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ANFIARTROSES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35952E-FF61-415F-8796-EA553476D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612" y="2570923"/>
            <a:ext cx="5337188" cy="3498574"/>
          </a:xfrm>
        </p:spPr>
        <p:txBody>
          <a:bodyPr>
            <a:normAutofit/>
          </a:bodyPr>
          <a:lstStyle/>
          <a:p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Nas articulações cartilaginosas, os ossos são unidos por cartilagem pelo fato de pequenos movimentos serem possíveis nestas articulações.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F8EF2BB-CC86-49FA-BC8B-DFCCD905FA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6403" y="3517952"/>
            <a:ext cx="4085107" cy="29292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684ACF21-91B7-485C-9F34-DFCF32C25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3280" y="526240"/>
            <a:ext cx="4085107" cy="28138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155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1EE16-AED7-48BF-92CF-165B5BFD1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63487"/>
          </a:xfrm>
        </p:spPr>
        <p:txBody>
          <a:bodyPr/>
          <a:lstStyle/>
          <a:p>
            <a:r>
              <a:rPr lang="pt-BR" dirty="0"/>
              <a:t>DIARTROSES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13536C-7F4B-440B-ABDD-9E580C57D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60104"/>
            <a:ext cx="9601200" cy="3578087"/>
          </a:xfrm>
        </p:spPr>
        <p:txBody>
          <a:bodyPr>
            <a:normAutofit/>
          </a:bodyPr>
          <a:lstStyle/>
          <a:p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As articulações sinoviais incluem a maioria das articulações do corpo. </a:t>
            </a:r>
          </a:p>
          <a:p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As superfícies ósseas são recobertas por cartilagem articular e unidas por ligamentos revestidos por membrana sinovial.</a:t>
            </a:r>
          </a:p>
          <a:p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 A articulação pode ser dividida completamente ou incompletamente por um disco ou menisco articular cuja periferia se continua com a cápsula fibrosa, enquanto que suas faces livres são recobertas por membrana sinovial.</a:t>
            </a:r>
            <a:endParaRPr lang="pt-BR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439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1E22B-1AF3-4A0B-8C5F-E2E674D5E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887" y="685800"/>
            <a:ext cx="9912626" cy="957470"/>
          </a:xfrm>
        </p:spPr>
        <p:txBody>
          <a:bodyPr/>
          <a:lstStyle/>
          <a:p>
            <a:r>
              <a:rPr lang="pt-BR" dirty="0"/>
              <a:t>ESTRUTURA DAS ARTICULAÇÕES MÓVEIS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2F4664-2229-422E-8D3F-A9BA72DE5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487" y="1643270"/>
            <a:ext cx="10485783" cy="2438400"/>
          </a:xfrm>
        </p:spPr>
        <p:txBody>
          <a:bodyPr>
            <a:normAutofit/>
          </a:bodyPr>
          <a:lstStyle/>
          <a:p>
            <a:r>
              <a:rPr lang="pt-BR" sz="2400" b="1" dirty="0">
                <a:solidFill>
                  <a:schemeClr val="tx1"/>
                </a:solidFill>
                <a:latin typeface="+mj-lt"/>
              </a:rPr>
              <a:t>Ligamentos</a:t>
            </a:r>
            <a:r>
              <a:rPr lang="pt-BR" sz="2400" dirty="0">
                <a:solidFill>
                  <a:schemeClr val="tx1"/>
                </a:solidFill>
                <a:latin typeface="+mj-lt"/>
              </a:rPr>
              <a:t>: </a:t>
            </a:r>
            <a:r>
              <a:rPr lang="pt-BR" sz="2400" b="0" i="0" dirty="0">
                <a:solidFill>
                  <a:schemeClr val="tx1"/>
                </a:solidFill>
                <a:effectLst/>
                <a:latin typeface="+mj-lt"/>
              </a:rPr>
              <a:t>Os ligamentos são constituídos por fibras colágenas dispostas paralelamente ou intimamente entrelaçadas umas as outras.</a:t>
            </a:r>
            <a:endParaRPr lang="pt-BR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67C49CE-A104-4641-BC2B-3012833B1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0486" y="2743201"/>
            <a:ext cx="5153025" cy="3228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6809724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98</TotalTime>
  <Words>514</Words>
  <Application>Microsoft Office PowerPoint</Application>
  <PresentationFormat>Widescreen</PresentationFormat>
  <Paragraphs>52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Franklin Gothic Book</vt:lpstr>
      <vt:lpstr>Cortar</vt:lpstr>
      <vt:lpstr>Sistema articular</vt:lpstr>
      <vt:lpstr>ESTRUTURA ARTICULAR</vt:lpstr>
      <vt:lpstr>SINARTROSES  </vt:lpstr>
      <vt:lpstr>Apresentação do PowerPoint</vt:lpstr>
      <vt:lpstr>Apresentação do PowerPoint</vt:lpstr>
      <vt:lpstr>Apresentação do PowerPoint</vt:lpstr>
      <vt:lpstr>ANFIARTROSES</vt:lpstr>
      <vt:lpstr>DIARTROSES</vt:lpstr>
      <vt:lpstr>ESTRUTURA DAS ARTICULAÇÕES MÓVEIS</vt:lpstr>
      <vt:lpstr>Apresentação do PowerPoint</vt:lpstr>
      <vt:lpstr>Apresentação do PowerPoint</vt:lpstr>
      <vt:lpstr>Apresentação do PowerPoint</vt:lpstr>
      <vt:lpstr>Apresentação do PowerPoint</vt:lpstr>
      <vt:lpstr>ARTICULAÇÕES SINOVIAIS</vt:lpstr>
      <vt:lpstr>COLUNA VERTEBRAL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articular</dc:title>
  <dc:creator>Fabiola Carlim Voigt</dc:creator>
  <cp:lastModifiedBy>Fabiola Carlim Voigt</cp:lastModifiedBy>
  <cp:revision>13</cp:revision>
  <dcterms:created xsi:type="dcterms:W3CDTF">2021-04-06T17:55:42Z</dcterms:created>
  <dcterms:modified xsi:type="dcterms:W3CDTF">2021-04-06T19:34:53Z</dcterms:modified>
</cp:coreProperties>
</file>