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5" r:id="rId11"/>
    <p:sldId id="266" r:id="rId12"/>
    <p:sldId id="264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8" r:id="rId21"/>
    <p:sldId id="277" r:id="rId22"/>
    <p:sldId id="279" r:id="rId23"/>
    <p:sldId id="273" r:id="rId24"/>
    <p:sldId id="274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  <p:sldId id="289" r:id="rId35"/>
    <p:sldId id="291" r:id="rId36"/>
    <p:sldId id="290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60B4729-0117-48C5-9BEC-C479D7A9C43A}">
          <p14:sldIdLst>
            <p14:sldId id="256"/>
            <p14:sldId id="257"/>
            <p14:sldId id="258"/>
            <p14:sldId id="259"/>
            <p14:sldId id="260"/>
            <p14:sldId id="261"/>
            <p14:sldId id="267"/>
            <p14:sldId id="262"/>
            <p14:sldId id="263"/>
            <p14:sldId id="265"/>
            <p14:sldId id="266"/>
            <p14:sldId id="264"/>
            <p14:sldId id="268"/>
            <p14:sldId id="269"/>
            <p14:sldId id="270"/>
            <p14:sldId id="271"/>
            <p14:sldId id="272"/>
            <p14:sldId id="275"/>
            <p14:sldId id="276"/>
            <p14:sldId id="278"/>
            <p14:sldId id="277"/>
            <p14:sldId id="279"/>
            <p14:sldId id="273"/>
            <p14:sldId id="274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93"/>
            <p14:sldId id="289"/>
            <p14:sldId id="291"/>
            <p14:sldId id="290"/>
            <p14:sldId id="294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fabycarlim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80E2955-FB3E-4B80-87BC-166CDEAE96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9907" y="998806"/>
            <a:ext cx="6831672" cy="479708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1CF449-474A-443F-904E-374E46762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Sistema esquelético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54EFF7-607A-469D-9C82-51F4A84864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Profa. Fabíola Carlim Voigt</a:t>
            </a:r>
          </a:p>
        </p:txBody>
      </p:sp>
    </p:spTree>
    <p:extLst>
      <p:ext uri="{BB962C8B-B14F-4D97-AF65-F5344CB8AC3E}">
        <p14:creationId xmlns:p14="http://schemas.microsoft.com/office/powerpoint/2010/main" val="1109715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6D1E9-2079-48BE-B6EA-2D03221E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CARTILAGEM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D2F808-2EC3-4C0F-8476-38356EE0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8069"/>
            <a:ext cx="4538870" cy="4373217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É uma forma elástica de tecido conectivo </a:t>
            </a:r>
            <a:r>
              <a:rPr lang="pt-BR" sz="2400" b="0" i="0" dirty="0" err="1">
                <a:solidFill>
                  <a:schemeClr val="tx1"/>
                </a:solidFill>
                <a:effectLst/>
                <a:latin typeface="+mj-lt"/>
              </a:rPr>
              <a:t>semi-rígido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Constitui partes do esqueleto nas quais ocorre movimento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A cartilagem não possui suprimento sanguíneo próprio, suas células obtêm oxigênio e nutrientes por difusão de longo alcance.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FE6BEC7-1C7A-4B8D-9891-9BF19108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1480102"/>
            <a:ext cx="5592417" cy="4224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785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A99F2-2679-40B9-B443-BE1A19BA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235765"/>
          </a:xfrm>
        </p:spPr>
        <p:txBody>
          <a:bodyPr/>
          <a:lstStyle/>
          <a:p>
            <a:r>
              <a:rPr lang="pt-BR" dirty="0"/>
              <a:t>FUNÇÕES DO SISTEMA ESQUELÉTICO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9963D-C6A2-4556-B1C2-F22AC422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32382"/>
            <a:ext cx="9601200" cy="3591339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</a:rPr>
              <a:t>Sustentação do organismo (apoio para o corpo);</a:t>
            </a:r>
          </a:p>
          <a:p>
            <a:r>
              <a:rPr lang="pt-BR" sz="2400" dirty="0">
                <a:solidFill>
                  <a:schemeClr val="tx1"/>
                </a:solidFill>
              </a:rPr>
              <a:t>Proteção de estruturas vitais (coração, pulmões, cérebro); </a:t>
            </a:r>
          </a:p>
          <a:p>
            <a:r>
              <a:rPr lang="pt-BR" sz="2400" dirty="0">
                <a:solidFill>
                  <a:schemeClr val="tx1"/>
                </a:solidFill>
              </a:rPr>
              <a:t>Base mecânica para o movimento; </a:t>
            </a:r>
          </a:p>
          <a:p>
            <a:r>
              <a:rPr lang="pt-BR" sz="2400" dirty="0">
                <a:solidFill>
                  <a:schemeClr val="tx1"/>
                </a:solidFill>
              </a:rPr>
              <a:t>Armazenamento de sais (cálcio, por exemplo);</a:t>
            </a:r>
          </a:p>
          <a:p>
            <a:r>
              <a:rPr lang="pt-BR" sz="2400" dirty="0">
                <a:solidFill>
                  <a:schemeClr val="tx1"/>
                </a:solidFill>
              </a:rPr>
              <a:t> Hematopoiética (suprimento contínuo de células </a:t>
            </a:r>
            <a:r>
              <a:rPr lang="pt-BR" sz="2400" dirty="0" err="1">
                <a:solidFill>
                  <a:schemeClr val="tx1"/>
                </a:solidFill>
              </a:rPr>
              <a:t>sangüíneas</a:t>
            </a:r>
            <a:r>
              <a:rPr lang="pt-BR" sz="2400" dirty="0">
                <a:solidFill>
                  <a:schemeClr val="tx1"/>
                </a:solidFill>
              </a:rPr>
              <a:t> novas</a:t>
            </a:r>
            <a:r>
              <a:rPr lang="pt-BR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115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DC1657-7407-4722-A3C8-338D98384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42762"/>
            <a:ext cx="9601200" cy="3089414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O encéfalo situa-se dentro do crânio;</a:t>
            </a:r>
          </a:p>
          <a:p>
            <a:r>
              <a:rPr lang="pt-BR" sz="2400" dirty="0">
                <a:solidFill>
                  <a:schemeClr val="tx1"/>
                </a:solidFill>
              </a:rPr>
              <a:t>Os pulmões, o coração e grandes vasos dentro do tórax; </a:t>
            </a:r>
          </a:p>
          <a:p>
            <a:r>
              <a:rPr lang="pt-BR" sz="2400" dirty="0">
                <a:solidFill>
                  <a:schemeClr val="tx1"/>
                </a:solidFill>
              </a:rPr>
              <a:t>Parte dos órgãos abdominais, como o fígado e o baço, encontra-se sob o gradil costal inferior;</a:t>
            </a:r>
          </a:p>
          <a:p>
            <a:r>
              <a:rPr lang="pt-BR" sz="2400" dirty="0">
                <a:solidFill>
                  <a:schemeClr val="tx1"/>
                </a:solidFill>
              </a:rPr>
              <a:t> A medula espinhal aloja-se no interior da coluna vertebral.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6D1BE3E-2215-4EE7-81E4-330B9A69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05070"/>
            <a:ext cx="9601200" cy="1235765"/>
          </a:xfrm>
        </p:spPr>
        <p:txBody>
          <a:bodyPr/>
          <a:lstStyle/>
          <a:p>
            <a:r>
              <a:rPr lang="pt-BR" dirty="0"/>
              <a:t>PROTEÇÃO DE ESTRUTURAS VITAIS</a:t>
            </a:r>
          </a:p>
        </p:txBody>
      </p:sp>
    </p:spTree>
    <p:extLst>
      <p:ext uri="{BB962C8B-B14F-4D97-AF65-F5344CB8AC3E}">
        <p14:creationId xmlns:p14="http://schemas.microsoft.com/office/powerpoint/2010/main" val="193391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C8608-4A3B-4C67-A0F1-FBF05DAB0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0478"/>
          </a:xfrm>
        </p:spPr>
        <p:txBody>
          <a:bodyPr/>
          <a:lstStyle/>
          <a:p>
            <a:r>
              <a:rPr lang="pt-BR" dirty="0"/>
              <a:t>CLASSIFICAÇÃO DOS OSSOS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8DA919-C705-4F79-A6E1-3A78B3D04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68827"/>
            <a:ext cx="9269896" cy="3803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De acordo com o formato os ossos podem ser classificados em: </a:t>
            </a:r>
          </a:p>
          <a:p>
            <a:r>
              <a:rPr lang="pt-BR" sz="2400" b="1" dirty="0"/>
              <a:t>Longos: </a:t>
            </a:r>
            <a:r>
              <a:rPr lang="pt-BR" sz="2400" dirty="0"/>
              <a:t>Comprimento maior que a largura e a espessura. </a:t>
            </a:r>
          </a:p>
          <a:p>
            <a:r>
              <a:rPr lang="pt-BR" sz="2400" dirty="0"/>
              <a:t>Exemplos: fêmur, úmero, rádio e ulna. </a:t>
            </a:r>
          </a:p>
          <a:p>
            <a:r>
              <a:rPr lang="pt-BR" sz="2400" dirty="0"/>
              <a:t>Possuem uma parte média longa chamada de diáfise e extremidades chamadas de epífise. </a:t>
            </a:r>
          </a:p>
        </p:txBody>
      </p:sp>
    </p:spTree>
    <p:extLst>
      <p:ext uri="{BB962C8B-B14F-4D97-AF65-F5344CB8AC3E}">
        <p14:creationId xmlns:p14="http://schemas.microsoft.com/office/powerpoint/2010/main" val="174498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273DD2A-696F-445A-85D1-7F0240C05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09" y="387850"/>
            <a:ext cx="3447482" cy="328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B0E3700-9D25-4244-8A22-71E30BE6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863" y="3951118"/>
            <a:ext cx="3311818" cy="2519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3E5D98C-F3D8-451A-B635-BA0394B0E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109" y="3951119"/>
            <a:ext cx="3447482" cy="2519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Espaço Reservado para Conteúdo 20">
            <a:extLst>
              <a:ext uri="{FF2B5EF4-FFF2-40B4-BE49-F238E27FC236}">
                <a16:creationId xmlns:a16="http://schemas.microsoft.com/office/drawing/2014/main" id="{03BD2883-131B-4A37-8091-B3F67E314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833863" y="387850"/>
            <a:ext cx="3311818" cy="3282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CD5E3B-6323-4B80-84B7-902D19628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26435"/>
            <a:ext cx="9601200" cy="4740965"/>
          </a:xfrm>
        </p:spPr>
        <p:txBody>
          <a:bodyPr>
            <a:normAutofit/>
          </a:bodyPr>
          <a:lstStyle/>
          <a:p>
            <a:r>
              <a:rPr lang="pt-BR" sz="2400" b="1" dirty="0"/>
              <a:t>Curtos: </a:t>
            </a:r>
            <a:r>
              <a:rPr lang="pt-BR" sz="2400" dirty="0"/>
              <a:t>Comprimento, largura e espessura aproximadamente iguais. Exemplo: ossos do carpo.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80E20A-A11C-4D56-A8BF-956A793D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40" y="2213482"/>
            <a:ext cx="5211970" cy="3746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582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1315DE-809F-4B95-BE9E-6895ABBB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02365"/>
            <a:ext cx="9601200" cy="5165035"/>
          </a:xfrm>
        </p:spPr>
        <p:txBody>
          <a:bodyPr>
            <a:normAutofit/>
          </a:bodyPr>
          <a:lstStyle/>
          <a:p>
            <a:r>
              <a:rPr lang="pt-BR" sz="2400" b="1" dirty="0"/>
              <a:t>Ossos planos</a:t>
            </a:r>
            <a:r>
              <a:rPr lang="pt-BR" sz="2400" dirty="0"/>
              <a:t>: São ossos finos e compostos por duas lâminas paralelas de tecido ósseo compacto.</a:t>
            </a:r>
          </a:p>
          <a:p>
            <a:r>
              <a:rPr lang="pt-BR" sz="2400" dirty="0"/>
              <a:t>Os ossos planos garantem considerável proteção e geram grandes áreas para inserção de músculos. Exemplos: Frontal e Parietal.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17CFC61-9E3F-44FD-A2BA-FEC1833AA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009" y="2629655"/>
            <a:ext cx="4887981" cy="3738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842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FB9FE8-C43E-43E4-BF55-923604AC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113" y="649357"/>
            <a:ext cx="9601200" cy="5112026"/>
          </a:xfrm>
        </p:spPr>
        <p:txBody>
          <a:bodyPr>
            <a:normAutofit/>
          </a:bodyPr>
          <a:lstStyle/>
          <a:p>
            <a:r>
              <a:rPr lang="pt-BR" sz="2400" b="1" dirty="0"/>
              <a:t>Irregulares: </a:t>
            </a:r>
            <a:r>
              <a:rPr lang="pt-BR" sz="2400" dirty="0"/>
              <a:t>Apresentam formas complexas e não podem ser agrupados em nenhuma das categorias prévias. </a:t>
            </a:r>
          </a:p>
          <a:p>
            <a:r>
              <a:rPr lang="pt-BR" sz="2400" dirty="0"/>
              <a:t>Eles tem quantidades variáveis de osso esponjoso e de osso compacto. Exemplo: Vértebras.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66FAC55-A730-47A5-9BCD-84D4DBDD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61" y="2445954"/>
            <a:ext cx="6242304" cy="4059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165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EDD82F-347C-4665-A62D-9753C89A3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798442"/>
            <a:ext cx="10171043" cy="5496341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Ossos Sesamoides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Estão presentes no</a:t>
            </a:r>
            <a:br>
              <a:rPr lang="pt-BR" sz="2400" dirty="0">
                <a:solidFill>
                  <a:schemeClr val="tx1"/>
                </a:solidFill>
                <a:latin typeface="+mj-lt"/>
              </a:rPr>
            </a:b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interior de alguns tendões em que há considerável fricção, tensão e estresse físico, como as palmas e plantas. 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Normalmente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medem apenas alguns milímetros de diâmetro. Exceções notáveis são as duas patelas, que são grandes ossos sesamoides.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F77429-C196-40A3-8FB2-FD8A5344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3525740"/>
            <a:ext cx="6553199" cy="264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54ECF3A-3F9F-4C87-8150-660004B9E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183" y="3689502"/>
            <a:ext cx="2610678" cy="2481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855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E1F17-6D70-4029-A304-50AB67C3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99930"/>
            <a:ext cx="9932504" cy="5088834"/>
          </a:xfrm>
        </p:spPr>
        <p:txBody>
          <a:bodyPr>
            <a:normAutofit/>
          </a:bodyPr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Ossos Alongados: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São ossos longos, porém achatados e não apresentam canal central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. Exemplo: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Costelas.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7AA458D-6D50-4C7C-8CE7-4F3FDE2FE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165" y="2615185"/>
            <a:ext cx="4081669" cy="314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7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F2A88-07FD-43E1-88C7-0578A111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COMPOSIÇÃO: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AE1D6-4EE0-4CB7-BBF7-6D6E0A657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54087"/>
            <a:ext cx="4724400" cy="4534728"/>
          </a:xfrm>
        </p:spPr>
        <p:txBody>
          <a:bodyPr/>
          <a:lstStyle/>
          <a:p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O sistema esquelético é composto de ossos e cartilagens;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Ossos são órgãos esbranquiçados, muito duros, que unindo-se uns aos outros, por intermédio das junturas ou articulações constituem o 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Esqueleto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</a:t>
            </a:r>
            <a:endParaRPr lang="pt-BR" sz="2400" b="0" i="0" dirty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 Esqueleto possui 206 ossos.</a:t>
            </a:r>
          </a:p>
          <a:p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746CAE-40B2-4E63-9E00-03DAEB7E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360" y="1374913"/>
            <a:ext cx="3672080" cy="4797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785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2ED643-E198-4241-A43F-AD3C6453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3670"/>
            <a:ext cx="9601200" cy="4833730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Ossos Pneumáticos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: São osso ocos, com cavidades cheias de ar e revestidas por mucosa (seios), apresentando pequeno peso em relação ao seu volume.</a:t>
            </a:r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pt-BR" sz="2400" i="0" dirty="0">
                <a:solidFill>
                  <a:schemeClr val="tx1"/>
                </a:solidFill>
                <a:effectLst/>
                <a:latin typeface="+mj-lt"/>
              </a:rPr>
              <a:t>Exemplo: 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Esfenoide.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89A7C9-3BE7-4190-9C35-9A02400A1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12" y="2781093"/>
            <a:ext cx="4452161" cy="270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9059159-9FA5-4BA7-B1D9-60323390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89" y="2762560"/>
            <a:ext cx="4274638" cy="2723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938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385E0-E10D-4716-BEB1-C7CE90C5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3183"/>
            <a:ext cx="9601200" cy="4754217"/>
          </a:xfrm>
        </p:spPr>
        <p:txBody>
          <a:bodyPr/>
          <a:lstStyle/>
          <a:p>
            <a:r>
              <a:rPr lang="pt-BR" sz="2400" b="1" i="0" dirty="0">
                <a:solidFill>
                  <a:schemeClr val="tx1"/>
                </a:solidFill>
                <a:effectLst/>
                <a:latin typeface="+mj-lt"/>
              </a:rPr>
              <a:t>Ossos Suturais: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São pequenos ossos localizados dentro de articulações, chamadas de suturas, entre alguns ossos do crânio.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Seu número varia muito de pessoa para pessoa</a:t>
            </a:r>
            <a:r>
              <a:rPr lang="pt-BR" b="0" i="0" dirty="0">
                <a:solidFill>
                  <a:srgbClr val="393939"/>
                </a:solidFill>
                <a:effectLst/>
                <a:latin typeface="Graphik"/>
              </a:rPr>
              <a:t>.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9A8D49-F9DE-4CA5-BE65-1DF2A38E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83" y="2628071"/>
            <a:ext cx="3790122" cy="371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9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227EEB0-D8B7-42E2-9251-7D8F9C0D4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748" y="1022406"/>
            <a:ext cx="6679095" cy="4601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9056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A22039-69DD-4EAE-A448-CFFD75EB8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43000"/>
          </a:xfrm>
        </p:spPr>
        <p:txBody>
          <a:bodyPr/>
          <a:lstStyle/>
          <a:p>
            <a:r>
              <a:rPr lang="pt-BR" dirty="0"/>
              <a:t>ESTRUTURA DOS OSSOS LONGOS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510D78-794B-49C7-B3B8-B79F4FA42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65515"/>
            <a:ext cx="9601200" cy="3034748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chemeClr val="tx1"/>
                </a:solidFill>
              </a:rPr>
              <a:t>A disposição dos tecidos ósseos, compacto e esponjoso em um osso longo é responsável por sua resistência. </a:t>
            </a:r>
          </a:p>
          <a:p>
            <a:r>
              <a:rPr lang="pt-BR" sz="2400" dirty="0">
                <a:solidFill>
                  <a:schemeClr val="tx1"/>
                </a:solidFill>
              </a:rPr>
              <a:t>Os ossos longos contêm locais de crescimento e remodelação, e estruturas associadas às articulações. </a:t>
            </a:r>
          </a:p>
          <a:p>
            <a:r>
              <a:rPr lang="pt-BR" sz="2400" dirty="0">
                <a:solidFill>
                  <a:schemeClr val="tx1"/>
                </a:solidFill>
              </a:rPr>
              <a:t>As partes de um osso longo são as seguintes: </a:t>
            </a:r>
            <a:r>
              <a:rPr lang="pt-BR" sz="2400" b="1" dirty="0">
                <a:solidFill>
                  <a:schemeClr val="tx1"/>
                </a:solidFill>
              </a:rPr>
              <a:t>diáfise, epífise e metáfise.</a:t>
            </a:r>
          </a:p>
        </p:txBody>
      </p:sp>
    </p:spTree>
    <p:extLst>
      <p:ext uri="{BB962C8B-B14F-4D97-AF65-F5344CB8AC3E}">
        <p14:creationId xmlns:p14="http://schemas.microsoft.com/office/powerpoint/2010/main" val="83507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74B022-F042-4721-B4EA-4B2F84D5D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636105"/>
            <a:ext cx="6718852" cy="563217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</a:rPr>
              <a:t>Diáfise</a:t>
            </a:r>
            <a:r>
              <a:rPr lang="pt-BR" sz="2400" dirty="0">
                <a:solidFill>
                  <a:schemeClr val="tx1"/>
                </a:solidFill>
              </a:rPr>
              <a:t>: é a haste longa do osso. Ele é constituído principalmente de tecido ósseo compacto, proporcionando, considerável resistência ao osso longo.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Epífise</a:t>
            </a:r>
            <a:r>
              <a:rPr lang="pt-BR" sz="2400" dirty="0">
                <a:solidFill>
                  <a:schemeClr val="tx1"/>
                </a:solidFill>
              </a:rPr>
              <a:t>: as extremidades alargadas de um osso longo. A epífise de um osso o articula, ou une, a um segundo osso, em uma articulação. Cada epífise consiste de uma fina camada de osso compacto, que reveste o osso esponjoso e é recoberto por cartilagem. </a:t>
            </a:r>
          </a:p>
          <a:p>
            <a:pPr marL="0" indent="0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b="1" dirty="0">
                <a:solidFill>
                  <a:schemeClr val="tx1"/>
                </a:solidFill>
              </a:rPr>
              <a:t>Metáfise</a:t>
            </a:r>
            <a:r>
              <a:rPr lang="pt-BR" sz="2400" dirty="0">
                <a:solidFill>
                  <a:schemeClr val="tx1"/>
                </a:solidFill>
              </a:rPr>
              <a:t>: parte dilatada da diáfise mais próxima da epífise.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111210-E06A-413F-8722-A5CA8895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144" y="493133"/>
            <a:ext cx="3394213" cy="59181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45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B60A43-FA92-469D-B38F-14E69321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1" y="921829"/>
            <a:ext cx="6042991" cy="5605669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/>
                </a:solidFill>
                <a:effectLst/>
                <a:latin typeface="+mj-lt"/>
              </a:rPr>
              <a:t>Periósteo 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é uma membrana de tecido conjuntivo denso, muito fibroso, que reveste a superfície </a:t>
            </a:r>
            <a:r>
              <a:rPr lang="pt-BR" sz="2400" b="0" dirty="0">
                <a:solidFill>
                  <a:schemeClr val="tx1"/>
                </a:solidFill>
                <a:effectLst/>
                <a:latin typeface="+mj-lt"/>
              </a:rPr>
              <a:t>externa da diáfise, fixando-se firmemente a toda a superfície externa do osso, exceto à cartilagem articular. </a:t>
            </a:r>
          </a:p>
          <a:p>
            <a:r>
              <a:rPr lang="pt-BR" sz="2400" dirty="0">
                <a:solidFill>
                  <a:schemeClr val="tx1"/>
                </a:solidFill>
              </a:rPr>
              <a:t>O interior dos ossos é preenchido pela </a:t>
            </a:r>
            <a:r>
              <a:rPr lang="pt-BR" sz="2400" b="1" dirty="0">
                <a:solidFill>
                  <a:schemeClr val="tx1"/>
                </a:solidFill>
              </a:rPr>
              <a:t>medula óssea</a:t>
            </a:r>
            <a:r>
              <a:rPr lang="pt-BR" sz="2400" dirty="0">
                <a:solidFill>
                  <a:schemeClr val="tx1"/>
                </a:solidFill>
              </a:rPr>
              <a:t>, que em parte é amarela, funcionando como depósito de lipídeos; e no restante, é vermelha e gelatinosa, constituindo o local de formação das células do sangue, </a:t>
            </a:r>
            <a:r>
              <a:rPr lang="pt-BR" sz="2400" b="1" dirty="0">
                <a:solidFill>
                  <a:schemeClr val="tx1"/>
                </a:solidFill>
              </a:rPr>
              <a:t>hematopoiese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b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B2AB3D-D3E9-4725-A69B-FC85660C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183" y="403387"/>
            <a:ext cx="4359965" cy="6124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487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7ABB-5051-4283-BA02-F42B4102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085" y="465905"/>
            <a:ext cx="9601200" cy="930965"/>
          </a:xfrm>
        </p:spPr>
        <p:txBody>
          <a:bodyPr/>
          <a:lstStyle/>
          <a:p>
            <a:r>
              <a:rPr lang="pt-BR" dirty="0"/>
              <a:t>DIVISÃO DO ESQUELETO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357CB7-9B3B-4A68-99A3-2FB93B86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85" y="1599778"/>
            <a:ext cx="4962939" cy="4784034"/>
          </a:xfrm>
        </p:spPr>
        <p:txBody>
          <a:bodyPr>
            <a:noAutofit/>
          </a:bodyPr>
          <a:lstStyle/>
          <a:p>
            <a:r>
              <a:rPr lang="pt-BR" sz="2400" dirty="0"/>
              <a:t>O esqueleto humano pode ser dividido em duas partes:</a:t>
            </a:r>
          </a:p>
          <a:p>
            <a:r>
              <a:rPr lang="pt-BR" sz="2400" b="1" dirty="0"/>
              <a:t>Esqueleto Axial</a:t>
            </a:r>
            <a:r>
              <a:rPr lang="pt-BR" sz="2400" dirty="0"/>
              <a:t>: Composta pelos ossos da cabeça, pescoço e do tronco. </a:t>
            </a:r>
          </a:p>
          <a:p>
            <a:r>
              <a:rPr lang="pt-BR" sz="2400" b="1" dirty="0"/>
              <a:t>Esqueleto Apendicular</a:t>
            </a:r>
            <a:r>
              <a:rPr lang="pt-BR" sz="2400" dirty="0"/>
              <a:t>: Composta pelos membros superiores e inferiores. </a:t>
            </a:r>
          </a:p>
          <a:p>
            <a:r>
              <a:rPr lang="pt-BR" sz="2400" dirty="0"/>
              <a:t>A união do esqueleto axial com o apendicular se faz por meio das cinturas escapular e pélvica.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C2AC5E2-ACD9-4C53-89FD-7BC2D3A31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481" y="465905"/>
            <a:ext cx="3479110" cy="5926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665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9D643-1711-4AB7-A20B-228BFA60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7226"/>
          </a:xfrm>
        </p:spPr>
        <p:txBody>
          <a:bodyPr/>
          <a:lstStyle/>
          <a:p>
            <a:r>
              <a:rPr lang="pt-BR" dirty="0"/>
              <a:t>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C8286D-81DD-4FD6-B99C-586E7543A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9043"/>
            <a:ext cx="9601200" cy="4157869"/>
          </a:xfrm>
        </p:spPr>
        <p:txBody>
          <a:bodyPr>
            <a:normAutofit/>
          </a:bodyPr>
          <a:lstStyle/>
          <a:p>
            <a:r>
              <a:rPr lang="pt-BR" sz="2400" b="1" dirty="0"/>
              <a:t>Caixa Craniana ou </a:t>
            </a:r>
            <a:r>
              <a:rPr lang="pt-BR" sz="2400" b="1" dirty="0" err="1"/>
              <a:t>Neurocrânio</a:t>
            </a:r>
            <a:r>
              <a:rPr lang="pt-BR" sz="2400" dirty="0"/>
              <a:t>:</a:t>
            </a:r>
          </a:p>
          <a:p>
            <a:pPr marL="0" indent="0">
              <a:buNone/>
            </a:pPr>
            <a:r>
              <a:rPr lang="pt-BR" sz="2400" b="1" dirty="0"/>
              <a:t>Pares</a:t>
            </a:r>
            <a:r>
              <a:rPr lang="pt-BR" sz="2400" dirty="0"/>
              <a:t> - parietal e temporal. </a:t>
            </a:r>
          </a:p>
          <a:p>
            <a:pPr marL="0" indent="0">
              <a:buNone/>
            </a:pPr>
            <a:r>
              <a:rPr lang="pt-BR" sz="2400" b="1" dirty="0"/>
              <a:t>Ímpares </a:t>
            </a:r>
            <a:r>
              <a:rPr lang="pt-BR" sz="2400" dirty="0"/>
              <a:t>- frontal, occipital, </a:t>
            </a:r>
            <a:r>
              <a:rPr lang="pt-BR" sz="2400" dirty="0" err="1"/>
              <a:t>etmóide</a:t>
            </a:r>
            <a:r>
              <a:rPr lang="pt-BR" sz="2400" dirty="0"/>
              <a:t> e </a:t>
            </a:r>
            <a:r>
              <a:rPr lang="pt-BR" sz="2400" dirty="0" err="1"/>
              <a:t>esfenóide</a:t>
            </a:r>
            <a:r>
              <a:rPr lang="pt-BR" sz="2400" dirty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/>
              <a:t>Face:</a:t>
            </a:r>
            <a:endParaRPr lang="pt-BR" b="1" dirty="0"/>
          </a:p>
          <a:p>
            <a:pPr marL="0" indent="0">
              <a:buNone/>
            </a:pPr>
            <a:r>
              <a:rPr lang="pt-BR" sz="2400" b="1" dirty="0"/>
              <a:t>Pares: </a:t>
            </a:r>
            <a:r>
              <a:rPr lang="pt-BR" sz="2400" dirty="0"/>
              <a:t>nasal, lacrimal, concha nasal inferior, zigomático, palatino e maxila.</a:t>
            </a:r>
          </a:p>
          <a:p>
            <a:pPr marL="0" indent="0">
              <a:buNone/>
            </a:pPr>
            <a:r>
              <a:rPr lang="pt-BR" sz="2400" b="1" dirty="0"/>
              <a:t>Ímpares: </a:t>
            </a:r>
            <a:r>
              <a:rPr lang="pt-BR" sz="2400" dirty="0"/>
              <a:t>vômer e mandíbula. </a:t>
            </a:r>
            <a:endParaRPr lang="pt-BR" sz="2400" b="1" dirty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49225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17B6EA-10C0-4501-9D7D-3F1196EEF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410" y="661974"/>
            <a:ext cx="7566990" cy="5719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93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9CD0F13-794A-4002-933F-820CB2BFB8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9969" y="920979"/>
            <a:ext cx="5516617" cy="52545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83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331D0D-1762-4109-ADC9-8C1B27432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3999"/>
            <a:ext cx="9601200" cy="4621696"/>
          </a:xfrm>
        </p:spPr>
        <p:txBody>
          <a:bodyPr>
            <a:normAutofit/>
          </a:bodyPr>
          <a:lstStyle/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 osso é um tecido vivo, complexo e dinâmico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;</a:t>
            </a:r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Uma forma sólida de tecido conjuntivo, altamente especializado que forma a maior parte do esqueleto e é o principal tecido de apoio do corpo;</a:t>
            </a:r>
          </a:p>
          <a:p>
            <a:r>
              <a:rPr lang="pt-BR" sz="2400" b="0" i="0" dirty="0">
                <a:solidFill>
                  <a:schemeClr val="tx1"/>
                </a:solidFill>
                <a:effectLst/>
                <a:latin typeface="+mj-lt"/>
              </a:rPr>
              <a:t>O tecido ósseo participa de um contínuo processo de remodelamento dinâmico, produzindo osso novo e degradando osso velho;</a:t>
            </a:r>
          </a:p>
          <a:p>
            <a:r>
              <a:rPr lang="pt-BR" sz="2400" dirty="0">
                <a:solidFill>
                  <a:schemeClr val="tx1"/>
                </a:solidFill>
                <a:latin typeface="+mj-lt"/>
              </a:rPr>
              <a:t>As células responsáveis por essa dinâmica são: osteoblastos , osteócitos e osteoclastos.</a:t>
            </a:r>
          </a:p>
        </p:txBody>
      </p:sp>
    </p:spTree>
    <p:extLst>
      <p:ext uri="{BB962C8B-B14F-4D97-AF65-F5344CB8AC3E}">
        <p14:creationId xmlns:p14="http://schemas.microsoft.com/office/powerpoint/2010/main" val="10796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CD26DEC1-355F-4EE6-A642-3AC543035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449" y="702365"/>
            <a:ext cx="6579752" cy="549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2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5D1DBDA-F6F3-4B63-8614-1D591E302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731" y="810538"/>
            <a:ext cx="7289198" cy="5422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556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3CB4FA2-D03F-48A1-8E68-DFC3485202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8043" y="670867"/>
            <a:ext cx="6696044" cy="551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8063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082E6AE-F913-427F-A6F7-BFCF7A997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758" y="763407"/>
            <a:ext cx="6964570" cy="53311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012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10FAF1C-D434-48BA-9B91-145FABD94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0859" y="421641"/>
            <a:ext cx="6326236" cy="6014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617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B2BBCA-529B-4E5E-B0CE-82C1BB2B3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02" y="864704"/>
            <a:ext cx="7542625" cy="53141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725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BC89C6F-482B-46BC-A606-1EE9C63D3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7682" y="716693"/>
            <a:ext cx="4756636" cy="5656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962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498A9-631D-448A-8C6F-CE336822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53208"/>
            <a:ext cx="9601200" cy="1485900"/>
          </a:xfrm>
        </p:spPr>
        <p:txBody>
          <a:bodyPr/>
          <a:lstStyle/>
          <a:p>
            <a:r>
              <a:rPr lang="pt-BR" dirty="0"/>
              <a:t>PRIMEIRA ATIVIDADE...</a:t>
            </a:r>
          </a:p>
        </p:txBody>
      </p:sp>
    </p:spTree>
    <p:extLst>
      <p:ext uri="{BB962C8B-B14F-4D97-AF65-F5344CB8AC3E}">
        <p14:creationId xmlns:p14="http://schemas.microsoft.com/office/powerpoint/2010/main" val="2219054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936F4-C7B7-4253-9540-4BB40C48D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16496"/>
          </a:xfrm>
        </p:spPr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A3CA5-2FB1-4001-8D36-CE87CFA57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67339"/>
            <a:ext cx="9601200" cy="3800061"/>
          </a:xfrm>
        </p:spPr>
        <p:txBody>
          <a:bodyPr/>
          <a:lstStyle/>
          <a:p>
            <a:r>
              <a:rPr lang="pt-BR" dirty="0"/>
              <a:t>NETTER, Frank H. </a:t>
            </a:r>
            <a:r>
              <a:rPr lang="pt-BR" b="1" dirty="0"/>
              <a:t>Atlas de Anatomia Humana</a:t>
            </a:r>
            <a:r>
              <a:rPr lang="pt-BR" dirty="0"/>
              <a:t>. 2ed. Porto Alegre: Artmed, 2000.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0505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7E0F58-8538-4EE6-8E17-AF3BAF304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0748"/>
            <a:ext cx="9601200" cy="4356652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dirty="0"/>
              <a:t>Profa. Fabíola Carlim Voigt</a:t>
            </a:r>
          </a:p>
          <a:p>
            <a:pPr marL="0" indent="0" algn="ctr">
              <a:buNone/>
            </a:pPr>
            <a:r>
              <a:rPr lang="pt-BR" sz="3200" dirty="0"/>
              <a:t>E-mail: </a:t>
            </a:r>
            <a:r>
              <a:rPr lang="pt-BR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fabycarlim@gmail.com</a:t>
            </a:r>
            <a:endParaRPr lang="pt-BR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Qualquer duvida estou a disposição! =)</a:t>
            </a:r>
          </a:p>
          <a:p>
            <a:endParaRPr lang="pt-BR" dirty="0"/>
          </a:p>
        </p:txBody>
      </p:sp>
      <p:sp>
        <p:nvSpPr>
          <p:cNvPr id="4" name="Seta: para Cima 3">
            <a:extLst>
              <a:ext uri="{FF2B5EF4-FFF2-40B4-BE49-F238E27FC236}">
                <a16:creationId xmlns:a16="http://schemas.microsoft.com/office/drawing/2014/main" id="{B4AAC57D-3BD9-45A3-9927-F2AA01DA5F68}"/>
              </a:ext>
            </a:extLst>
          </p:cNvPr>
          <p:cNvSpPr/>
          <p:nvPr/>
        </p:nvSpPr>
        <p:spPr>
          <a:xfrm>
            <a:off x="5698435" y="3101009"/>
            <a:ext cx="808382" cy="64935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13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E7456-FFCA-4957-9C8F-15440E2D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97226"/>
          </a:xfrm>
        </p:spPr>
        <p:txBody>
          <a:bodyPr/>
          <a:lstStyle/>
          <a:p>
            <a:r>
              <a:rPr lang="pt-BR" dirty="0"/>
              <a:t>OSTEOBLASTOS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E3115-024C-4DF1-B132-ACE3C5C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93843"/>
            <a:ext cx="9601200" cy="4078357"/>
          </a:xfrm>
        </p:spPr>
        <p:txBody>
          <a:bodyPr>
            <a:normAutofit/>
          </a:bodyPr>
          <a:lstStyle/>
          <a:p>
            <a:r>
              <a:rPr lang="pt-BR" sz="2400" dirty="0"/>
              <a:t>São células jovens responsáveis pela formação da parte orgânica da matriz óssea;</a:t>
            </a:r>
          </a:p>
          <a:p>
            <a:r>
              <a:rPr lang="pt-BR" sz="2400" dirty="0"/>
              <a:t> Atuam também como reservatórios de fosfato de cálcio participando da mineralização da matriz óssea. </a:t>
            </a:r>
          </a:p>
          <a:p>
            <a:r>
              <a:rPr lang="pt-BR" sz="2400" dirty="0"/>
              <a:t>São células com alta atividade sintética. Quando os osteoblastos cessam a deposição da matriz estes ficam completamente envolvidos por matriz óssea, sendo chamados, a partir deste momento de </a:t>
            </a:r>
            <a:r>
              <a:rPr lang="pt-BR" sz="2400" b="1" dirty="0">
                <a:solidFill>
                  <a:schemeClr val="tx1"/>
                </a:solidFill>
              </a:rPr>
              <a:t>osteócitos.</a:t>
            </a:r>
          </a:p>
        </p:txBody>
      </p:sp>
    </p:spTree>
    <p:extLst>
      <p:ext uri="{BB962C8B-B14F-4D97-AF65-F5344CB8AC3E}">
        <p14:creationId xmlns:p14="http://schemas.microsoft.com/office/powerpoint/2010/main" val="40774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7671A-E5E1-44F9-BD71-250F3B669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156252"/>
          </a:xfrm>
        </p:spPr>
        <p:txBody>
          <a:bodyPr/>
          <a:lstStyle/>
          <a:p>
            <a:r>
              <a:rPr lang="pt-BR" dirty="0"/>
              <a:t>OSTEÓCITOS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A0678-36F4-41EB-BC08-0AF8A8E19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753139"/>
            <a:ext cx="9601200" cy="2888973"/>
          </a:xfrm>
        </p:spPr>
        <p:txBody>
          <a:bodyPr>
            <a:normAutofit/>
          </a:bodyPr>
          <a:lstStyle/>
          <a:p>
            <a:r>
              <a:rPr lang="pt-BR" sz="2400" dirty="0"/>
              <a:t>São células que estão localizadas em lacunas dentro da matriz óssea;</a:t>
            </a:r>
          </a:p>
          <a:p>
            <a:r>
              <a:rPr lang="pt-BR" sz="2400" dirty="0"/>
              <a:t> Fundamentais na manutenção da integridade da matriz óssea. </a:t>
            </a:r>
          </a:p>
          <a:p>
            <a:r>
              <a:rPr lang="pt-BR" sz="2400" dirty="0"/>
              <a:t>A comunicação entre osteócitos é essencial para a difusão de nutrientes.</a:t>
            </a:r>
          </a:p>
        </p:txBody>
      </p:sp>
    </p:spTree>
    <p:extLst>
      <p:ext uri="{BB962C8B-B14F-4D97-AF65-F5344CB8AC3E}">
        <p14:creationId xmlns:p14="http://schemas.microsoft.com/office/powerpoint/2010/main" val="9293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F14D6-0639-4D84-8CA0-C87DA161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3974"/>
          </a:xfrm>
        </p:spPr>
        <p:txBody>
          <a:bodyPr/>
          <a:lstStyle/>
          <a:p>
            <a:r>
              <a:rPr lang="pt-BR" dirty="0"/>
              <a:t>OSTEOCLASTOS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590736-71DD-4E02-A6E6-24CCD6B37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>
            <a:normAutofit/>
          </a:bodyPr>
          <a:lstStyle/>
          <a:p>
            <a:r>
              <a:rPr lang="pt-BR" sz="2400" dirty="0"/>
              <a:t>São as células ósseas mais velhas do corpo; </a:t>
            </a:r>
          </a:p>
          <a:p>
            <a:r>
              <a:rPr lang="pt-BR" sz="2400" dirty="0"/>
              <a:t>Responsáveis pela reabsorção do tecido ósseo;</a:t>
            </a:r>
          </a:p>
          <a:p>
            <a:r>
              <a:rPr lang="pt-BR" sz="2400" dirty="0"/>
              <a:t>A regeneração dos ossos ocorre devido a interatividade entre osteoblastos e osteoclastos.</a:t>
            </a:r>
          </a:p>
        </p:txBody>
      </p:sp>
    </p:spTree>
    <p:extLst>
      <p:ext uri="{BB962C8B-B14F-4D97-AF65-F5344CB8AC3E}">
        <p14:creationId xmlns:p14="http://schemas.microsoft.com/office/powerpoint/2010/main" val="205848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37572D9-FF72-489D-880B-DD1507E91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208" y="1113181"/>
            <a:ext cx="6599583" cy="43997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CCDE96C2-AA6A-46B1-9FD6-0CAE208FD4E3}"/>
              </a:ext>
            </a:extLst>
          </p:cNvPr>
          <p:cNvSpPr txBox="1">
            <a:spLocks/>
          </p:cNvSpPr>
          <p:nvPr/>
        </p:nvSpPr>
        <p:spPr>
          <a:xfrm>
            <a:off x="6705600" y="5864088"/>
            <a:ext cx="4757530" cy="543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schemeClr val="tx1"/>
                </a:solidFill>
                <a:latin typeface="+mj-lt"/>
              </a:rPr>
              <a:t>Vascularização e inervação óssea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Canais de </a:t>
            </a:r>
            <a:r>
              <a:rPr lang="pt-BR" dirty="0" err="1">
                <a:solidFill>
                  <a:schemeClr val="tx1"/>
                </a:solidFill>
                <a:latin typeface="+mj-lt"/>
              </a:rPr>
              <a:t>Havers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 e </a:t>
            </a:r>
            <a:r>
              <a:rPr lang="pt-BR" b="0" i="0" dirty="0">
                <a:solidFill>
                  <a:schemeClr val="tx1"/>
                </a:solidFill>
                <a:effectLst/>
                <a:latin typeface="+mj-lt"/>
              </a:rPr>
              <a:t>Volkmann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 = Sistema </a:t>
            </a:r>
            <a:r>
              <a:rPr lang="pt-BR" dirty="0" err="1">
                <a:solidFill>
                  <a:schemeClr val="tx1"/>
                </a:solidFill>
                <a:latin typeface="+mj-lt"/>
              </a:rPr>
              <a:t>Haversian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928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3EAAA-4327-475B-B988-0BCBB954C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DFD45C-C1F9-4E93-B104-A618B9128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55305"/>
            <a:ext cx="9601200" cy="4131365"/>
          </a:xfrm>
        </p:spPr>
        <p:txBody>
          <a:bodyPr>
            <a:normAutofit/>
          </a:bodyPr>
          <a:lstStyle/>
          <a:p>
            <a:r>
              <a:rPr lang="pt-BR" sz="2400" dirty="0"/>
              <a:t>Após uma fratura, os macrófagos e os osteoclastos removem os coágulos e a matriz óssea que foi destruía; </a:t>
            </a:r>
          </a:p>
          <a:p>
            <a:r>
              <a:rPr lang="pt-BR" sz="2400" dirty="0"/>
              <a:t>Ocorre também a remoção dos osteócitos que morreram; </a:t>
            </a:r>
          </a:p>
          <a:p>
            <a:r>
              <a:rPr lang="pt-BR" sz="2400" dirty="0"/>
              <a:t>Em seguida, as células mesenquimais que são responsáveis pela formação das células ósseas passam a se multiplicar diferenciando-se em osteócitos e osteoblastos; </a:t>
            </a:r>
          </a:p>
          <a:p>
            <a:r>
              <a:rPr lang="pt-BR" sz="2400" dirty="0"/>
              <a:t>Com isso, ocorre a formação do chamado “</a:t>
            </a:r>
            <a:r>
              <a:rPr lang="pt-BR" sz="2400" b="1" dirty="0"/>
              <a:t>calo ósseo</a:t>
            </a:r>
            <a:r>
              <a:rPr lang="pt-BR" sz="2400" dirty="0"/>
              <a:t>” que com o tempo vai se organizando até acontecer a formação de um novo tecido ósseo.</a:t>
            </a:r>
          </a:p>
        </p:txBody>
      </p:sp>
    </p:spTree>
    <p:extLst>
      <p:ext uri="{BB962C8B-B14F-4D97-AF65-F5344CB8AC3E}">
        <p14:creationId xmlns:p14="http://schemas.microsoft.com/office/powerpoint/2010/main" val="330682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3538DFC-5428-44D4-A920-62FDCC9D4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641" y="1719469"/>
            <a:ext cx="8632523" cy="3419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868757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{85DDE126-3172-46BF-8345-336D0D1B84C1}tf10001105</Template>
  <TotalTime>301</TotalTime>
  <Words>1117</Words>
  <Application>Microsoft Office PowerPoint</Application>
  <PresentationFormat>Widescreen</PresentationFormat>
  <Paragraphs>91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2" baseType="lpstr">
      <vt:lpstr>Franklin Gothic Book</vt:lpstr>
      <vt:lpstr>Graphik</vt:lpstr>
      <vt:lpstr>Cortar</vt:lpstr>
      <vt:lpstr>Sistema esquelético</vt:lpstr>
      <vt:lpstr>COMPOSIÇÃO:</vt:lpstr>
      <vt:lpstr>Apresentação do PowerPoint</vt:lpstr>
      <vt:lpstr>OSTEOBLASTOS</vt:lpstr>
      <vt:lpstr>OSTEÓCITOS</vt:lpstr>
      <vt:lpstr>OSTEOCLASTOS</vt:lpstr>
      <vt:lpstr>Apresentação do PowerPoint</vt:lpstr>
      <vt:lpstr>COMPLEMENTO </vt:lpstr>
      <vt:lpstr>Apresentação do PowerPoint</vt:lpstr>
      <vt:lpstr>CARTILAGEM</vt:lpstr>
      <vt:lpstr>FUNÇÕES DO SISTEMA ESQUELÉTICO</vt:lpstr>
      <vt:lpstr>PROTEÇÃO DE ESTRUTURAS VITAIS</vt:lpstr>
      <vt:lpstr>CLASSIFICAÇÃO DOS OSSOS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ESTRUTURA DOS OSSOS LONGOS</vt:lpstr>
      <vt:lpstr>Apresentação do PowerPoint</vt:lpstr>
      <vt:lpstr>Apresentação do PowerPoint</vt:lpstr>
      <vt:lpstr>DIVISÃO DO ESQUELETO</vt:lpstr>
      <vt:lpstr>AXIAL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PRIMEIRA ATIVIDADE...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esquelético</dc:title>
  <dc:creator>Fabiola Carlim Voigt</dc:creator>
  <cp:lastModifiedBy>Fabiola Carlim Voigt</cp:lastModifiedBy>
  <cp:revision>55</cp:revision>
  <dcterms:created xsi:type="dcterms:W3CDTF">2021-03-17T19:09:33Z</dcterms:created>
  <dcterms:modified xsi:type="dcterms:W3CDTF">2021-03-18T21:19:12Z</dcterms:modified>
</cp:coreProperties>
</file>