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257" r:id="rId4"/>
    <p:sldId id="258" r:id="rId5"/>
    <p:sldId id="260" r:id="rId6"/>
    <p:sldId id="259" r:id="rId7"/>
    <p:sldId id="261" r:id="rId8"/>
    <p:sldId id="262" r:id="rId9"/>
    <p:sldId id="302" r:id="rId10"/>
    <p:sldId id="310" r:id="rId11"/>
    <p:sldId id="264" r:id="rId12"/>
    <p:sldId id="263" r:id="rId13"/>
    <p:sldId id="303" r:id="rId14"/>
    <p:sldId id="265" r:id="rId15"/>
    <p:sldId id="266" r:id="rId16"/>
    <p:sldId id="267" r:id="rId17"/>
    <p:sldId id="282" r:id="rId18"/>
    <p:sldId id="268" r:id="rId19"/>
    <p:sldId id="270" r:id="rId20"/>
    <p:sldId id="269" r:id="rId21"/>
    <p:sldId id="309" r:id="rId22"/>
    <p:sldId id="284" r:id="rId23"/>
    <p:sldId id="285" r:id="rId24"/>
    <p:sldId id="271" r:id="rId25"/>
    <p:sldId id="272" r:id="rId26"/>
    <p:sldId id="273" r:id="rId27"/>
    <p:sldId id="274" r:id="rId28"/>
    <p:sldId id="275" r:id="rId29"/>
    <p:sldId id="280" r:id="rId30"/>
    <p:sldId id="307" r:id="rId31"/>
    <p:sldId id="305" r:id="rId32"/>
    <p:sldId id="279" r:id="rId33"/>
    <p:sldId id="287" r:id="rId34"/>
    <p:sldId id="288" r:id="rId35"/>
    <p:sldId id="289" r:id="rId36"/>
    <p:sldId id="297" r:id="rId37"/>
    <p:sldId id="290" r:id="rId38"/>
    <p:sldId id="298" r:id="rId39"/>
    <p:sldId id="291" r:id="rId40"/>
    <p:sldId id="299" r:id="rId41"/>
    <p:sldId id="292" r:id="rId42"/>
    <p:sldId id="300" r:id="rId43"/>
    <p:sldId id="294" r:id="rId44"/>
    <p:sldId id="311" r:id="rId45"/>
    <p:sldId id="295" r:id="rId46"/>
    <p:sldId id="312" r:id="rId47"/>
    <p:sldId id="296" r:id="rId48"/>
    <p:sldId id="308" r:id="rId49"/>
    <p:sldId id="313" r:id="rId50"/>
    <p:sldId id="314" r:id="rId51"/>
    <p:sldId id="315" r:id="rId52"/>
    <p:sldId id="301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15" autoAdjust="0"/>
  </p:normalViewPr>
  <p:slideViewPr>
    <p:cSldViewPr>
      <p:cViewPr>
        <p:scale>
          <a:sx n="75" d="100"/>
          <a:sy n="75" d="100"/>
        </p:scale>
        <p:origin x="-12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D02FE6-9EFF-4989-AFA6-38518415799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FC857C-19CA-4E11-B1CE-A3EE84A5A65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/index.php?title=Saber_comer_%C3%A9_saber_viver&amp;action=edit&amp;redlink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caoemfoco.com/2008/08/20/frutas-verduras-e-legumes-sua-importancia-na-alimentaca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caoemfoco.com/2009/04/19/as-quatro-leis-da-alimentaca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84976" cy="4509120"/>
          </a:xfrm>
        </p:spPr>
        <p:txBody>
          <a:bodyPr>
            <a:normAutofit fontScale="90000"/>
          </a:bodyPr>
          <a:lstStyle/>
          <a:p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u="sng" dirty="0">
                <a:latin typeface="Tahoma" pitchFamily="34" charset="0"/>
              </a:rPr>
              <a:t/>
            </a:r>
            <a:br>
              <a:rPr lang="pt-BR" sz="4800" b="1" u="sng" dirty="0">
                <a:latin typeface="Tahoma" pitchFamily="34" charset="0"/>
              </a:rPr>
            </a:br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u="sng" dirty="0">
                <a:latin typeface="Tahoma" pitchFamily="34" charset="0"/>
              </a:rPr>
              <a:t/>
            </a:r>
            <a:br>
              <a:rPr lang="pt-BR" sz="4800" b="1" u="sng" dirty="0">
                <a:latin typeface="Tahoma" pitchFamily="34" charset="0"/>
              </a:rPr>
            </a:br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u="sng" dirty="0">
                <a:latin typeface="Tahoma" pitchFamily="34" charset="0"/>
              </a:rPr>
              <a:t/>
            </a:r>
            <a:br>
              <a:rPr lang="pt-BR" sz="4800" b="1" u="sng" dirty="0">
                <a:latin typeface="Tahoma" pitchFamily="34" charset="0"/>
              </a:rPr>
            </a:br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u="sng" dirty="0">
                <a:latin typeface="Tahoma" pitchFamily="34" charset="0"/>
              </a:rPr>
              <a:t/>
            </a:r>
            <a:br>
              <a:rPr lang="pt-BR" sz="4800" b="1" u="sng" dirty="0">
                <a:latin typeface="Tahoma" pitchFamily="34" charset="0"/>
              </a:rPr>
            </a:br>
            <a:r>
              <a:rPr lang="pt-BR" sz="4800" b="1" u="sng" dirty="0" smtClean="0">
                <a:latin typeface="Tahoma" pitchFamily="34" charset="0"/>
              </a:rPr>
              <a:t/>
            </a:r>
            <a:br>
              <a:rPr lang="pt-BR" sz="4800" b="1" u="sng" dirty="0" smtClean="0">
                <a:latin typeface="Tahoma" pitchFamily="34" charset="0"/>
              </a:rPr>
            </a:br>
            <a:r>
              <a:rPr lang="pt-BR" sz="4800" b="1" dirty="0" smtClean="0">
                <a:latin typeface="Tahoma" pitchFamily="34" charset="0"/>
              </a:rPr>
              <a:t>TÉCNICO </a:t>
            </a:r>
            <a:r>
              <a:rPr lang="pt-BR" sz="4800" b="1" dirty="0">
                <a:latin typeface="Tahoma" pitchFamily="34" charset="0"/>
              </a:rPr>
              <a:t>ESTÉTICA E MASSOTERAPIA</a:t>
            </a:r>
            <a:br>
              <a:rPr lang="pt-BR" sz="4800" b="1" dirty="0">
                <a:latin typeface="Tahoma" pitchFamily="34" charset="0"/>
              </a:rPr>
            </a:br>
            <a:r>
              <a:rPr lang="pt-BR" sz="4800" b="1" dirty="0">
                <a:latin typeface="Tahoma" pitchFamily="34" charset="0"/>
              </a:rPr>
              <a:t/>
            </a:r>
            <a:br>
              <a:rPr lang="pt-BR" sz="4800" b="1" dirty="0">
                <a:latin typeface="Tahoma" pitchFamily="34" charset="0"/>
              </a:rPr>
            </a:br>
            <a:r>
              <a:rPr lang="pt-BR" sz="4400" b="1" dirty="0">
                <a:latin typeface="Tahoma" pitchFamily="34" charset="0"/>
              </a:rPr>
              <a:t>Nutrição</a:t>
            </a:r>
            <a:br>
              <a:rPr lang="pt-BR" sz="4400" b="1" dirty="0">
                <a:latin typeface="Tahoma" pitchFamily="34" charset="0"/>
              </a:rPr>
            </a:br>
            <a:r>
              <a:rPr lang="pt-BR" sz="4400" b="1" dirty="0">
                <a:latin typeface="Tahoma" pitchFamily="34" charset="0"/>
              </a:rPr>
              <a:t/>
            </a:r>
            <a:br>
              <a:rPr lang="pt-BR" sz="4400" b="1" dirty="0">
                <a:latin typeface="Tahoma" pitchFamily="34" charset="0"/>
              </a:rPr>
            </a:br>
            <a:r>
              <a:rPr lang="pt-BR" sz="4400" b="1" dirty="0">
                <a:latin typeface="Tahoma" pitchFamily="34" charset="0"/>
              </a:rPr>
              <a:t>AULA </a:t>
            </a:r>
            <a:r>
              <a:rPr lang="pt-BR" sz="4400" b="1" dirty="0" smtClean="0">
                <a:latin typeface="Tahoma" pitchFamily="34" charset="0"/>
              </a:rPr>
              <a:t>1 – Introdução á </a:t>
            </a:r>
            <a:r>
              <a:rPr lang="pt-BR" sz="4400" b="1" dirty="0" smtClean="0">
                <a:latin typeface="Tahoma" pitchFamily="34" charset="0"/>
              </a:rPr>
              <a:t>Nutrição</a:t>
            </a:r>
            <a:endParaRPr lang="pt-BR" sz="5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129680"/>
          </a:xfrm>
        </p:spPr>
        <p:txBody>
          <a:bodyPr>
            <a:normAutofit fontScale="92500" lnSpcReduction="20000"/>
          </a:bodyPr>
          <a:lstStyle/>
          <a:p>
            <a:r>
              <a:rPr lang="pt-BR" b="1" i="1" dirty="0" err="1" smtClean="0">
                <a:latin typeface="Tahoma" pitchFamily="34" charset="0"/>
              </a:rPr>
              <a:t>Prof.:Giovani</a:t>
            </a:r>
            <a:r>
              <a:rPr lang="pt-BR" b="1" i="1" dirty="0" smtClean="0">
                <a:latin typeface="Tahoma" pitchFamily="34" charset="0"/>
              </a:rPr>
              <a:t> Mª </a:t>
            </a:r>
            <a:r>
              <a:rPr lang="pt-BR" b="1" i="1" dirty="0" err="1" smtClean="0">
                <a:latin typeface="Tahoma" pitchFamily="34" charset="0"/>
              </a:rPr>
              <a:t>Schiessl</a:t>
            </a:r>
            <a:r>
              <a:rPr lang="pt-BR" b="1" i="1" dirty="0" smtClean="0">
                <a:latin typeface="Tahoma" pitchFamily="34" charset="0"/>
              </a:rPr>
              <a:t> </a:t>
            </a:r>
            <a:r>
              <a:rPr lang="pt-BR" b="1" i="1" dirty="0" err="1" smtClean="0">
                <a:latin typeface="Tahoma" pitchFamily="34" charset="0"/>
              </a:rPr>
              <a:t>Wachholz</a:t>
            </a:r>
            <a:endParaRPr lang="pt-BR" b="1" i="1" dirty="0" smtClean="0">
              <a:latin typeface="Tahoma" pitchFamily="34" charset="0"/>
            </a:endParaRPr>
          </a:p>
          <a:p>
            <a:r>
              <a:rPr lang="pt-BR" b="1" dirty="0" smtClean="0">
                <a:latin typeface="Tahoma" pitchFamily="34" charset="0"/>
              </a:rPr>
              <a:t>NUTRICIONISTA</a:t>
            </a:r>
          </a:p>
          <a:p>
            <a:r>
              <a:rPr lang="pt-BR" b="1" dirty="0" smtClean="0">
                <a:latin typeface="Tahoma" pitchFamily="34" charset="0"/>
              </a:rPr>
              <a:t>CRN:1331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81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pt-BR" dirty="0" smtClean="0"/>
              <a:t>TRIPÉ</a:t>
            </a:r>
            <a:endParaRPr lang="pt-BR" dirty="0"/>
          </a:p>
        </p:txBody>
      </p:sp>
      <p:sp>
        <p:nvSpPr>
          <p:cNvPr id="4" name="Fluxograma: Extrair 3"/>
          <p:cNvSpPr/>
          <p:nvPr/>
        </p:nvSpPr>
        <p:spPr>
          <a:xfrm>
            <a:off x="1763688" y="1844824"/>
            <a:ext cx="5472608" cy="41764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6846" y="1441252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ESTÉTICA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12160" y="6021288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ATIVIDADE FÍSICA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3146" y="6087944"/>
            <a:ext cx="302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ALIMENTAÇÃO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01962" y="3861048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SAÚDE PSICOLÓGICA</a:t>
            </a:r>
          </a:p>
          <a:p>
            <a:pPr algn="ctr"/>
            <a:r>
              <a:rPr lang="pt-BR" sz="1200" b="1" dirty="0" smtClean="0"/>
              <a:t>AUTO ESTIMA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90444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pt-BR" dirty="0" smtClean="0"/>
              <a:t>SAÚDE x NUTRIÇÃO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Somos seres vivos individuais cada um com suas necessidades. Somos o que: </a:t>
            </a:r>
          </a:p>
          <a:p>
            <a:pPr marL="0" indent="0">
              <a:buNone/>
            </a:pPr>
            <a:r>
              <a:rPr lang="pt-BR" dirty="0" smtClean="0"/>
              <a:t>Comemos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Digerimos </a:t>
            </a:r>
          </a:p>
          <a:p>
            <a:pPr marL="0" indent="0">
              <a:buNone/>
            </a:pPr>
            <a:r>
              <a:rPr lang="pt-BR" dirty="0" smtClean="0"/>
              <a:t>Absorvemos </a:t>
            </a:r>
          </a:p>
          <a:p>
            <a:pPr marL="0" indent="0">
              <a:buNone/>
            </a:pPr>
            <a:r>
              <a:rPr lang="pt-BR" dirty="0" smtClean="0"/>
              <a:t>Metabolizamos</a:t>
            </a:r>
          </a:p>
          <a:p>
            <a:pPr marL="0" indent="0">
              <a:buNone/>
            </a:pPr>
            <a:r>
              <a:rPr lang="pt-BR" dirty="0" smtClean="0"/>
              <a:t>Pensamos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Não precisamos só comer, mas garantir que esse nutriente chegará nas células.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65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SAÚDE E ESTÉTICA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/>
          </a:bodyPr>
          <a:lstStyle/>
          <a:p>
            <a:r>
              <a:rPr lang="pt-BR" dirty="0" smtClean="0"/>
              <a:t>O conceito de Saúde definido pela OMS (Organização Mundial da Saúde) é definido como: “o completo bem estar físico mental e social do ser humano”.  Dessa forma, a Saúde Estética tem como principal objetivo levar saúde através da beleza, sendo assim um meio de melhorar suas condições de bem estar físico, mental e social, proporcionando a prevenção de doenças, melhora da </a:t>
            </a:r>
            <a:r>
              <a:rPr lang="pt-BR" dirty="0" err="1" smtClean="0"/>
              <a:t>auto-estima</a:t>
            </a:r>
            <a:r>
              <a:rPr lang="pt-BR" dirty="0" smtClean="0"/>
              <a:t> e hábitos de vida.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5"/>
            <a:ext cx="2411759" cy="24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66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1180"/>
            <a:ext cx="7780525" cy="48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NUTRIÇÃO E ESTÉTICA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Uma boa alimentação é </a:t>
            </a:r>
            <a:r>
              <a:rPr lang="pt-BR" b="1" dirty="0" smtClean="0">
                <a:solidFill>
                  <a:schemeClr val="tx1"/>
                </a:solidFill>
              </a:rPr>
              <a:t>benéfica </a:t>
            </a:r>
            <a:r>
              <a:rPr lang="pt-BR" b="1" dirty="0">
                <a:solidFill>
                  <a:schemeClr val="tx1"/>
                </a:solidFill>
              </a:rPr>
              <a:t>e fundamental para a saúde </a:t>
            </a:r>
            <a:r>
              <a:rPr lang="pt-BR" b="1" dirty="0" smtClean="0">
                <a:solidFill>
                  <a:schemeClr val="tx1"/>
                </a:solidFill>
              </a:rPr>
              <a:t>de todo o corpo. Levando em consideração </a:t>
            </a:r>
            <a:r>
              <a:rPr lang="pt-BR" b="1" dirty="0">
                <a:solidFill>
                  <a:schemeClr val="tx1"/>
                </a:solidFill>
              </a:rPr>
              <a:t>a busca pela beleza, peso ideal e </a:t>
            </a:r>
            <a:r>
              <a:rPr lang="pt-BR" b="1" dirty="0" smtClean="0">
                <a:solidFill>
                  <a:schemeClr val="tx1"/>
                </a:solidFill>
              </a:rPr>
              <a:t>juventude, cada </a:t>
            </a:r>
            <a:r>
              <a:rPr lang="pt-BR" b="1" dirty="0">
                <a:solidFill>
                  <a:schemeClr val="tx1"/>
                </a:solidFill>
              </a:rPr>
              <a:t>vez mais constante entre mulheres e homens nos dias </a:t>
            </a:r>
            <a:r>
              <a:rPr lang="pt-BR" b="1" dirty="0" smtClean="0">
                <a:solidFill>
                  <a:schemeClr val="tx1"/>
                </a:solidFill>
              </a:rPr>
              <a:t>atuais e </a:t>
            </a:r>
            <a:r>
              <a:rPr lang="pt-BR" b="1" dirty="0">
                <a:solidFill>
                  <a:schemeClr val="tx1"/>
                </a:solidFill>
              </a:rPr>
              <a:t>sabendo que os nutrientes adequados tem extrema importância nesse processo, a nutrição estética nada mais é do que uma maneira de nutrir o corpo de </a:t>
            </a:r>
            <a:r>
              <a:rPr lang="pt-BR" b="1" dirty="0" smtClean="0">
                <a:solidFill>
                  <a:schemeClr val="tx1"/>
                </a:solidFill>
              </a:rPr>
              <a:t>maneira </a:t>
            </a:r>
            <a:r>
              <a:rPr lang="pt-BR" b="1" dirty="0">
                <a:solidFill>
                  <a:schemeClr val="tx1"/>
                </a:solidFill>
              </a:rPr>
              <a:t>adequada para poder proporcionar além de saúde, uma melhora de diversos problemas dentro da área estética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 O cuidado </a:t>
            </a:r>
            <a:r>
              <a:rPr lang="pt-BR" b="1" dirty="0">
                <a:solidFill>
                  <a:schemeClr val="tx1"/>
                </a:solidFill>
              </a:rPr>
              <a:t>nutricional</a:t>
            </a:r>
            <a:r>
              <a:rPr lang="pt-BR" b="1" dirty="0" smtClean="0">
                <a:solidFill>
                  <a:schemeClr val="tx1"/>
                </a:solidFill>
              </a:rPr>
              <a:t>, auxilia a estética, no tratamento de diversas desordens como também </a:t>
            </a:r>
            <a:r>
              <a:rPr lang="pt-BR" b="1" dirty="0">
                <a:solidFill>
                  <a:schemeClr val="tx1"/>
                </a:solidFill>
              </a:rPr>
              <a:t>abrange </a:t>
            </a:r>
            <a:r>
              <a:rPr lang="pt-BR" b="1" dirty="0" smtClean="0">
                <a:solidFill>
                  <a:schemeClr val="tx1"/>
                </a:solidFill>
              </a:rPr>
              <a:t>e melhora os resultados estéticos. </a:t>
            </a:r>
          </a:p>
        </p:txBody>
      </p:sp>
    </p:spTree>
    <p:extLst>
      <p:ext uri="{BB962C8B-B14F-4D97-AF65-F5344CB8AC3E}">
        <p14:creationId xmlns:p14="http://schemas.microsoft.com/office/powerpoint/2010/main" val="223896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19256" cy="388843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O conhecimento da nutrição é utilizado na prática diária dos profissionais da saúde. É a intervenção interdisciplinar – cuidado multiprofissional.</a:t>
            </a:r>
          </a:p>
          <a:p>
            <a:pPr marL="0" indent="0" algn="ctr">
              <a:buNone/>
            </a:pPr>
            <a:r>
              <a:rPr lang="pt-BR" dirty="0" smtClean="0"/>
              <a:t>Através da nutrição prestamos assistência ao paciente, promovendo a saúde, de forma preventiva e ou curativa.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616624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8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dirty="0" smtClean="0"/>
              <a:t>É </a:t>
            </a:r>
            <a:r>
              <a:rPr lang="pt-BR" dirty="0"/>
              <a:t>o processo pelo qual os seres vivos adquirem do mundo exterior os alimentos que compõem a dieta.</a:t>
            </a:r>
          </a:p>
          <a:p>
            <a:pPr marL="0" indent="0" algn="ctr">
              <a:buNone/>
              <a:defRPr/>
            </a:pPr>
            <a:r>
              <a:rPr lang="pt-BR" dirty="0"/>
              <a:t>É a forma como as pessoas escolhem, adquirem, combinam e consomem os alimentos disponíveis.</a:t>
            </a:r>
          </a:p>
          <a:p>
            <a:pPr marL="0" indent="0" algn="ctr">
              <a:buNone/>
              <a:defRPr/>
            </a:pPr>
            <a:r>
              <a:rPr lang="pt-BR" dirty="0"/>
              <a:t>Alimentação é toda matéria sólida ou liquida </a:t>
            </a:r>
            <a:r>
              <a:rPr lang="pt-BR" dirty="0" smtClean="0"/>
              <a:t>que contém NUTRIENTES em sua composição. Estes são utilizados para </a:t>
            </a:r>
            <a:r>
              <a:rPr lang="pt-BR" dirty="0"/>
              <a:t>manter e formar os tecidos do corpo, </a:t>
            </a:r>
            <a:r>
              <a:rPr lang="pt-BR" dirty="0" smtClean="0"/>
              <a:t>regular </a:t>
            </a:r>
            <a:r>
              <a:rPr lang="pt-BR" dirty="0"/>
              <a:t>os processos corporais e fornecer energia para as funções vitais. </a:t>
            </a:r>
          </a:p>
          <a:p>
            <a:pPr marL="0" indent="0" algn="ctr">
              <a:buNone/>
              <a:defRPr/>
            </a:pPr>
            <a:r>
              <a:rPr lang="pt-BR" sz="1400" dirty="0"/>
              <a:t>(Fonte: MINISTERIO DA SAUDE)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6917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5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FUNÇÕES DA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Saciar a fome;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 smtClean="0"/>
              <a:t>Combustível para viver, bem-estar, disposição para as atividades diárias;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Demonstrar afeto, carinho;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 smtClean="0"/>
              <a:t>Adequação que deve levar em conta: patologias, hábitos individuais (cultural, religião, crença);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Situação econômica social;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Deve ser suficiente para cobrir as exigências calóricas do organismo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66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CONCEITOS NA NUTRIÇÃO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/>
          </a:bodyPr>
          <a:lstStyle/>
          <a:p>
            <a:r>
              <a:rPr lang="pt-BR" b="1" dirty="0"/>
              <a:t>Reeducação alimentar: </a:t>
            </a:r>
            <a:r>
              <a:rPr lang="pt-BR" dirty="0"/>
              <a:t>processo gradual de conscientização;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b="1" dirty="0"/>
              <a:t>Dieta: </a:t>
            </a:r>
            <a:r>
              <a:rPr lang="pt-BR" dirty="0"/>
              <a:t>restrição de algum nutriente.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 </a:t>
            </a:r>
            <a:r>
              <a:rPr lang="pt-BR" b="1" dirty="0"/>
              <a:t>Dietética: </a:t>
            </a:r>
            <a:r>
              <a:rPr lang="pt-BR" dirty="0"/>
              <a:t>é a intervenção interdisciplinar, tem objetivo de aplicar a ciência da nutrição através das dietas para a prevenção e o tratamento de doenças.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65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RODA DOS ALIMENTOS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Roda dos Alimentos</a:t>
            </a:r>
            <a:r>
              <a:rPr lang="pt-BR" dirty="0" smtClean="0"/>
              <a:t>: é uma representação gráfica criada em Portugal em 1977, no âmbito da Campanha de Educação Alimentar "</a:t>
            </a:r>
            <a:r>
              <a:rPr lang="pt-BR" dirty="0" smtClean="0">
                <a:hlinkClick r:id="rId2" tooltip="Saber comer é saber viver (página não existe)"/>
              </a:rPr>
              <a:t>Saber comer é saber viver</a:t>
            </a:r>
            <a:r>
              <a:rPr lang="pt-BR" dirty="0" smtClean="0"/>
              <a:t>", que ajuda a escolher e combinar os alimentos que deverão fazer parte do dia a dia. Tem uma forma circular, que se assemelha a um prato. É um material educativo. 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63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RODA DOS ALIMENTOS</a:t>
            </a:r>
            <a:endParaRPr lang="pt-BR" dirty="0"/>
          </a:p>
        </p:txBody>
      </p:sp>
      <p:pic>
        <p:nvPicPr>
          <p:cNvPr id="4" name="Picture 10" descr="http://t0.gstatic.com/images?q=tbn:ANd9GcR5D-r_eEygFvpB6a0b9wGsZR_ew6TuxgFgJVlGCASNf2ou9F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55542" cy="429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6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600200"/>
          </a:xfrm>
        </p:spPr>
        <p:txBody>
          <a:bodyPr/>
          <a:lstStyle/>
          <a:p>
            <a:r>
              <a:rPr lang="pt-BR" sz="4000" dirty="0" smtClean="0"/>
              <a:t>PAPEL DA NUTRIÇÃO NA ESTÉTICA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Otimizar os resultados estéticos priorizando a saúde global do paciente e a mudança dos hábitos alimentares </a:t>
            </a:r>
            <a:r>
              <a:rPr lang="pt-BR" dirty="0" smtClean="0"/>
              <a:t>que perpetuam </a:t>
            </a:r>
            <a:r>
              <a:rPr lang="pt-BR" dirty="0"/>
              <a:t>ao longo da vida e refletem em uma beleza duradoura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Atuar junto ao profissional da estética, levando em consideração todas </a:t>
            </a:r>
            <a:r>
              <a:rPr lang="pt-BR" dirty="0"/>
              <a:t>as condições físicas do </a:t>
            </a:r>
            <a:r>
              <a:rPr lang="pt-BR" dirty="0" smtClean="0"/>
              <a:t>paciente propondo um </a:t>
            </a:r>
            <a:r>
              <a:rPr lang="pt-BR" dirty="0"/>
              <a:t>plano eficaz que vise à minimização </a:t>
            </a:r>
            <a:r>
              <a:rPr lang="pt-BR" dirty="0" smtClean="0"/>
              <a:t>das desordens </a:t>
            </a:r>
            <a:r>
              <a:rPr lang="pt-BR" dirty="0" smtClean="0"/>
              <a:t>estéticas.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Prevenir e auxiliar a estética no tratamento de todas </a:t>
            </a:r>
            <a:r>
              <a:rPr lang="pt-BR" dirty="0"/>
              <a:t>as desordens estéticas, como envelhecimento cutâneo, acne, excesso de peso, </a:t>
            </a:r>
            <a:r>
              <a:rPr lang="pt-BR" dirty="0" smtClean="0"/>
              <a:t>celulite, flacidez</a:t>
            </a:r>
            <a:r>
              <a:rPr lang="pt-BR" dirty="0"/>
              <a:t>, </a:t>
            </a:r>
            <a:r>
              <a:rPr lang="pt-BR" dirty="0" smtClean="0"/>
              <a:t>unha, cabelo etc....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3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pt-BR" dirty="0" smtClean="0"/>
              <a:t>PIRÂMIDE DOS ALIMENTOS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/>
          </a:bodyPr>
          <a:lstStyle/>
          <a:p>
            <a:r>
              <a:rPr lang="pt-BR" dirty="0" smtClean="0"/>
              <a:t>A pirâmide alimentar criada em 1992, como um instrumento gráfico que visa orientar as pessoas para uma dieta mais saudável.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É representa por grupos de alimentos e número de porções recomendadas diariamente. Mas para sabermos o número correto de porções diárias a serem ingeridas de cada grupo de alimentos, é necessário analisar cada individuo isoladamente e calcular as calorias diárias que cada indivíduo necessita.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89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7955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0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PIRAMIDE DOS ALIMENTOS</a:t>
            </a:r>
            <a:endParaRPr lang="pt-BR" sz="4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92688" cy="551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04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0486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76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LEIS DA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8863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dirty="0"/>
              <a:t>Lei da quantidade</a:t>
            </a:r>
          </a:p>
          <a:p>
            <a:pPr lvl="1">
              <a:lnSpc>
                <a:spcPct val="80000"/>
              </a:lnSpc>
              <a:defRPr/>
            </a:pPr>
            <a:r>
              <a:rPr lang="pt-BR" sz="3200" dirty="0"/>
              <a:t>Quantidade diária de alimentos para suprir as necessidades do indivíduo.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pt-BR" sz="32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pt-BR" sz="3200" dirty="0"/>
              <a:t>Cada indivíduo tem a sua quantidade de energia (calorias) que deve consumir diariamente, essa quantidade não deve ser ultrapassada. Os excessos devem ser evitados, priorizando sempre consumir a quantidade de calorias recomendada para você.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66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LEIS DA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dirty="0"/>
              <a:t>Lei da </a:t>
            </a:r>
            <a:r>
              <a:rPr lang="pt-BR" dirty="0" smtClean="0"/>
              <a:t>Qualidade</a:t>
            </a:r>
            <a:endParaRPr lang="pt-BR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pt-BR" sz="3200" dirty="0"/>
              <a:t>Presença diária de todos os nutrientes necessários ao indivíduo;</a:t>
            </a:r>
          </a:p>
          <a:p>
            <a:pPr marL="0" indent="0">
              <a:buFontTx/>
              <a:buNone/>
              <a:defRPr/>
            </a:pPr>
            <a:r>
              <a:rPr lang="pt-BR" dirty="0"/>
              <a:t>A dieta deve ser composta por alimentos que forneçam todos os nutrientes necessários ao indivíduo. O princípio dessa lei é alimentar-se com qualidade, suprindo as </a:t>
            </a:r>
            <a:r>
              <a:rPr lang="pt-BR" dirty="0" smtClean="0"/>
              <a:t>necessidades básicas do </a:t>
            </a:r>
            <a:r>
              <a:rPr lang="pt-BR" dirty="0" smtClean="0"/>
              <a:t>ser humano.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53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pt-BR" sz="4000" dirty="0" smtClean="0"/>
              <a:t>LEIS DA ALIMENTAÇÃO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dirty="0"/>
              <a:t>Lei da </a:t>
            </a:r>
            <a:r>
              <a:rPr lang="pt-BR" dirty="0" smtClean="0"/>
              <a:t>Harmonia</a:t>
            </a:r>
            <a:endParaRPr lang="pt-BR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pt-BR" sz="3200" dirty="0"/>
              <a:t>Proporcionalidade entre os nutrientes, equilíbrio (qualidade e quantidade) na sua distribuição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pt-BR" sz="32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pt-BR" sz="3200" dirty="0"/>
              <a:t>Distribuir de forma harmônica os nutrientes, ingerindo todos os grupos de alimentos. Comer somente </a:t>
            </a:r>
            <a:r>
              <a:rPr lang="pt-BR" sz="3200" u="sng" dirty="0">
                <a:hlinkClick r:id="rId2"/>
              </a:rPr>
              <a:t>frutas e verduras</a:t>
            </a:r>
            <a:r>
              <a:rPr lang="pt-BR" sz="3200" dirty="0"/>
              <a:t>, por exemplo, não é sinônimo de uma boa alimentação. É preciso somar todos os alimentos de maneira que possa existir um equilíbrio entre eles para suprir as necessidades nutricionais.</a:t>
            </a:r>
          </a:p>
        </p:txBody>
      </p:sp>
    </p:spTree>
    <p:extLst>
      <p:ext uri="{BB962C8B-B14F-4D97-AF65-F5344CB8AC3E}">
        <p14:creationId xmlns:p14="http://schemas.microsoft.com/office/powerpoint/2010/main" val="285807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LEIS DA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Lei da Adequação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t-BR" sz="3200" dirty="0" smtClean="0"/>
              <a:t>Adequada as necessidades do indivíduo.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pt-BR" sz="32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pt-BR" sz="3200" dirty="0" smtClean="0"/>
              <a:t>A dieta deve ser individual. Ela vai se adequar às necessidades de cada indivíduo, portanto, muito cuidado com as dietas prontas. Sua alimentação deve estar adequada a sua condição fisiológica e a sua fase de vida. Por exemplo, as necessidades nutricionais de uma </a:t>
            </a:r>
            <a:r>
              <a:rPr lang="pt-BR" sz="3200" u="sng" dirty="0" smtClean="0"/>
              <a:t>gestante</a:t>
            </a:r>
            <a:r>
              <a:rPr lang="pt-BR" sz="3200" dirty="0" smtClean="0"/>
              <a:t> é diferente de um </a:t>
            </a:r>
            <a:r>
              <a:rPr lang="pt-BR" sz="3200" u="sng" dirty="0" smtClean="0">
                <a:hlinkClick r:id="rId2"/>
              </a:rPr>
              <a:t>idoso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43808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TAGIm7P7rHPiuk2P0Vc5i1Ddu5-enufKh5RnVK-omDnKw3koCI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382" y="4941168"/>
            <a:ext cx="3264400" cy="1573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6228184" y="3706217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ode comer de tudo, só ter equilíbrio”, será mesmo? – Guia GP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" y="1988840"/>
            <a:ext cx="3509036" cy="26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43608" y="116632"/>
            <a:ext cx="7267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Algerian" pitchFamily="82" charset="0"/>
              </a:rPr>
              <a:t>EQUILÍBRIO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83768" y="1132295"/>
            <a:ext cx="475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Novas Recomendações: 02/06/2011 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42" y="1700808"/>
            <a:ext cx="2760138" cy="22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1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97" y="1772816"/>
            <a:ext cx="3407959" cy="21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3326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EQUILIBRE </a:t>
            </a:r>
            <a:r>
              <a:rPr lang="pt-BR" sz="3200" dirty="0"/>
              <a:t>AS CALORIAS </a:t>
            </a:r>
            <a:endParaRPr lang="pt-BR" sz="3200" dirty="0" smtClean="0"/>
          </a:p>
          <a:p>
            <a:pPr algn="ctr"/>
            <a:r>
              <a:rPr lang="pt-BR" sz="3200" dirty="0" smtClean="0"/>
              <a:t>•</a:t>
            </a:r>
            <a:r>
              <a:rPr lang="pt-BR" sz="3200" dirty="0"/>
              <a:t>Saboreie os alimentos, </a:t>
            </a:r>
            <a:r>
              <a:rPr lang="pt-BR" sz="3200" dirty="0" smtClean="0"/>
              <a:t>e coma </a:t>
            </a:r>
            <a:r>
              <a:rPr lang="pt-BR" sz="3200" dirty="0"/>
              <a:t>menos </a:t>
            </a:r>
            <a:endParaRPr lang="pt-BR" sz="3200" dirty="0" smtClean="0"/>
          </a:p>
          <a:p>
            <a:pPr algn="ctr"/>
            <a:r>
              <a:rPr lang="pt-BR" sz="3200" dirty="0" smtClean="0"/>
              <a:t>•</a:t>
            </a:r>
            <a:r>
              <a:rPr lang="pt-BR" sz="3200" dirty="0"/>
              <a:t>Evite porções grandes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7864" y="4797152"/>
            <a:ext cx="292397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ALIMENTOS </a:t>
            </a:r>
            <a:r>
              <a:rPr lang="pt-BR" dirty="0"/>
              <a:t>PARA </a:t>
            </a:r>
            <a:r>
              <a:rPr lang="pt-BR" dirty="0" smtClean="0"/>
              <a:t>AUMENTAR</a:t>
            </a:r>
          </a:p>
          <a:p>
            <a:r>
              <a:rPr lang="pt-BR" dirty="0" smtClean="0"/>
              <a:t>•</a:t>
            </a:r>
            <a:r>
              <a:rPr lang="pt-BR" dirty="0"/>
              <a:t>Que 50% do “seu prato” seja de frutas e </a:t>
            </a:r>
            <a:r>
              <a:rPr lang="pt-BR" dirty="0" smtClean="0"/>
              <a:t>vegetais</a:t>
            </a:r>
          </a:p>
          <a:p>
            <a:r>
              <a:rPr lang="pt-BR" dirty="0" smtClean="0"/>
              <a:t>•</a:t>
            </a:r>
            <a:r>
              <a:rPr lang="pt-BR" dirty="0"/>
              <a:t>Consuma pelo menos metade dos grãos integrais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96136" y="4686000"/>
            <a:ext cx="3334108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PARA </a:t>
            </a:r>
            <a:r>
              <a:rPr lang="pt-BR" dirty="0" smtClean="0"/>
              <a:t>REDUZIR</a:t>
            </a:r>
          </a:p>
          <a:p>
            <a:r>
              <a:rPr lang="pt-BR" dirty="0" smtClean="0"/>
              <a:t>•</a:t>
            </a:r>
            <a:r>
              <a:rPr lang="pt-BR" dirty="0"/>
              <a:t>Compare o teor de sódio em </a:t>
            </a:r>
            <a:r>
              <a:rPr lang="pt-BR" dirty="0" smtClean="0"/>
              <a:t>alimentos como </a:t>
            </a:r>
            <a:r>
              <a:rPr lang="pt-BR" dirty="0"/>
              <a:t>sopas, pães, </a:t>
            </a:r>
            <a:r>
              <a:rPr lang="pt-BR" dirty="0" smtClean="0"/>
              <a:t>alimentos congelados </a:t>
            </a:r>
            <a:r>
              <a:rPr lang="pt-BR" dirty="0"/>
              <a:t>–e escolha aqueles com </a:t>
            </a:r>
            <a:r>
              <a:rPr lang="pt-BR" dirty="0" smtClean="0"/>
              <a:t>menor</a:t>
            </a:r>
          </a:p>
          <a:p>
            <a:r>
              <a:rPr lang="pt-BR" dirty="0" smtClean="0"/>
              <a:t>•Beba </a:t>
            </a:r>
            <a:r>
              <a:rPr lang="pt-BR" dirty="0"/>
              <a:t>água em lugar de </a:t>
            </a:r>
            <a:r>
              <a:rPr lang="pt-BR" dirty="0" smtClean="0"/>
              <a:t>bebidas açucaradas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940152" y="3420616"/>
            <a:ext cx="1008112" cy="1140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1187624" y="3420616"/>
            <a:ext cx="1512168" cy="1140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0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ahoma" pitchFamily="34" charset="0"/>
              </a:rPr>
              <a:t>NUTRICIONISTA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b="1" dirty="0" smtClean="0"/>
              <a:t>É UM PROFISSIONAL </a:t>
            </a:r>
            <a:r>
              <a:rPr lang="pt-BR" b="1" dirty="0"/>
              <a:t>DE SAÚDE, QUE </a:t>
            </a:r>
            <a:r>
              <a:rPr lang="pt-BR" b="1" dirty="0" smtClean="0"/>
              <a:t>DEVE ATENDER </a:t>
            </a:r>
            <a:r>
              <a:rPr lang="pt-BR" b="1" dirty="0"/>
              <a:t>OS PRINCÍPIOS DA CIÊNCIA DA </a:t>
            </a:r>
            <a:r>
              <a:rPr lang="pt-BR" b="1" dirty="0" smtClean="0"/>
              <a:t>NUTRIÇÃO EM SUA ATUAÇÃO, </a:t>
            </a:r>
            <a:r>
              <a:rPr lang="pt-BR" b="1" dirty="0"/>
              <a:t>TEM COMO FUNÇÃO CONTRIBUIR PARA A SAÚDE DOS INDIVÍDUOS E DA COLETIVIDADE. </a:t>
            </a:r>
            <a:r>
              <a:rPr lang="pt-BR" b="1" dirty="0" smtClean="0"/>
              <a:t>EXERCENDO SUA CONDUTA VISANDO </a:t>
            </a:r>
            <a:r>
              <a:rPr lang="pt-BR" b="1" dirty="0" smtClean="0"/>
              <a:t>A GARANTIA </a:t>
            </a:r>
            <a:r>
              <a:rPr lang="pt-BR" b="1" dirty="0"/>
              <a:t>O DIREITO HUMANO À ALIMENTAÇÃO ADEQUADA.</a:t>
            </a:r>
          </a:p>
          <a:p>
            <a:pPr marL="0" indent="0" algn="ctr">
              <a:buNone/>
              <a:defRPr/>
            </a:pPr>
            <a:r>
              <a:rPr lang="pt-BR" sz="1400" b="1" dirty="0"/>
              <a:t>(FONTE: CÓDIGO DE ÉTICA)</a:t>
            </a:r>
          </a:p>
          <a:p>
            <a:endParaRPr lang="pt-BR" dirty="0"/>
          </a:p>
        </p:txBody>
      </p:sp>
      <p:pic>
        <p:nvPicPr>
          <p:cNvPr id="4" name="Picture 9" descr="http://t1.gstatic.com/images?q=tbn:ANd9GcT5tcVlY7oFhh6Da729oDRDCq56Gqzh66u7FQSAaAviF1tzFq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36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t3.gstatic.com/images?q=tbn:ANd9GcQiKG8BAYxs9iQw_VNjmU7IKtMehBGloeviKLWxnefJdekkNnBb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5" y="5185569"/>
            <a:ext cx="23320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9746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10 PASSOS ALIMENTAÇÃO SAUDÁVEL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https://www.youtube.com/watch?v=w29S68gnqvQ</a:t>
            </a:r>
          </a:p>
        </p:txBody>
      </p:sp>
    </p:spTree>
    <p:extLst>
      <p:ext uri="{BB962C8B-B14F-4D97-AF65-F5344CB8AC3E}">
        <p14:creationId xmlns:p14="http://schemas.microsoft.com/office/powerpoint/2010/main" val="4040453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3528391"/>
          </a:xfrm>
        </p:spPr>
        <p:txBody>
          <a:bodyPr>
            <a:normAutofit fontScale="90000"/>
          </a:bodyPr>
          <a:lstStyle/>
          <a:p>
            <a:r>
              <a:rPr lang="pt-BR" sz="4800" b="1" u="sng" dirty="0" smtClean="0">
                <a:latin typeface="Tahoma" pitchFamily="34" charset="0"/>
              </a:rPr>
              <a:t>NUTRIÇÃO E DIETÉTICA </a:t>
            </a:r>
            <a:r>
              <a:rPr lang="pt-BR" b="1" dirty="0" smtClean="0">
                <a:latin typeface="Tahoma" pitchFamily="34" charset="0"/>
              </a:rPr>
              <a:t> </a:t>
            </a:r>
            <a:br>
              <a:rPr lang="pt-BR" b="1" dirty="0" smtClean="0">
                <a:latin typeface="Tahoma" pitchFamily="34" charset="0"/>
              </a:rPr>
            </a:br>
            <a:r>
              <a:rPr lang="pt-BR" b="1" dirty="0" smtClean="0">
                <a:latin typeface="Tahoma" pitchFamily="34" charset="0"/>
              </a:rPr>
              <a:t/>
            </a:r>
            <a:br>
              <a:rPr lang="pt-BR" b="1" dirty="0" smtClean="0">
                <a:latin typeface="Tahoma" pitchFamily="34" charset="0"/>
              </a:rPr>
            </a:br>
            <a:r>
              <a:rPr lang="pt-BR" b="1" dirty="0" smtClean="0">
                <a:latin typeface="Tahoma" pitchFamily="34" charset="0"/>
              </a:rPr>
              <a:t>TÉCNICO ESTÉTICA E MASSOTERAPIA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129680"/>
          </a:xfrm>
        </p:spPr>
        <p:txBody>
          <a:bodyPr>
            <a:normAutofit fontScale="92500" lnSpcReduction="20000"/>
          </a:bodyPr>
          <a:lstStyle/>
          <a:p>
            <a:r>
              <a:rPr lang="pt-BR" b="1" i="1" dirty="0" err="1" smtClean="0">
                <a:latin typeface="Tahoma" pitchFamily="34" charset="0"/>
              </a:rPr>
              <a:t>Prof.:Giovani</a:t>
            </a:r>
            <a:r>
              <a:rPr lang="pt-BR" b="1" i="1" dirty="0" smtClean="0">
                <a:latin typeface="Tahoma" pitchFamily="34" charset="0"/>
              </a:rPr>
              <a:t> Mª </a:t>
            </a:r>
            <a:r>
              <a:rPr lang="pt-BR" b="1" i="1" dirty="0" err="1" smtClean="0">
                <a:latin typeface="Tahoma" pitchFamily="34" charset="0"/>
              </a:rPr>
              <a:t>Schiessl</a:t>
            </a:r>
            <a:r>
              <a:rPr lang="pt-BR" b="1" i="1" dirty="0" smtClean="0">
                <a:latin typeface="Tahoma" pitchFamily="34" charset="0"/>
              </a:rPr>
              <a:t> </a:t>
            </a:r>
            <a:r>
              <a:rPr lang="pt-BR" b="1" i="1" dirty="0" err="1" smtClean="0">
                <a:latin typeface="Tahoma" pitchFamily="34" charset="0"/>
              </a:rPr>
              <a:t>Wachholz</a:t>
            </a:r>
            <a:endParaRPr lang="pt-BR" b="1" i="1" dirty="0" smtClean="0">
              <a:latin typeface="Tahoma" pitchFamily="34" charset="0"/>
            </a:endParaRPr>
          </a:p>
          <a:p>
            <a:r>
              <a:rPr lang="pt-BR" b="1" dirty="0" smtClean="0">
                <a:latin typeface="Tahoma" pitchFamily="34" charset="0"/>
              </a:rPr>
              <a:t>NUTRICIONISTA</a:t>
            </a:r>
          </a:p>
          <a:p>
            <a:r>
              <a:rPr lang="pt-BR" b="1" dirty="0" smtClean="0">
                <a:latin typeface="Tahoma" pitchFamily="34" charset="0"/>
              </a:rPr>
              <a:t>CRN:1331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393305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AULA 1.1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744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>CONCEITOS DIETÉTICOS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pt-BR" b="1" u="sng" dirty="0"/>
              <a:t>Reeducação alimentar: </a:t>
            </a:r>
            <a:r>
              <a:rPr lang="pt-BR" dirty="0"/>
              <a:t>processo gradual de conscientização;</a:t>
            </a:r>
          </a:p>
          <a:p>
            <a:pPr marL="0" indent="0">
              <a:buNone/>
              <a:defRPr/>
            </a:pPr>
            <a:endParaRPr lang="pt-BR" dirty="0"/>
          </a:p>
          <a:p>
            <a:pPr>
              <a:buFont typeface="Wingdings 3" charset="2"/>
              <a:buChar char=""/>
              <a:defRPr/>
            </a:pPr>
            <a:r>
              <a:rPr lang="pt-BR" dirty="0"/>
              <a:t> </a:t>
            </a:r>
            <a:r>
              <a:rPr lang="pt-BR" b="1" u="sng" dirty="0"/>
              <a:t>Dieta:</a:t>
            </a:r>
            <a:r>
              <a:rPr lang="pt-BR" dirty="0"/>
              <a:t> restrição de algum nutriente.</a:t>
            </a:r>
          </a:p>
          <a:p>
            <a:pPr marL="0" indent="0">
              <a:buNone/>
              <a:defRPr/>
            </a:pPr>
            <a:r>
              <a:rPr lang="pt-BR" dirty="0"/>
              <a:t> </a:t>
            </a:r>
          </a:p>
          <a:p>
            <a:pPr>
              <a:buFont typeface="Wingdings 3" charset="2"/>
              <a:buChar char=""/>
              <a:defRPr/>
            </a:pPr>
            <a:r>
              <a:rPr lang="pt-BR" dirty="0"/>
              <a:t> </a:t>
            </a:r>
            <a:r>
              <a:rPr lang="pt-BR" b="1" u="sng" dirty="0"/>
              <a:t>Dietética:</a:t>
            </a:r>
            <a:r>
              <a:rPr lang="pt-BR" dirty="0"/>
              <a:t> é a intervenção interdisciplinar, tem objetivo de aplicar a ciência da nutrição através das dietas para a prevenção e o tratamento de doenças.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>ORIGEM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Trebuchet MS" pitchFamily="34" charset="0"/>
              </a:rPr>
              <a:t>Os alimentos podem ser de origem animal ou vegetal. </a:t>
            </a:r>
          </a:p>
          <a:p>
            <a:r>
              <a:rPr lang="pt-BR" dirty="0" smtClean="0">
                <a:latin typeface="Trebuchet MS" pitchFamily="34" charset="0"/>
              </a:rPr>
              <a:t> Podem </a:t>
            </a:r>
            <a:r>
              <a:rPr lang="pt-BR" dirty="0">
                <a:latin typeface="Trebuchet MS" pitchFamily="34" charset="0"/>
              </a:rPr>
              <a:t>ser consumidos de forma natural ou passar por processos de cocção.</a:t>
            </a:r>
          </a:p>
          <a:p>
            <a:r>
              <a:rPr lang="pt-BR" dirty="0" smtClean="0">
                <a:latin typeface="Trebuchet MS" pitchFamily="34" charset="0"/>
              </a:rPr>
              <a:t> Podem </a:t>
            </a:r>
            <a:r>
              <a:rPr lang="pt-BR" dirty="0">
                <a:latin typeface="Trebuchet MS" pitchFamily="34" charset="0"/>
              </a:rPr>
              <a:t>ser industrializados, passando por diversos processos, dependendo do alimento.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60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pt-BR" sz="3200" dirty="0"/>
              <a:t>CLASSIFICAÇÃO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Podem ser modificados para atender situações específicas de saúde, como.</a:t>
            </a:r>
          </a:p>
          <a:p>
            <a:pPr marL="0" indent="0">
              <a:buNone/>
              <a:defRPr/>
            </a:pPr>
            <a:endParaRPr lang="pt-BR" dirty="0">
              <a:cs typeface="Arial" charset="0"/>
            </a:endParaRP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- ALIMENTOS DIET</a:t>
            </a: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- ALIMENTOS LIGHT</a:t>
            </a: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- ALIMENTOS FUNCIONAIS</a:t>
            </a: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 - ALIMENTOS PARA FINS ESPECIAIS</a:t>
            </a:r>
          </a:p>
          <a:p>
            <a:pPr>
              <a:buFontTx/>
              <a:buChar char="-"/>
              <a:defRPr/>
            </a:pPr>
            <a:r>
              <a:rPr lang="pt-BR" b="1" dirty="0">
                <a:cs typeface="Arial" charset="0"/>
              </a:rPr>
              <a:t>ALIMENTOS 0 LACTOSE</a:t>
            </a:r>
          </a:p>
          <a:p>
            <a:pPr>
              <a:buFontTx/>
              <a:buChar char="-"/>
              <a:defRPr/>
            </a:pPr>
            <a:r>
              <a:rPr lang="pt-BR" b="1" dirty="0">
                <a:cs typeface="Arial" charset="0"/>
              </a:rPr>
              <a:t>ALIMENTOS S/ GLÚTEN</a:t>
            </a: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- ALIMENTOS TRANSGÊNICOS</a:t>
            </a:r>
          </a:p>
          <a:p>
            <a:pPr>
              <a:buNone/>
              <a:defRPr/>
            </a:pPr>
            <a:r>
              <a:rPr lang="pt-BR" b="1" dirty="0">
                <a:cs typeface="Arial" charset="0"/>
              </a:rPr>
              <a:t>- ALIMENTOS ORGÂNICOS</a:t>
            </a:r>
            <a:endParaRPr lang="pt-BR" dirty="0">
              <a:cs typeface="Arial" charset="0"/>
            </a:endParaRPr>
          </a:p>
          <a:p>
            <a:pPr>
              <a:defRPr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012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sz="3600" dirty="0"/>
              <a:t>CLASSIFICAÇÃO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>
                <a:cs typeface="Arial" charset="0"/>
              </a:rPr>
              <a:t>ALIMENTOS DIET:  </a:t>
            </a:r>
            <a:r>
              <a:rPr lang="pt-BR" dirty="0">
                <a:cs typeface="Arial" charset="0"/>
              </a:rPr>
              <a:t>apresenta ausência de determinado nutriente.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adoçantes para diabéticos, produtos sem sal para hipertensos etc.  </a:t>
            </a:r>
          </a:p>
          <a:p>
            <a:pPr>
              <a:buNone/>
            </a:pPr>
            <a:endParaRPr lang="pt-BR" dirty="0">
              <a:cs typeface="Arial" charset="0"/>
            </a:endParaRPr>
          </a:p>
          <a:p>
            <a:pPr>
              <a:buNone/>
            </a:pPr>
            <a:r>
              <a:rPr lang="pt-BR" b="1" dirty="0">
                <a:cs typeface="Arial" charset="0"/>
              </a:rPr>
              <a:t>ALIMENTOS LIGHT: apresenta </a:t>
            </a:r>
            <a:r>
              <a:rPr lang="pt-BR" dirty="0">
                <a:cs typeface="Arial" charset="0"/>
              </a:rPr>
              <a:t>redução mínima de 25% determinado nutriente comparado ao alimento convencional.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requeijão light com gordura diminuída etc.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1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8640"/>
            <a:ext cx="7875166" cy="30861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861048"/>
            <a:ext cx="8064896" cy="29304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3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3600" dirty="0"/>
              <a:t>CLASSIFICAÇÃO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>
                <a:cs typeface="Arial" charset="0"/>
              </a:rPr>
              <a:t>ALIMENTOS FUNCIONAIS: </a:t>
            </a:r>
            <a:r>
              <a:rPr lang="pt-BR" dirty="0">
                <a:cs typeface="Arial" charset="0"/>
              </a:rPr>
              <a:t>produzem efeitos benéficos á saúde, prevenindo doenças.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peixes (ômega 3 e 6) que controla a inflamação.</a:t>
            </a:r>
          </a:p>
          <a:p>
            <a:pPr>
              <a:buNone/>
            </a:pPr>
            <a:r>
              <a:rPr lang="pt-BR" dirty="0"/>
              <a:t>Alho (alicina) que tem função hipotensora;</a:t>
            </a:r>
            <a:endParaRPr lang="pt-BR" dirty="0">
              <a:cs typeface="Arial" charset="0"/>
            </a:endParaRPr>
          </a:p>
          <a:p>
            <a:pPr>
              <a:buNone/>
            </a:pPr>
            <a:endParaRPr lang="pt-BR" dirty="0">
              <a:cs typeface="Arial" charset="0"/>
            </a:endParaRPr>
          </a:p>
          <a:p>
            <a:pPr>
              <a:buNone/>
            </a:pPr>
            <a:r>
              <a:rPr lang="pt-BR" b="1" dirty="0">
                <a:cs typeface="Arial" charset="0"/>
              </a:rPr>
              <a:t>ALIMENTOS PARA FINS ESPECIAIS: </a:t>
            </a:r>
            <a:r>
              <a:rPr lang="pt-BR" dirty="0">
                <a:cs typeface="Arial" charset="0"/>
              </a:rPr>
              <a:t>Além dos diet e light, temos os alimentos para praticantes de atividades físicas e nutrição enteral.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</a:t>
            </a:r>
            <a:r>
              <a:rPr lang="pt-BR" dirty="0" err="1">
                <a:cs typeface="Arial" charset="0"/>
              </a:rPr>
              <a:t>whey</a:t>
            </a:r>
            <a:r>
              <a:rPr lang="pt-BR" dirty="0">
                <a:cs typeface="Arial" charset="0"/>
              </a:rPr>
              <a:t> </a:t>
            </a:r>
            <a:r>
              <a:rPr lang="pt-BR" dirty="0" err="1">
                <a:cs typeface="Arial" charset="0"/>
              </a:rPr>
              <a:t>protein</a:t>
            </a:r>
            <a:r>
              <a:rPr lang="pt-BR" dirty="0">
                <a:cs typeface="Arial" charset="0"/>
              </a:rPr>
              <a:t>, </a:t>
            </a:r>
            <a:r>
              <a:rPr lang="pt-BR" dirty="0" err="1">
                <a:cs typeface="Arial" charset="0"/>
              </a:rPr>
              <a:t>nutrison</a:t>
            </a:r>
            <a:r>
              <a:rPr lang="pt-BR" dirty="0">
                <a:cs typeface="Arial" charset="0"/>
              </a:rPr>
              <a:t> </a:t>
            </a:r>
            <a:r>
              <a:rPr lang="pt-BR" dirty="0" err="1">
                <a:cs typeface="Arial" charset="0"/>
              </a:rPr>
              <a:t>soya</a:t>
            </a:r>
            <a:r>
              <a:rPr lang="pt-BR" dirty="0">
                <a:cs typeface="Arial" charset="0"/>
              </a:rPr>
              <a:t>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82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ALIMENTOS FUNCIONAIS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2390775" cy="19145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2700"/>
            <a:ext cx="23399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95536" y="321297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ALIMENTOS PARA FINS ESPECIAIS</a:t>
            </a:r>
            <a:endParaRPr lang="pt-BR" dirty="0"/>
          </a:p>
        </p:txBody>
      </p:sp>
      <p:pic>
        <p:nvPicPr>
          <p:cNvPr id="7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67" y="429274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54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73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3600" dirty="0"/>
              <a:t>CLASSIFICAÇÃO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BR" b="1" dirty="0"/>
              <a:t>ALIMENTOS 0 LACTOSE</a:t>
            </a:r>
            <a:r>
              <a:rPr lang="pt-BR" dirty="0"/>
              <a:t>: são alimentos que passaram por processo de </a:t>
            </a:r>
            <a:r>
              <a:rPr lang="pt-BR" dirty="0" err="1"/>
              <a:t>quimico</a:t>
            </a:r>
            <a:r>
              <a:rPr lang="pt-BR" dirty="0"/>
              <a:t>  que adiciona enzima que transforma a lactose em glicose e galactose.</a:t>
            </a:r>
          </a:p>
          <a:p>
            <a:endParaRPr lang="pt-BR" dirty="0"/>
          </a:p>
          <a:p>
            <a:r>
              <a:rPr lang="pt-BR" b="1" dirty="0"/>
              <a:t>ALIMENTOS S/ GLÚTEN</a:t>
            </a:r>
            <a:r>
              <a:rPr lang="pt-BR" dirty="0"/>
              <a:t>: Glúten: proteína encontrada no trigo, cevada, centeio. Glúten oferece volume, textura elasticidade agradável. Exclusão destes alimentos.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94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NUTRIÇÃO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Ciência que estuda os nutrientes / alimentos, sua ação, interação, processos como ingestão, absorção,  transporte, utilização e excreção no corpo humano.</a:t>
            </a:r>
          </a:p>
          <a:p>
            <a:pPr algn="ctr">
              <a:buNone/>
            </a:pPr>
            <a:r>
              <a:rPr lang="pt-BR" dirty="0" smtClean="0"/>
              <a:t>É um processo que </a:t>
            </a:r>
            <a:r>
              <a:rPr lang="pt-BR" dirty="0" smtClean="0"/>
              <a:t>o organismo </a:t>
            </a:r>
            <a:r>
              <a:rPr lang="pt-BR" dirty="0" smtClean="0"/>
              <a:t>recebe e </a:t>
            </a:r>
            <a:r>
              <a:rPr lang="pt-BR" dirty="0" smtClean="0"/>
              <a:t>digere e metaboliza os </a:t>
            </a:r>
            <a:r>
              <a:rPr lang="pt-BR" dirty="0" smtClean="0"/>
              <a:t>alimentos, retirando e utilizando as substancias necessárias para a manutenção da vida.</a:t>
            </a:r>
          </a:p>
          <a:p>
            <a:pPr algn="ctr">
              <a:buNone/>
            </a:pPr>
            <a:r>
              <a:rPr lang="pt-BR" sz="1600" dirty="0" smtClean="0"/>
              <a:t>(Fonte: NUTRIÇÃO CLÍNICA, LILIAN CUPPARI) 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13609"/>
            <a:ext cx="4958052" cy="25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786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ALIMENTOS 0 LACTOSE</a:t>
            </a:r>
            <a:endParaRPr lang="pt-BR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293096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90817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00" y="836712"/>
            <a:ext cx="16764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1431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53728" y="2996952"/>
            <a:ext cx="8229600" cy="67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ALIMENTOS 0 GLÚTEN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91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3600" dirty="0"/>
              <a:t>CLASSIFICAÇÃO DOS ALIMENTOS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>
                <a:cs typeface="Arial" charset="0"/>
              </a:rPr>
              <a:t>ALIMENTOS TRANSGÊNICOS: são </a:t>
            </a:r>
            <a:r>
              <a:rPr lang="pt-BR" dirty="0">
                <a:cs typeface="Arial" charset="0"/>
              </a:rPr>
              <a:t>alimentos geneticamente modificados, com objetivo de aumentar a resistência a pragas.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soja, produtos produzidos com a soja, deve ter na embalagem o símbolo</a:t>
            </a:r>
            <a:r>
              <a:rPr lang="pt-BR" dirty="0" smtClean="0">
                <a:cs typeface="Arial" charset="0"/>
              </a:rPr>
              <a:t>.</a:t>
            </a:r>
          </a:p>
          <a:p>
            <a:pPr>
              <a:buNone/>
            </a:pPr>
            <a:endParaRPr lang="pt-BR" dirty="0">
              <a:cs typeface="Arial" charset="0"/>
            </a:endParaRPr>
          </a:p>
          <a:p>
            <a:pPr>
              <a:buNone/>
            </a:pPr>
            <a:r>
              <a:rPr lang="pt-BR" b="1" dirty="0">
                <a:cs typeface="Arial" charset="0"/>
              </a:rPr>
              <a:t>ALIMENTOS ORGÂNICOS: os que </a:t>
            </a:r>
            <a:r>
              <a:rPr lang="pt-BR" dirty="0">
                <a:cs typeface="Arial" charset="0"/>
              </a:rPr>
              <a:t>na sua produção usam técnicas que respeitam o meio ambiente e visam a qualidade.</a:t>
            </a:r>
          </a:p>
          <a:p>
            <a:pPr>
              <a:buNone/>
            </a:pPr>
            <a:r>
              <a:rPr lang="pt-BR" dirty="0" err="1">
                <a:cs typeface="Arial" charset="0"/>
              </a:rPr>
              <a:t>Ex</a:t>
            </a:r>
            <a:r>
              <a:rPr lang="pt-BR" dirty="0">
                <a:cs typeface="Arial" charset="0"/>
              </a:rPr>
              <a:t>: hortaliças sem agrotóxicos, carnes sem hormônios.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534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Jefferson\Pictures\tom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197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348880"/>
            <a:ext cx="3038475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O que são Alimentos Transgênicos? - Toda Maté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O que são Alimentos Transgênicos? - Toda Maté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2" y="834504"/>
            <a:ext cx="3960357" cy="24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560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ALIMENTOS </a:t>
            </a:r>
            <a:r>
              <a:rPr lang="pt-BR" sz="2400" b="1" dirty="0" smtClean="0"/>
              <a:t>IN NATURA OU MINIMAMENTE </a:t>
            </a:r>
            <a:r>
              <a:rPr lang="pt-BR" sz="2400" b="1" dirty="0"/>
              <a:t>PROCESSADOS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pt-BR" dirty="0" smtClean="0"/>
              <a:t>Sem processamento industrial ou processamento que não agregam novas substâncias. Geralmente </a:t>
            </a:r>
            <a:r>
              <a:rPr lang="pt-BR" dirty="0"/>
              <a:t>não altera suas características sensoriais, são apenas descascados ou  cortados, lavados e submetidos à sanitização.</a:t>
            </a:r>
            <a:endParaRPr lang="pt-BR" b="1" dirty="0"/>
          </a:p>
          <a:p>
            <a:r>
              <a:rPr lang="pt-BR" b="1" dirty="0"/>
              <a:t>TIPOS: carnes (frescas, resfriadas, congeladas), feijão, arroz, </a:t>
            </a:r>
            <a:r>
              <a:rPr lang="pt-BR" b="1" dirty="0" smtClean="0"/>
              <a:t>verduras, derivados leite.</a:t>
            </a:r>
            <a:endParaRPr lang="pt-BR" b="1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5283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09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pt-BR" sz="3600" dirty="0" smtClean="0"/>
              <a:t>ÓLEOS, GORDURAS,SAL E AÇÚCAR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/>
              <a:t>São ingredientes culinários processados. Substâncias extraídas de alimentos ou da natureza e usadas para temperar ou preparar os alimentos. 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475701" cy="3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64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3200" b="1" dirty="0"/>
              <a:t>ALIMENTOS PROCESSADOS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45435"/>
          </a:xfrm>
        </p:spPr>
        <p:txBody>
          <a:bodyPr/>
          <a:lstStyle/>
          <a:p>
            <a:r>
              <a:rPr lang="pt-BR" dirty="0" smtClean="0"/>
              <a:t>São alimentos in natura ou minimamente processados , fabricados </a:t>
            </a:r>
            <a:r>
              <a:rPr lang="pt-BR" dirty="0"/>
              <a:t>pela </a:t>
            </a:r>
            <a:r>
              <a:rPr lang="pt-BR" dirty="0" smtClean="0"/>
              <a:t>indústria, com </a:t>
            </a:r>
            <a:r>
              <a:rPr lang="pt-BR" dirty="0"/>
              <a:t>a adição de </a:t>
            </a:r>
            <a:r>
              <a:rPr lang="pt-BR" dirty="0" smtClean="0"/>
              <a:t>ingredientes  culinários processados como o sal </a:t>
            </a:r>
            <a:r>
              <a:rPr lang="pt-BR" dirty="0"/>
              <a:t>ou açúcar. </a:t>
            </a:r>
            <a:endParaRPr lang="pt-BR" dirty="0" smtClean="0"/>
          </a:p>
          <a:p>
            <a:r>
              <a:rPr lang="pt-BR" b="1" dirty="0" smtClean="0"/>
              <a:t>TIPOS</a:t>
            </a:r>
            <a:r>
              <a:rPr lang="pt-BR" b="1" dirty="0"/>
              <a:t>: enlatados, as carnes secas e os queijos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0656"/>
            <a:ext cx="4070223" cy="27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0656"/>
            <a:ext cx="3679944" cy="27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81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974767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12" y="404664"/>
            <a:ext cx="3524250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17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r>
              <a:rPr lang="pt-BR" sz="3200" b="1" dirty="0"/>
              <a:t>ALIMENTOS ULTRA PROCESSADOS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19869"/>
            <a:ext cx="8928992" cy="5505475"/>
          </a:xfrm>
        </p:spPr>
        <p:txBody>
          <a:bodyPr>
            <a:normAutofit/>
          </a:bodyPr>
          <a:lstStyle/>
          <a:p>
            <a:r>
              <a:rPr lang="pt-BR" dirty="0" smtClean="0"/>
              <a:t>São </a:t>
            </a:r>
            <a:r>
              <a:rPr lang="pt-BR" dirty="0"/>
              <a:t>produzidos em grande quantidade. </a:t>
            </a:r>
            <a:r>
              <a:rPr lang="pt-BR" dirty="0" smtClean="0"/>
              <a:t>Utilizando  ingredientes  como óleo, sal, açúcar. Com participação de alimentos inteiros e adição de substancias  sintetizadas e de uso exclusivo pela indústria como: aditivos e corantes, aromatizantes, </a:t>
            </a:r>
            <a:r>
              <a:rPr lang="pt-BR" dirty="0" err="1" smtClean="0"/>
              <a:t>realçadores</a:t>
            </a:r>
            <a:r>
              <a:rPr lang="pt-BR" dirty="0" smtClean="0"/>
              <a:t> de sabor  </a:t>
            </a:r>
            <a:r>
              <a:rPr lang="pt-BR" b="1" dirty="0" smtClean="0"/>
              <a:t>TIPOS</a:t>
            </a:r>
            <a:r>
              <a:rPr lang="pt-BR" b="1" dirty="0"/>
              <a:t>: refrigerantes, biscoitos recheados, salgadinhos de pacote, empanados, sorvetes, guloseimas em geral e macarrão instantâneo.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365104"/>
            <a:ext cx="3096344" cy="19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08" y="4047497"/>
            <a:ext cx="31464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6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124849"/>
              </p:ext>
            </p:extLst>
          </p:nvPr>
        </p:nvGraphicFramePr>
        <p:xfrm>
          <a:off x="539552" y="3284984"/>
          <a:ext cx="417646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Alimentos ultraprocessados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5" name="Chave direita 4"/>
          <p:cNvSpPr/>
          <p:nvPr/>
        </p:nvSpPr>
        <p:spPr>
          <a:xfrm>
            <a:off x="5148064" y="2060848"/>
            <a:ext cx="360000" cy="36004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http://www.unimedse.com.br/sgw/bancodeimagens/imagens/ba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56" y="1326051"/>
            <a:ext cx="1400687" cy="19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_E7QwOn_G3ZI/Sbl0gTxtKLI/AAAAAAAAB_c/N2nDqUBD63g/s400/Phil+eating+potato+ch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56" y="3290988"/>
            <a:ext cx="1400687" cy="17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minilua.com/wp-content/uploads/2012/09/comendo-na-frente-do-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56" y="4998459"/>
            <a:ext cx="1400688" cy="1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993586" y="274264"/>
            <a:ext cx="321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Snacks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e refeições rápidas (</a:t>
            </a:r>
            <a:r>
              <a:rPr lang="pt-B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54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pt-BR" sz="4000" dirty="0" smtClean="0"/>
              <a:t>ALIMENTOS PROCESSADOS</a:t>
            </a:r>
            <a:endParaRPr lang="pt-BR" sz="4000" dirty="0"/>
          </a:p>
        </p:txBody>
      </p:sp>
      <p:pic>
        <p:nvPicPr>
          <p:cNvPr id="5" name="Picture 6" descr="http://www.deliveryextra.com.br/img/uploads/1/47/469047x2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93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aodeacucar.com.br/img/uploads/1/163/288163x2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1152888" cy="15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aodeacucar.com.br/img/uploads/1/335/256335x2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1440485" cy="19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paodeacucar.com.br/img/uploads/1/141/481141x80x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79918"/>
            <a:ext cx="1106831" cy="10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3855618"/>
            <a:ext cx="237626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ervilha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palmito, batata,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sal</a:t>
            </a:r>
            <a:endParaRPr lang="es-ES_trad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71800" y="3747896"/>
            <a:ext cx="1932648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pêssego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açúcar</a:t>
            </a:r>
            <a:endParaRPr lang="es-ES_trad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42079" y="3747896"/>
            <a:ext cx="1815921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farinha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trigo,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sal e fermento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303971" y="3747896"/>
            <a:ext cx="1763977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Leite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sal,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coalho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fermento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QUALIDADE DE VIDA</a:t>
            </a:r>
            <a:br>
              <a:rPr lang="pt-BR" dirty="0" smtClean="0"/>
            </a:br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2941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É “a percepção que um indivíduo tem sobre a sua posição na vida, dentro do contexto dos sistemas de cultura e valores nos quais está inserido e em relação aos seus objetivos, expectativas, padrões e preocupações”. Uma definição que contempla a influência da saúde física, psicológica, nível de independência, relações sociais, crenças pessoais e das suas relações com características inerentes ao </a:t>
            </a:r>
            <a:r>
              <a:rPr lang="pt-BR" dirty="0" smtClean="0"/>
              <a:t>respectivo </a:t>
            </a:r>
            <a:r>
              <a:rPr lang="pt-BR" dirty="0" smtClean="0"/>
              <a:t>meio na avaliação subjetiva da qualidade de vida individual. Neste sentido, poderemos afirmar que a qualidade de vida é definida como a “satisfação do indivíduo no que diz respeito à sua vida quotidiana”.</a:t>
            </a:r>
          </a:p>
          <a:p>
            <a:r>
              <a:rPr lang="pt-BR" dirty="0" smtClean="0"/>
              <a:t>(fonte: Organização Mundial da Saúde – OMS)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20080"/>
          </a:xfrm>
        </p:spPr>
        <p:txBody>
          <a:bodyPr/>
          <a:lstStyle/>
          <a:p>
            <a:r>
              <a:rPr lang="pt-BR" sz="3600" dirty="0" smtClean="0"/>
              <a:t>ALIMENTOS ULTRAPROCESSADOS</a:t>
            </a:r>
            <a:endParaRPr lang="pt-BR" sz="3600" dirty="0"/>
          </a:p>
        </p:txBody>
      </p:sp>
      <p:pic>
        <p:nvPicPr>
          <p:cNvPr id="4" name="Picture 4" descr="http://www.kelloggs.com.br/content/dam/workarea/assetpushqueue/images/web-raw-approved/Pt%20BR/81/51/prod_img-198151.jpg.thumb.319.3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011047" cy="14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2390922"/>
            <a:ext cx="1758605" cy="43396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Açúcar, farinha de milho, farinha de trigo, farinha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aveia, gordura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vegetal hidrogenada, sal, ácido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ascórbico,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óxido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zinco,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niacinamina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ferro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reduzido,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palmitado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retinol,  cloridrato de piridoxina,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riboflavina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mononitrato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tiamina,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ácido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fólico, cobalamina,  corantes naturais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cúrcuma 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beta-caroteno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aromas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naturais, corantes artificiais amarelo crepúsculo (INS 110), vermelho 40 (INS 129) e azul brilhante FCF (INS 133).</a:t>
            </a:r>
          </a:p>
        </p:txBody>
      </p:sp>
      <p:pic>
        <p:nvPicPr>
          <p:cNvPr id="6" name="Picture 6" descr="http://www.paodeacucar.com.br/img/uploads/1/621/471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1208127" cy="17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10868" y="3868250"/>
            <a:ext cx="175392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Sal, gordura vegetal , amido, açúcar, alho, carne bovina, salsa, pimenta vermelha, louro,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realçadores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sabor glutamato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monossódico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inosinato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dissódico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aromatizantes, corantes caramelo e natural urucum, acidulante ácido cítrico. Contém traços de leite, ovos, soja, aipo e mostarda.</a:t>
            </a:r>
          </a:p>
        </p:txBody>
      </p:sp>
      <p:pic>
        <p:nvPicPr>
          <p:cNvPr id="8" name="Picture 6" descr="http://www.panco.com.br/images/produtos/paes/forma_prem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1954596" cy="17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716016" y="3863000"/>
            <a:ext cx="136815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Farinha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trigo,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açúcar, gordura vegetal, sal refinado, glúten, soro de leite em pó, conservador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propionato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cálcio, estabilizantes lecitina de soja 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estearoil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2 -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lactil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lactato de cálcio e acidulante ácido ascórbico. </a:t>
            </a:r>
          </a:p>
        </p:txBody>
      </p:sp>
      <p:pic>
        <p:nvPicPr>
          <p:cNvPr id="10" name="Picture 2" descr="http://www.mercadobrasil.ch/media/images/tang_laranja-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955698"/>
            <a:ext cx="1202313" cy="16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675767" y="2870655"/>
            <a:ext cx="2169325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açúcar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maltodextrina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polpa de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laranja desidratada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ferro, vitamina C, vitamina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acidulante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cítrico,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antiumectante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fosfato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tricálcico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regulador de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acidez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citrato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potássio,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espessantes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gomas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xantana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aromatizante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 sintético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idêntico ao natural,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edulcorantes: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aspartame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ciclamato de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sódio,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acesulfame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potássio e sacarina sódica,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corante inorgânico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dióxido de titânio,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espumante extrato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quiláia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corantes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artificiais: </a:t>
            </a:r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tartrazina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amarelo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crepúsculo. CONTÉM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DE POLPA DESIDRATADA </a:t>
            </a:r>
          </a:p>
        </p:txBody>
      </p:sp>
    </p:spTree>
    <p:extLst>
      <p:ext uri="{BB962C8B-B14F-4D97-AF65-F5344CB8AC3E}">
        <p14:creationId xmlns:p14="http://schemas.microsoft.com/office/powerpoint/2010/main" val="2715445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r>
              <a:rPr lang="pt-BR" sz="3600" dirty="0" smtClean="0"/>
              <a:t>PORQUE EVITAR ULTRAPROCESSADOS</a:t>
            </a:r>
            <a:endParaRPr lang="pt-BR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8924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25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2" y="764704"/>
            <a:ext cx="7960010" cy="515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67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QUALIDADE DE 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692696"/>
            <a:ext cx="6012160" cy="5760640"/>
          </a:xfrm>
        </p:spPr>
        <p:txBody>
          <a:bodyPr/>
          <a:lstStyle/>
          <a:p>
            <a:pPr algn="ctr"/>
            <a:r>
              <a:rPr lang="pt-BR" dirty="0" smtClean="0"/>
              <a:t>TRABALHO </a:t>
            </a:r>
          </a:p>
          <a:p>
            <a:pPr algn="ctr"/>
            <a:r>
              <a:rPr lang="pt-BR" dirty="0" smtClean="0"/>
              <a:t>ALIMENTAÇÃO </a:t>
            </a:r>
          </a:p>
          <a:p>
            <a:pPr algn="ctr"/>
            <a:r>
              <a:rPr lang="pt-BR" dirty="0" smtClean="0"/>
              <a:t>ATIVIDADE FISICA </a:t>
            </a:r>
          </a:p>
          <a:p>
            <a:pPr algn="ctr"/>
            <a:r>
              <a:rPr lang="pt-BR" dirty="0" smtClean="0"/>
              <a:t>PSICOLÓGICA</a:t>
            </a:r>
          </a:p>
          <a:p>
            <a:pPr algn="ctr"/>
            <a:r>
              <a:rPr lang="pt-BR" dirty="0" smtClean="0"/>
              <a:t>BOA CONDIÇÃO ECONÔMICA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(que lugar esses itens ocupam na sua vida???)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" y="1340768"/>
            <a:ext cx="31637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7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28800"/>
          </a:xfrm>
        </p:spPr>
        <p:txBody>
          <a:bodyPr>
            <a:normAutofit/>
          </a:bodyPr>
          <a:lstStyle/>
          <a:p>
            <a:r>
              <a:rPr lang="pt-BR" dirty="0" smtClean="0"/>
              <a:t>NUTRIÇÃO E QUALIDADE DE 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3"/>
            <a:ext cx="8784976" cy="4911427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Ter uma alimentação saudável significa comer bem, de forma equilibrada e variada. Assim, o peso ideal surge naturalmente, permitindo um bom desenvolvimento físico e intelectual. Uma alimentação saudável é aquela que, independentemente dos hábitos culturais e das preferências individuais, assegura o bom funcionamento do organismo e não trás consequências como carências ou excessos.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81" y="50131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1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55679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QUALIDADE DE VIDA E ESTETICA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824536"/>
          </a:xfrm>
        </p:spPr>
        <p:txBody>
          <a:bodyPr>
            <a:normAutofit/>
          </a:bodyPr>
          <a:lstStyle/>
          <a:p>
            <a:r>
              <a:rPr lang="pt-BR" sz="2400" dirty="0"/>
              <a:t>Estética </a:t>
            </a:r>
            <a:r>
              <a:rPr lang="pt-BR" sz="2400" dirty="0" smtClean="0"/>
              <a:t>está ligada </a:t>
            </a:r>
            <a:r>
              <a:rPr lang="pt-BR" sz="2400" dirty="0"/>
              <a:t>ao </a:t>
            </a:r>
            <a:r>
              <a:rPr lang="pt-BR" sz="2400" dirty="0" smtClean="0"/>
              <a:t>cuidado com o corpo, mais </a:t>
            </a:r>
            <a:r>
              <a:rPr lang="pt-BR" sz="2400" dirty="0"/>
              <a:t>que isso, a estética </a:t>
            </a:r>
            <a:r>
              <a:rPr lang="pt-BR" sz="2400" dirty="0" smtClean="0"/>
              <a:t>está ligada a autoestima,  bem </a:t>
            </a:r>
            <a:r>
              <a:rPr lang="pt-BR" sz="2400" dirty="0"/>
              <a:t>estar emocional e </a:t>
            </a:r>
            <a:r>
              <a:rPr lang="pt-BR" sz="2400" dirty="0" smtClean="0"/>
              <a:t>social </a:t>
            </a:r>
            <a:r>
              <a:rPr lang="pt-BR" sz="2400" dirty="0" smtClean="0"/>
              <a:t>= qualidade </a:t>
            </a:r>
            <a:r>
              <a:rPr lang="pt-BR" sz="2400" dirty="0" smtClean="0"/>
              <a:t>de vida.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Cuidar da estética corporal e </a:t>
            </a:r>
            <a:r>
              <a:rPr lang="pt-BR" sz="2400" dirty="0" smtClean="0"/>
              <a:t>facial é algo </a:t>
            </a:r>
            <a:r>
              <a:rPr lang="pt-BR" sz="2400" dirty="0"/>
              <a:t>de suma importância </a:t>
            </a:r>
            <a:r>
              <a:rPr lang="pt-BR" sz="2400" dirty="0" smtClean="0"/>
              <a:t>como </a:t>
            </a:r>
            <a:r>
              <a:rPr lang="pt-BR" sz="2400" dirty="0"/>
              <a:t>um cuidado para a saúde psicológica, social e emocional, pois influencia diretamente na auto estima e na qualidade de vida do indivíduo</a:t>
            </a:r>
            <a:r>
              <a:rPr lang="pt-BR" sz="2400" dirty="0" smtClean="0"/>
              <a:t>.</a:t>
            </a:r>
          </a:p>
          <a:p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4941168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2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4016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QUALIDADE DE VIDA X BEM ESTAR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O </a:t>
            </a:r>
            <a:r>
              <a:rPr lang="pt-BR" sz="2400" dirty="0"/>
              <a:t>estar de bem com seu corpo, se sentir bonita, estar incluso na sociedade </a:t>
            </a:r>
            <a:r>
              <a:rPr lang="pt-BR" sz="2400" dirty="0" smtClean="0"/>
              <a:t>atualmente é uma das buscas constante das pessoas. </a:t>
            </a:r>
          </a:p>
          <a:p>
            <a:pPr marL="0" indent="0">
              <a:buNone/>
            </a:pPr>
            <a:r>
              <a:rPr lang="pt-BR" sz="2400" dirty="0" smtClean="0"/>
              <a:t>O </a:t>
            </a:r>
            <a:r>
              <a:rPr lang="pt-BR" sz="2400" dirty="0"/>
              <a:t>ser humano tem essa necessidade de se cuidar e buscar o aumento da </a:t>
            </a:r>
            <a:r>
              <a:rPr lang="pt-BR" sz="2400" dirty="0" err="1"/>
              <a:t>auto-estima</a:t>
            </a:r>
            <a:r>
              <a:rPr lang="pt-BR" sz="2400" dirty="0"/>
              <a:t>. </a:t>
            </a:r>
            <a:endParaRPr lang="pt-BR" sz="2400" dirty="0" smtClean="0"/>
          </a:p>
          <a:p>
            <a:pPr marL="0" indent="0">
              <a:buNone/>
            </a:pPr>
            <a:r>
              <a:rPr lang="pt-BR" dirty="0" smtClean="0"/>
              <a:t>Cabe aos profissionais  da área o despertar a consciência</a:t>
            </a:r>
            <a:r>
              <a:rPr lang="pt-BR" sz="2400" dirty="0" smtClean="0"/>
              <a:t> </a:t>
            </a:r>
            <a:r>
              <a:rPr lang="pt-BR" sz="2400" dirty="0"/>
              <a:t>que cada indivíduo possui um </a:t>
            </a:r>
            <a:r>
              <a:rPr lang="pt-BR" sz="2400" dirty="0" err="1"/>
              <a:t>biotipo</a:t>
            </a:r>
            <a:r>
              <a:rPr lang="pt-BR" sz="2400" dirty="0"/>
              <a:t> </a:t>
            </a:r>
            <a:r>
              <a:rPr lang="pt-BR" sz="2400" dirty="0" err="1" smtClean="0"/>
              <a:t>fisico</a:t>
            </a:r>
            <a:r>
              <a:rPr lang="pt-BR" sz="2400" dirty="0" smtClean="0"/>
              <a:t> diferente </a:t>
            </a:r>
            <a:r>
              <a:rPr lang="pt-BR" sz="2400" dirty="0"/>
              <a:t>e os padrões que a mídia impõe não são reais</a:t>
            </a:r>
            <a:r>
              <a:rPr lang="pt-BR" sz="2400" dirty="0" smtClean="0"/>
              <a:t>, e talvez impossíveis de atingir.  </a:t>
            </a:r>
          </a:p>
          <a:p>
            <a:pPr marL="0" indent="0">
              <a:buNone/>
            </a:pPr>
            <a:r>
              <a:rPr lang="pt-BR" sz="2400" dirty="0" smtClean="0"/>
              <a:t>A nutrição / estética busca  tratamentos voltados </a:t>
            </a:r>
            <a:r>
              <a:rPr lang="pt-BR" sz="2400" dirty="0"/>
              <a:t>para cada </a:t>
            </a:r>
            <a:r>
              <a:rPr lang="pt-BR" sz="2400" dirty="0" err="1" smtClean="0"/>
              <a:t>biotipo</a:t>
            </a:r>
            <a:r>
              <a:rPr lang="pt-BR" sz="2400" dirty="0" smtClean="0"/>
              <a:t> </a:t>
            </a:r>
            <a:r>
              <a:rPr lang="pt-BR" sz="2400" dirty="0" err="1" smtClean="0"/>
              <a:t>fisic</a:t>
            </a:r>
            <a:r>
              <a:rPr lang="pt-BR" dirty="0" err="1" smtClean="0"/>
              <a:t>o</a:t>
            </a:r>
            <a:r>
              <a:rPr lang="pt-BR" sz="2400" dirty="0" smtClean="0"/>
              <a:t>, </a:t>
            </a:r>
            <a:r>
              <a:rPr lang="pt-BR" sz="2400" dirty="0"/>
              <a:t>fazendo com que cada pessoa consiga se sentir bem e satisfeita com seu corpo.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91379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394</TotalTime>
  <Words>2249</Words>
  <Application>Microsoft Office PowerPoint</Application>
  <PresentationFormat>Apresentação na tela (4:3)</PresentationFormat>
  <Paragraphs>192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Executivo</vt:lpstr>
      <vt:lpstr>          TÉCNICO ESTÉTICA E MASSOTERAPIA  Nutrição  AULA 1 – Introdução á Nutrição</vt:lpstr>
      <vt:lpstr>PAPEL DA NUTRIÇÃO NA ESTÉTICA</vt:lpstr>
      <vt:lpstr>NUTRICIONISTA </vt:lpstr>
      <vt:lpstr>NUTRIÇÃO </vt:lpstr>
      <vt:lpstr>QUALIDADE DE VIDA definição</vt:lpstr>
      <vt:lpstr>QUALIDADE DE VIDA</vt:lpstr>
      <vt:lpstr>NUTRIÇÃO E QUALIDADE DE VIDA</vt:lpstr>
      <vt:lpstr>QUALIDADE DE VIDA E ESTETICA</vt:lpstr>
      <vt:lpstr>QUALIDADE DE VIDA X BEM ESTAR </vt:lpstr>
      <vt:lpstr>TRIPÉ</vt:lpstr>
      <vt:lpstr>SAÚDE x NUTRIÇÃO</vt:lpstr>
      <vt:lpstr>SAÚDE E ESTÉTICA</vt:lpstr>
      <vt:lpstr>NUTRIÇÃO E ESTÉTICA</vt:lpstr>
      <vt:lpstr>Apresentação do PowerPoint</vt:lpstr>
      <vt:lpstr>ALIMENTAÇÃO</vt:lpstr>
      <vt:lpstr>FUNÇÕES DA ALIMENTAÇÃO</vt:lpstr>
      <vt:lpstr>CONCEITOS NA NUTRIÇÃO </vt:lpstr>
      <vt:lpstr>RODA DOS ALIMENTOS</vt:lpstr>
      <vt:lpstr>RODA DOS ALIMENTOS</vt:lpstr>
      <vt:lpstr>PIRÂMIDE DOS ALIMENTOS</vt:lpstr>
      <vt:lpstr>Apresentação do PowerPoint</vt:lpstr>
      <vt:lpstr>PIRAMIDE DOS ALIMENTOS</vt:lpstr>
      <vt:lpstr>Apresentação do PowerPoint</vt:lpstr>
      <vt:lpstr>LEIS DA ALIMENTAÇÃO</vt:lpstr>
      <vt:lpstr>LEIS DA ALIMENTAÇÃO</vt:lpstr>
      <vt:lpstr>LEIS DA ALIMENTAÇÃO</vt:lpstr>
      <vt:lpstr>LEIS DA ALIMENTAÇÃO</vt:lpstr>
      <vt:lpstr>Apresentação do PowerPoint</vt:lpstr>
      <vt:lpstr>Apresentação do PowerPoint</vt:lpstr>
      <vt:lpstr>10 PASSOS ALIMENTAÇÃO SAUDÁVEL</vt:lpstr>
      <vt:lpstr>NUTRIÇÃO E DIETÉTICA    TÉCNICO ESTÉTICA E MASSOTERAPIA</vt:lpstr>
      <vt:lpstr>CONCEITOS DIETÉTICOS </vt:lpstr>
      <vt:lpstr>ORIGEM DOS ALIMENTOS</vt:lpstr>
      <vt:lpstr>CLASSIFICAÇÃO DOS ALIMENTOS</vt:lpstr>
      <vt:lpstr>CLASSIFICAÇÃO DOS ALIMENTOS</vt:lpstr>
      <vt:lpstr>Apresentação do PowerPoint</vt:lpstr>
      <vt:lpstr>CLASSIFICAÇÃO DOS ALIMENTOS</vt:lpstr>
      <vt:lpstr>ALIMENTOS FUNCIONAIS</vt:lpstr>
      <vt:lpstr>CLASSIFICAÇÃO DOS ALIMENTOS</vt:lpstr>
      <vt:lpstr>ALIMENTOS 0 LACTOSE</vt:lpstr>
      <vt:lpstr>CLASSIFICAÇÃO DOS ALIMENTOS</vt:lpstr>
      <vt:lpstr>Apresentação do PowerPoint</vt:lpstr>
      <vt:lpstr>ALIMENTOS IN NATURA OU MINIMAMENTE PROCESSADOS </vt:lpstr>
      <vt:lpstr>ÓLEOS, GORDURAS,SAL E AÇÚCAR</vt:lpstr>
      <vt:lpstr>ALIMENTOS PROCESSADOS </vt:lpstr>
      <vt:lpstr>Apresentação do PowerPoint</vt:lpstr>
      <vt:lpstr>ALIMENTOS ULTRA PROCESSADOS </vt:lpstr>
      <vt:lpstr>Apresentação do PowerPoint</vt:lpstr>
      <vt:lpstr>ALIMENTOS PROCESSADOS</vt:lpstr>
      <vt:lpstr>ALIMENTOS ULTRAPROCESSADOS</vt:lpstr>
      <vt:lpstr>PORQUE EVITAR ULTRAPROCESSADOS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NUTRIÇÃO E DIETÉTICA    TÉCNICO ESTÉTICA E MASSOTERAPIA</dc:title>
  <dc:creator>Jefferson</dc:creator>
  <cp:lastModifiedBy>Jefferson</cp:lastModifiedBy>
  <cp:revision>76</cp:revision>
  <dcterms:created xsi:type="dcterms:W3CDTF">2021-04-21T18:49:10Z</dcterms:created>
  <dcterms:modified xsi:type="dcterms:W3CDTF">2021-05-12T18:21:29Z</dcterms:modified>
</cp:coreProperties>
</file>