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4" r:id="rId3"/>
    <p:sldId id="265" r:id="rId4"/>
    <p:sldId id="261" r:id="rId5"/>
    <p:sldId id="257" r:id="rId6"/>
    <p:sldId id="263" r:id="rId7"/>
    <p:sldId id="293" r:id="rId8"/>
    <p:sldId id="266" r:id="rId9"/>
    <p:sldId id="294" r:id="rId10"/>
    <p:sldId id="271" r:id="rId11"/>
    <p:sldId id="272" r:id="rId12"/>
    <p:sldId id="292" r:id="rId13"/>
    <p:sldId id="273" r:id="rId14"/>
    <p:sldId id="274" r:id="rId15"/>
    <p:sldId id="275" r:id="rId16"/>
    <p:sldId id="276" r:id="rId17"/>
    <p:sldId id="277" r:id="rId18"/>
    <p:sldId id="278" r:id="rId19"/>
    <p:sldId id="279" r:id="rId20"/>
    <p:sldId id="280" r:id="rId21"/>
    <p:sldId id="291" r:id="rId22"/>
    <p:sldId id="290" r:id="rId23"/>
    <p:sldId id="307" r:id="rId24"/>
    <p:sldId id="295" r:id="rId25"/>
    <p:sldId id="296" r:id="rId26"/>
    <p:sldId id="306" r:id="rId27"/>
    <p:sldId id="297" r:id="rId28"/>
    <p:sldId id="299" r:id="rId29"/>
    <p:sldId id="300" r:id="rId30"/>
    <p:sldId id="301" r:id="rId31"/>
    <p:sldId id="302" r:id="rId32"/>
    <p:sldId id="303" r:id="rId33"/>
    <p:sldId id="304" r:id="rId34"/>
    <p:sldId id="305" r:id="rId35"/>
    <p:sldId id="270"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94660"/>
  </p:normalViewPr>
  <p:slideViewPr>
    <p:cSldViewPr snapToGrid="0">
      <p:cViewPr varScale="1">
        <p:scale>
          <a:sx n="73" d="100"/>
          <a:sy n="73" d="100"/>
        </p:scale>
        <p:origin x="4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smtClean="0"/>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97B0BFF-0695-4920-9F29-A533C94D2456}" type="datetimeFigureOut">
              <a:rPr lang="pt-BR" smtClean="0"/>
              <a:t>06/03/2021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22317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597B0BFF-0695-4920-9F29-A533C94D2456}" type="datetimeFigureOut">
              <a:rPr lang="pt-BR" smtClean="0"/>
              <a:t>06/03/2021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11719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597B0BFF-0695-4920-9F29-A533C94D2456}" type="datetimeFigureOut">
              <a:rPr lang="pt-BR" smtClean="0"/>
              <a:t>06/03/2021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55397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smtClean="0"/>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smtClean="0"/>
              <a:t>Editar estilos de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4" name="Date Placeholder 3"/>
          <p:cNvSpPr>
            <a:spLocks noGrp="1"/>
          </p:cNvSpPr>
          <p:nvPr>
            <p:ph type="dt" sz="half" idx="10"/>
          </p:nvPr>
        </p:nvSpPr>
        <p:spPr/>
        <p:txBody>
          <a:bodyPr/>
          <a:lstStyle/>
          <a:p>
            <a:fld id="{597B0BFF-0695-4920-9F29-A533C94D2456}" type="datetimeFigureOut">
              <a:rPr lang="pt-BR" smtClean="0"/>
              <a:t>06/03/2021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2176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597B0BFF-0695-4920-9F29-A533C94D2456}" type="datetimeFigureOut">
              <a:rPr lang="pt-BR" smtClean="0"/>
              <a:t>06/03/2021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218646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7B0BFF-0695-4920-9F29-A533C94D2456}" type="datetimeFigureOut">
              <a:rPr lang="pt-BR" smtClean="0"/>
              <a:t>06/03/2021</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61581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7B0BFF-0695-4920-9F29-A533C94D2456}" type="datetimeFigureOut">
              <a:rPr lang="pt-BR" smtClean="0"/>
              <a:t>06/03/2021</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266972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97B0BFF-0695-4920-9F29-A533C94D2456}" type="datetimeFigureOut">
              <a:rPr lang="pt-BR" smtClean="0"/>
              <a:t>06/03/2021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275292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97B0BFF-0695-4920-9F29-A533C94D2456}" type="datetimeFigureOut">
              <a:rPr lang="pt-BR" smtClean="0"/>
              <a:t>06/03/2021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73748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p:txBody>
          <a:bodyPr/>
          <a:lstStyle/>
          <a:p>
            <a:fld id="{597B0BFF-0695-4920-9F29-A533C94D2456}" type="datetimeFigureOut">
              <a:rPr lang="pt-BR" smtClean="0"/>
              <a:t>06/03/2021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91703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597B0BFF-0695-4920-9F29-A533C94D2456}" type="datetimeFigureOut">
              <a:rPr lang="pt-BR" smtClean="0"/>
              <a:t>06/03/2021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194013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597B0BFF-0695-4920-9F29-A533C94D2456}" type="datetimeFigureOut">
              <a:rPr lang="pt-BR" smtClean="0"/>
              <a:t>06/03/2021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282475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97B0BFF-0695-4920-9F29-A533C94D2456}" type="datetimeFigureOut">
              <a:rPr lang="pt-BR" smtClean="0"/>
              <a:t>06/03/2021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94966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7" name="Date Placeholder 2"/>
          <p:cNvSpPr>
            <a:spLocks noGrp="1"/>
          </p:cNvSpPr>
          <p:nvPr>
            <p:ph type="dt" sz="half" idx="10"/>
          </p:nvPr>
        </p:nvSpPr>
        <p:spPr/>
        <p:txBody>
          <a:bodyPr/>
          <a:lstStyle/>
          <a:p>
            <a:fld id="{597B0BFF-0695-4920-9F29-A533C94D2456}" type="datetimeFigureOut">
              <a:rPr lang="pt-BR" smtClean="0"/>
              <a:t>06/03/2021</a:t>
            </a:fld>
            <a:endParaRPr lang="pt-BR"/>
          </a:p>
        </p:txBody>
      </p:sp>
      <p:sp>
        <p:nvSpPr>
          <p:cNvPr id="5" name="Footer Placeholder 3"/>
          <p:cNvSpPr>
            <a:spLocks noGrp="1"/>
          </p:cNvSpPr>
          <p:nvPr>
            <p:ph type="ftr" sz="quarter" idx="11"/>
          </p:nvPr>
        </p:nvSpPr>
        <p:spPr/>
        <p:txBody>
          <a:bodyPr/>
          <a:lstStyle/>
          <a:p>
            <a:endParaRPr lang="pt-BR"/>
          </a:p>
        </p:txBody>
      </p:sp>
      <p:sp>
        <p:nvSpPr>
          <p:cNvPr id="6" name="Slide Number Placeholder 4"/>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37467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97B0BFF-0695-4920-9F29-A533C94D2456}" type="datetimeFigureOut">
              <a:rPr lang="pt-BR" smtClean="0"/>
              <a:t>06/03/2021</a:t>
            </a:fld>
            <a:endParaRPr lang="pt-BR"/>
          </a:p>
        </p:txBody>
      </p:sp>
      <p:sp>
        <p:nvSpPr>
          <p:cNvPr id="5" name="Footer Placeholder 2"/>
          <p:cNvSpPr>
            <a:spLocks noGrp="1"/>
          </p:cNvSpPr>
          <p:nvPr>
            <p:ph type="ftr" sz="quarter" idx="11"/>
          </p:nvPr>
        </p:nvSpPr>
        <p:spPr/>
        <p:txBody>
          <a:bodyPr/>
          <a:lstStyle/>
          <a:p>
            <a:endParaRPr lang="pt-BR"/>
          </a:p>
        </p:txBody>
      </p:sp>
      <p:sp>
        <p:nvSpPr>
          <p:cNvPr id="6" name="Slide Number Placeholder 3"/>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254131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7" name="Date Placeholder 4"/>
          <p:cNvSpPr>
            <a:spLocks noGrp="1"/>
          </p:cNvSpPr>
          <p:nvPr>
            <p:ph type="dt" sz="half" idx="10"/>
          </p:nvPr>
        </p:nvSpPr>
        <p:spPr/>
        <p:txBody>
          <a:bodyPr/>
          <a:lstStyle/>
          <a:p>
            <a:fld id="{597B0BFF-0695-4920-9F29-A533C94D2456}" type="datetimeFigureOut">
              <a:rPr lang="pt-BR" smtClean="0"/>
              <a:t>06/03/2021</a:t>
            </a:fld>
            <a:endParaRPr lang="pt-BR"/>
          </a:p>
        </p:txBody>
      </p:sp>
      <p:sp>
        <p:nvSpPr>
          <p:cNvPr id="5" name="Footer Placeholder 5"/>
          <p:cNvSpPr>
            <a:spLocks noGrp="1"/>
          </p:cNvSpPr>
          <p:nvPr>
            <p:ph type="ftr" sz="quarter" idx="11"/>
          </p:nvPr>
        </p:nvSpPr>
        <p:spPr/>
        <p:txBody>
          <a:bodyPr/>
          <a:lstStyle/>
          <a:p>
            <a:endParaRPr lang="pt-BR"/>
          </a:p>
        </p:txBody>
      </p:sp>
      <p:sp>
        <p:nvSpPr>
          <p:cNvPr id="6" name="Slide Number Placeholder 6"/>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298507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597B0BFF-0695-4920-9F29-A533C94D2456}" type="datetimeFigureOut">
              <a:rPr lang="pt-BR" smtClean="0"/>
              <a:t>06/03/2021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E3159-E208-4632-B3F4-44AA9A2C9496}" type="slidenum">
              <a:rPr lang="pt-BR" smtClean="0"/>
              <a:t>‹nº›</a:t>
            </a:fld>
            <a:endParaRPr lang="pt-BR"/>
          </a:p>
        </p:txBody>
      </p:sp>
    </p:spTree>
    <p:extLst>
      <p:ext uri="{BB962C8B-B14F-4D97-AF65-F5344CB8AC3E}">
        <p14:creationId xmlns:p14="http://schemas.microsoft.com/office/powerpoint/2010/main" val="354409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97B0BFF-0695-4920-9F29-A533C94D2456}" type="datetimeFigureOut">
              <a:rPr lang="pt-BR" smtClean="0"/>
              <a:t>06/03/2021</a:t>
            </a:fld>
            <a:endParaRPr lang="pt-B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t-B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71E3159-E208-4632-B3F4-44AA9A2C9496}" type="slidenum">
              <a:rPr lang="pt-BR" smtClean="0"/>
              <a:t>‹nº›</a:t>
            </a:fld>
            <a:endParaRPr lang="pt-BR"/>
          </a:p>
        </p:txBody>
      </p:sp>
    </p:spTree>
    <p:extLst>
      <p:ext uri="{BB962C8B-B14F-4D97-AF65-F5344CB8AC3E}">
        <p14:creationId xmlns:p14="http://schemas.microsoft.com/office/powerpoint/2010/main" val="1600700305"/>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609600"/>
            <a:ext cx="8625840" cy="1136073"/>
          </a:xfrm>
        </p:spPr>
        <p:txBody>
          <a:bodyPr>
            <a:noAutofit/>
          </a:bodyPr>
          <a:lstStyle/>
          <a:p>
            <a:r>
              <a:rPr lang="pt-BR" sz="5400" dirty="0" smtClean="0"/>
              <a:t>Rede de atenção à saúde mental </a:t>
            </a:r>
            <a:endParaRPr lang="pt-BR" sz="5400" dirty="0"/>
          </a:p>
        </p:txBody>
      </p:sp>
      <p:pic>
        <p:nvPicPr>
          <p:cNvPr id="1026" name="Picture 2" descr="Compilado do segundo GT da rede de atenção psicossocial da AP 1.0 – Saúde  Mental NASF e Consultório na R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 y="2011679"/>
            <a:ext cx="3835729" cy="45053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DE DE ATENÇÃO À SAÚDE MENTAL - ppt carre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513" y="2011679"/>
            <a:ext cx="6195014" cy="463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3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ATENÇÃO BÁSICA EM SAÚDE </a:t>
            </a:r>
          </a:p>
        </p:txBody>
      </p:sp>
      <p:sp>
        <p:nvSpPr>
          <p:cNvPr id="3" name="Espaço Reservado para Conteúdo 2"/>
          <p:cNvSpPr>
            <a:spLocks noGrp="1"/>
          </p:cNvSpPr>
          <p:nvPr>
            <p:ph idx="1"/>
          </p:nvPr>
        </p:nvSpPr>
        <p:spPr>
          <a:xfrm>
            <a:off x="646112" y="1541418"/>
            <a:ext cx="10130746" cy="4706982"/>
          </a:xfrm>
        </p:spPr>
        <p:txBody>
          <a:bodyPr>
            <a:normAutofit/>
          </a:bodyPr>
          <a:lstStyle/>
          <a:p>
            <a:pPr marL="0" indent="0" algn="ctr">
              <a:buNone/>
            </a:pPr>
            <a:r>
              <a:rPr lang="pt-BR" b="1" u="sng" dirty="0"/>
              <a:t>UBS – UNIDADE BÁSICA DE SAÚDE NA RAPS</a:t>
            </a:r>
            <a:r>
              <a:rPr lang="pt-BR" dirty="0"/>
              <a:t> </a:t>
            </a:r>
            <a:endParaRPr lang="pt-BR" b="1" u="sng" dirty="0"/>
          </a:p>
          <a:p>
            <a:pPr lvl="0" fontAlgn="base"/>
            <a:r>
              <a:rPr lang="pt-BR" dirty="0" smtClean="0"/>
              <a:t>Desenvolver </a:t>
            </a:r>
            <a:r>
              <a:rPr lang="pt-BR" dirty="0"/>
              <a:t>ações de promoção da saúde mental, prevenir o uso de drogas; </a:t>
            </a:r>
          </a:p>
          <a:p>
            <a:pPr marL="0" indent="0">
              <a:buNone/>
            </a:pPr>
            <a:endParaRPr lang="pt-BR" dirty="0"/>
          </a:p>
          <a:p>
            <a:pPr lvl="0" fontAlgn="base"/>
            <a:r>
              <a:rPr lang="pt-BR" dirty="0"/>
              <a:t>Fazer diagnóstico precoce e tratar pessoas com transtorno leves e uso abusivo de drogas; </a:t>
            </a:r>
          </a:p>
          <a:p>
            <a:pPr marL="0" indent="0">
              <a:buNone/>
            </a:pPr>
            <a:endParaRPr lang="pt-BR" dirty="0"/>
          </a:p>
          <a:p>
            <a:pPr lvl="0" fontAlgn="base"/>
            <a:r>
              <a:rPr lang="pt-BR" dirty="0"/>
              <a:t>Realizar atendimento em conjunto com o NASF ou </a:t>
            </a:r>
            <a:r>
              <a:rPr lang="pt-BR" dirty="0" smtClean="0"/>
              <a:t>CAPS</a:t>
            </a:r>
            <a:r>
              <a:rPr lang="pt-BR" dirty="0"/>
              <a:t>; </a:t>
            </a:r>
          </a:p>
          <a:p>
            <a:pPr marL="0" indent="0">
              <a:buNone/>
            </a:pPr>
            <a:endParaRPr lang="pt-BR" dirty="0"/>
          </a:p>
          <a:p>
            <a:pPr lvl="0" fontAlgn="base"/>
            <a:r>
              <a:rPr lang="pt-BR" dirty="0"/>
              <a:t>Articular o cuidado com outros pontos da rede de saúde </a:t>
            </a:r>
          </a:p>
          <a:p>
            <a:pPr marL="0" indent="0" algn="ctr">
              <a:buNone/>
            </a:pPr>
            <a:r>
              <a:rPr lang="pt-BR" dirty="0" smtClean="0"/>
              <a:t>	a </a:t>
            </a:r>
            <a:endParaRPr lang="pt-BR" dirty="0"/>
          </a:p>
        </p:txBody>
      </p:sp>
    </p:spTree>
    <p:extLst>
      <p:ext uri="{BB962C8B-B14F-4D97-AF65-F5344CB8AC3E}">
        <p14:creationId xmlns:p14="http://schemas.microsoft.com/office/powerpoint/2010/main" val="83158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Equipe de Consultório na </a:t>
            </a:r>
            <a:r>
              <a:rPr lang="pt-BR" dirty="0" smtClean="0"/>
              <a:t>Rua</a:t>
            </a:r>
            <a:endParaRPr lang="pt-BR" dirty="0"/>
          </a:p>
        </p:txBody>
      </p:sp>
      <p:sp>
        <p:nvSpPr>
          <p:cNvPr id="3" name="Espaço Reservado para Conteúdo 2"/>
          <p:cNvSpPr>
            <a:spLocks noGrp="1"/>
          </p:cNvSpPr>
          <p:nvPr>
            <p:ph idx="1"/>
          </p:nvPr>
        </p:nvSpPr>
        <p:spPr>
          <a:xfrm>
            <a:off x="274320" y="1825625"/>
            <a:ext cx="11547566" cy="4810306"/>
          </a:xfrm>
        </p:spPr>
        <p:txBody>
          <a:bodyPr>
            <a:normAutofit/>
          </a:bodyPr>
          <a:lstStyle/>
          <a:p>
            <a:r>
              <a:rPr lang="pt-BR" sz="4000" dirty="0">
                <a:latin typeface="Arial" panose="020B0604020202020204" pitchFamily="34" charset="0"/>
                <a:cs typeface="Arial" panose="020B0604020202020204" pitchFamily="34" charset="0"/>
              </a:rPr>
              <a:t>Equipe itinerante de saúde vinculada a UBS, que cuida da saúde de pessoas que vivem em situação de rua, em especial daquelas com sofrimento devido ao uso de drogas ou de transtornos mentais, articulada com os demais pontos da rede de saúde. </a:t>
            </a:r>
          </a:p>
          <a:p>
            <a:pPr marL="0" indent="0">
              <a:buNone/>
            </a:pPr>
            <a:r>
              <a:rPr lang="pt-BR" dirty="0"/>
              <a:t> </a:t>
            </a:r>
          </a:p>
          <a:p>
            <a:endParaRPr lang="pt-BR" dirty="0"/>
          </a:p>
        </p:txBody>
      </p:sp>
    </p:spTree>
    <p:extLst>
      <p:ext uri="{BB962C8B-B14F-4D97-AF65-F5344CB8AC3E}">
        <p14:creationId xmlns:p14="http://schemas.microsoft.com/office/powerpoint/2010/main" val="176784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u="sng" dirty="0"/>
              <a:t>Núcleo de Apoio à Saúde da Família – NASF</a:t>
            </a:r>
            <a:r>
              <a:rPr lang="pt-BR" b="1" dirty="0"/>
              <a:t> </a:t>
            </a:r>
            <a:r>
              <a:rPr lang="pt-BR" b="1" u="sng" dirty="0"/>
              <a:t/>
            </a:r>
            <a:br>
              <a:rPr lang="pt-BR" b="1" u="sng" dirty="0"/>
            </a:br>
            <a:endParaRPr lang="pt-BR" dirty="0"/>
          </a:p>
        </p:txBody>
      </p:sp>
      <p:sp>
        <p:nvSpPr>
          <p:cNvPr id="3" name="Espaço Reservado para Conteúdo 2"/>
          <p:cNvSpPr>
            <a:spLocks noGrp="1"/>
          </p:cNvSpPr>
          <p:nvPr>
            <p:ph idx="1"/>
          </p:nvPr>
        </p:nvSpPr>
        <p:spPr/>
        <p:txBody>
          <a:bodyPr>
            <a:normAutofit/>
          </a:bodyPr>
          <a:lstStyle/>
          <a:p>
            <a:pPr lvl="0" fontAlgn="base"/>
            <a:r>
              <a:rPr lang="pt-BR" sz="3600" dirty="0" smtClean="0">
                <a:latin typeface="Arial" panose="020B0604020202020204" pitchFamily="34" charset="0"/>
                <a:cs typeface="Arial" panose="020B0604020202020204" pitchFamily="34" charset="0"/>
              </a:rPr>
              <a:t>Apoiar </a:t>
            </a:r>
            <a:r>
              <a:rPr lang="pt-BR" sz="3600" dirty="0">
                <a:latin typeface="Arial" panose="020B0604020202020204" pitchFamily="34" charset="0"/>
                <a:cs typeface="Arial" panose="020B0604020202020204" pitchFamily="34" charset="0"/>
              </a:rPr>
              <a:t>as </a:t>
            </a:r>
            <a:r>
              <a:rPr lang="pt-BR" sz="3600" dirty="0" err="1">
                <a:latin typeface="Arial" panose="020B0604020202020204" pitchFamily="34" charset="0"/>
                <a:cs typeface="Arial" panose="020B0604020202020204" pitchFamily="34" charset="0"/>
              </a:rPr>
              <a:t>ESFs</a:t>
            </a:r>
            <a:r>
              <a:rPr lang="pt-BR" sz="3600" dirty="0">
                <a:latin typeface="Arial" panose="020B0604020202020204" pitchFamily="34" charset="0"/>
                <a:cs typeface="Arial" panose="020B0604020202020204" pitchFamily="34" charset="0"/>
              </a:rPr>
              <a:t> e as equipes de atenção básica, atuando no apoio matricial;</a:t>
            </a:r>
          </a:p>
          <a:p>
            <a:pPr marL="0" lvl="0" indent="0" fontAlgn="base">
              <a:buNone/>
            </a:pPr>
            <a:r>
              <a:rPr lang="pt-BR" sz="3600" dirty="0">
                <a:latin typeface="Arial" panose="020B0604020202020204" pitchFamily="34" charset="0"/>
                <a:cs typeface="Arial" panose="020B0604020202020204" pitchFamily="34" charset="0"/>
              </a:rPr>
              <a:t> </a:t>
            </a:r>
          </a:p>
          <a:p>
            <a:pPr lvl="0" fontAlgn="base"/>
            <a:r>
              <a:rPr lang="pt-BR" sz="3600" dirty="0">
                <a:latin typeface="Arial" panose="020B0604020202020204" pitchFamily="34" charset="0"/>
                <a:cs typeface="Arial" panose="020B0604020202020204" pitchFamily="34" charset="0"/>
              </a:rPr>
              <a:t>Compartilhar o cuidado dando suporte ao manejo de situações de sofrimento devido a transtorno mental e uso de drogas. </a:t>
            </a:r>
          </a:p>
          <a:p>
            <a:endParaRPr lang="pt-B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456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ATENÇÃO PSICOSSOCIAL </a:t>
            </a:r>
            <a:r>
              <a:rPr lang="pt-BR" dirty="0" smtClean="0"/>
              <a:t>ESTRATÉGICA</a:t>
            </a:r>
            <a:endParaRPr lang="pt-BR" dirty="0"/>
          </a:p>
        </p:txBody>
      </p:sp>
      <p:pic>
        <p:nvPicPr>
          <p:cNvPr id="4" name="Picture 804"/>
          <p:cNvPicPr>
            <a:picLocks noGrp="1"/>
          </p:cNvPicPr>
          <p:nvPr>
            <p:ph idx="1"/>
          </p:nvPr>
        </p:nvPicPr>
        <p:blipFill>
          <a:blip r:embed="rId2"/>
          <a:stretch>
            <a:fillRect/>
          </a:stretch>
        </p:blipFill>
        <p:spPr>
          <a:xfrm>
            <a:off x="2005013" y="2431256"/>
            <a:ext cx="7143750" cy="3438525"/>
          </a:xfrm>
          <a:prstGeom prst="rect">
            <a:avLst/>
          </a:prstGeom>
        </p:spPr>
      </p:pic>
    </p:spTree>
    <p:extLst>
      <p:ext uri="{BB962C8B-B14F-4D97-AF65-F5344CB8AC3E}">
        <p14:creationId xmlns:p14="http://schemas.microsoft.com/office/powerpoint/2010/main" val="227820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CAPS I </a:t>
            </a:r>
            <a:endParaRPr lang="pt-BR" dirty="0"/>
          </a:p>
        </p:txBody>
      </p:sp>
      <p:sp>
        <p:nvSpPr>
          <p:cNvPr id="3" name="Espaço Reservado para Conteúdo 2"/>
          <p:cNvSpPr>
            <a:spLocks noGrp="1"/>
          </p:cNvSpPr>
          <p:nvPr>
            <p:ph idx="1"/>
          </p:nvPr>
        </p:nvSpPr>
        <p:spPr>
          <a:xfrm>
            <a:off x="378823" y="1489166"/>
            <a:ext cx="11312434" cy="5094514"/>
          </a:xfrm>
        </p:spPr>
        <p:txBody>
          <a:bodyPr/>
          <a:lstStyle/>
          <a:p>
            <a:r>
              <a:rPr lang="pt-BR" sz="4000" dirty="0">
                <a:latin typeface="Arial" panose="020B0604020202020204" pitchFamily="34" charset="0"/>
                <a:cs typeface="Arial" panose="020B0604020202020204" pitchFamily="34" charset="0"/>
              </a:rPr>
              <a:t>Atende pessoas de todas as faixas etárias que apresentam prioritariamente intenso sofrimento psíquico decorrente de transtornos mentais graves e persistentes, incluindo aqueles relacionados ao uso de substâncias psicoativas, e outras situações clínicas que impossibilitem estabelecer laços sociais e realizar projetos de vida. </a:t>
            </a:r>
          </a:p>
        </p:txBody>
      </p:sp>
    </p:spTree>
    <p:extLst>
      <p:ext uri="{BB962C8B-B14F-4D97-AF65-F5344CB8AC3E}">
        <p14:creationId xmlns:p14="http://schemas.microsoft.com/office/powerpoint/2010/main" val="3655006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CAPS II</a:t>
            </a:r>
            <a:endParaRPr lang="pt-BR" dirty="0"/>
          </a:p>
        </p:txBody>
      </p:sp>
      <p:sp>
        <p:nvSpPr>
          <p:cNvPr id="3" name="Espaço Reservado para Conteúdo 2"/>
          <p:cNvSpPr>
            <a:spLocks noGrp="1"/>
          </p:cNvSpPr>
          <p:nvPr>
            <p:ph idx="1"/>
          </p:nvPr>
        </p:nvSpPr>
        <p:spPr/>
        <p:txBody>
          <a:bodyPr>
            <a:normAutofit lnSpcReduction="10000"/>
          </a:bodyPr>
          <a:lstStyle/>
          <a:p>
            <a:pPr lvl="0" fontAlgn="base"/>
            <a:r>
              <a:rPr lang="pt-BR" sz="3200" dirty="0">
                <a:latin typeface="Arial" panose="020B0604020202020204" pitchFamily="34" charset="0"/>
                <a:cs typeface="Arial" panose="020B0604020202020204" pitchFamily="34" charset="0"/>
              </a:rPr>
              <a:t>Atende pessoas que apresentam prioritariamente intenso sofrimento psíquico decorrente de transtornos mentais graves e persistentes, incluindo aqueles relacionados ao uso de substâncias psicoativas, e outras situações clínicas que impossibilitem estabelecer laços sociais e realizar projetos de vida. </a:t>
            </a:r>
          </a:p>
          <a:p>
            <a:pPr lvl="0" fontAlgn="base"/>
            <a:r>
              <a:rPr lang="pt-BR" sz="3200" dirty="0">
                <a:latin typeface="Arial" panose="020B0604020202020204" pitchFamily="34" charset="0"/>
                <a:cs typeface="Arial" panose="020B0604020202020204" pitchFamily="34" charset="0"/>
              </a:rPr>
              <a:t>Diferença populacional </a:t>
            </a:r>
          </a:p>
        </p:txBody>
      </p:sp>
    </p:spTree>
    <p:extLst>
      <p:ext uri="{BB962C8B-B14F-4D97-AF65-F5344CB8AC3E}">
        <p14:creationId xmlns:p14="http://schemas.microsoft.com/office/powerpoint/2010/main" val="349372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CAPS III</a:t>
            </a:r>
            <a:endParaRPr lang="pt-BR" dirty="0"/>
          </a:p>
        </p:txBody>
      </p:sp>
      <p:sp>
        <p:nvSpPr>
          <p:cNvPr id="3" name="Espaço Reservado para Conteúdo 2"/>
          <p:cNvSpPr>
            <a:spLocks noGrp="1"/>
          </p:cNvSpPr>
          <p:nvPr>
            <p:ph idx="1"/>
          </p:nvPr>
        </p:nvSpPr>
        <p:spPr/>
        <p:txBody>
          <a:bodyPr>
            <a:normAutofit lnSpcReduction="10000"/>
          </a:bodyPr>
          <a:lstStyle/>
          <a:p>
            <a:pPr lvl="0" fontAlgn="base"/>
            <a:r>
              <a:rPr lang="pt-BR" sz="3200" dirty="0">
                <a:latin typeface="Arial" panose="020B0604020202020204" pitchFamily="34" charset="0"/>
                <a:cs typeface="Arial" panose="020B0604020202020204" pitchFamily="34" charset="0"/>
              </a:rPr>
              <a:t>Atende prioritariamente pessoas que apresentam intenso sofrimento psíquico decorrente de transtornos mentais graves e persistentes, incluindo aqueles relacionados ao uso de substâncias psicoativas, e outras situações clínicas que impossibilitem estabelecer laços sociais e realizar projetos de vida. </a:t>
            </a:r>
          </a:p>
          <a:p>
            <a:pPr lvl="0" fontAlgn="base"/>
            <a:r>
              <a:rPr lang="pt-BR" sz="3200" dirty="0">
                <a:latin typeface="Arial" panose="020B0604020202020204" pitchFamily="34" charset="0"/>
                <a:cs typeface="Arial" panose="020B0604020202020204" pitchFamily="34" charset="0"/>
              </a:rPr>
              <a:t>Diferença: horário de funcionamento </a:t>
            </a:r>
          </a:p>
          <a:p>
            <a:endParaRPr lang="pt-BR" dirty="0"/>
          </a:p>
        </p:txBody>
      </p:sp>
    </p:spTree>
    <p:extLst>
      <p:ext uri="{BB962C8B-B14F-4D97-AF65-F5344CB8AC3E}">
        <p14:creationId xmlns:p14="http://schemas.microsoft.com/office/powerpoint/2010/main" val="1340396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CAPS i</a:t>
            </a:r>
            <a:endParaRPr lang="pt-BR" dirty="0"/>
          </a:p>
        </p:txBody>
      </p:sp>
      <p:sp>
        <p:nvSpPr>
          <p:cNvPr id="3" name="Espaço Reservado para Conteúdo 2"/>
          <p:cNvSpPr>
            <a:spLocks noGrp="1"/>
          </p:cNvSpPr>
          <p:nvPr>
            <p:ph idx="1"/>
          </p:nvPr>
        </p:nvSpPr>
        <p:spPr>
          <a:xfrm>
            <a:off x="444138" y="1319350"/>
            <a:ext cx="10319656" cy="4929050"/>
          </a:xfrm>
        </p:spPr>
        <p:txBody>
          <a:bodyPr>
            <a:normAutofit/>
          </a:bodyPr>
          <a:lstStyle/>
          <a:p>
            <a:r>
              <a:rPr lang="pt-BR" sz="3200" dirty="0">
                <a:latin typeface="Arial" panose="020B0604020202020204" pitchFamily="34" charset="0"/>
                <a:cs typeface="Arial" panose="020B0604020202020204" pitchFamily="34" charset="0"/>
              </a:rPr>
              <a:t>Atende crianças e adolescentes (até 24 anos) que apresentam prioritariamente intenso sofrimento psíquico decorrente de transtornos mentais graves e persistentes, incluindo aqueles relacionados ao uso de substâncias psicoativas, e outras situações clínicas que impossibilitem estabelecer laços sociais e realizar projetos de vida. </a:t>
            </a:r>
          </a:p>
        </p:txBody>
      </p:sp>
    </p:spTree>
    <p:extLst>
      <p:ext uri="{BB962C8B-B14F-4D97-AF65-F5344CB8AC3E}">
        <p14:creationId xmlns:p14="http://schemas.microsoft.com/office/powerpoint/2010/main" val="176670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CAPS AD II</a:t>
            </a:r>
            <a:endParaRPr lang="pt-BR" dirty="0"/>
          </a:p>
        </p:txBody>
      </p:sp>
      <p:sp>
        <p:nvSpPr>
          <p:cNvPr id="3" name="Espaço Reservado para Conteúdo 2"/>
          <p:cNvSpPr>
            <a:spLocks noGrp="1"/>
          </p:cNvSpPr>
          <p:nvPr>
            <p:ph idx="1"/>
          </p:nvPr>
        </p:nvSpPr>
        <p:spPr>
          <a:xfrm>
            <a:off x="287383" y="1802674"/>
            <a:ext cx="11066417" cy="4374289"/>
          </a:xfrm>
        </p:spPr>
        <p:txBody>
          <a:bodyPr/>
          <a:lstStyle/>
          <a:p>
            <a:pPr lvl="0" fontAlgn="base"/>
            <a:endParaRPr lang="pt-BR" dirty="0" smtClean="0"/>
          </a:p>
          <a:p>
            <a:pPr lvl="0" fontAlgn="base"/>
            <a:endParaRPr lang="pt-BR" dirty="0"/>
          </a:p>
          <a:p>
            <a:pPr lvl="0" fontAlgn="base"/>
            <a:endParaRPr lang="pt-BR" dirty="0" smtClean="0"/>
          </a:p>
          <a:p>
            <a:pPr lvl="0" fontAlgn="base"/>
            <a:endParaRPr lang="pt-BR" dirty="0"/>
          </a:p>
          <a:p>
            <a:pPr marL="0" lvl="0" indent="0" fontAlgn="base">
              <a:buNone/>
            </a:pPr>
            <a:r>
              <a:rPr lang="pt-BR" sz="4800" dirty="0" smtClean="0">
                <a:latin typeface="Calibri Light" panose="020F0302020204030204" pitchFamily="34" charset="0"/>
                <a:cs typeface="Calibri Light" panose="020F0302020204030204" pitchFamily="34" charset="0"/>
              </a:rPr>
              <a:t>   CAPS III</a:t>
            </a:r>
          </a:p>
          <a:p>
            <a:pPr lvl="0" fontAlgn="base"/>
            <a:r>
              <a:rPr lang="pt-BR" sz="3200" dirty="0" smtClean="0">
                <a:latin typeface="Arial" panose="020B0604020202020204" pitchFamily="34" charset="0"/>
                <a:cs typeface="Arial" panose="020B0604020202020204" pitchFamily="34" charset="0"/>
              </a:rPr>
              <a:t>Funcionamento </a:t>
            </a:r>
            <a:r>
              <a:rPr lang="pt-BR" sz="3200" dirty="0">
                <a:latin typeface="Arial" panose="020B0604020202020204" pitchFamily="34" charset="0"/>
                <a:cs typeface="Arial" panose="020B0604020202020204" pitchFamily="34" charset="0"/>
              </a:rPr>
              <a:t>24 horas </a:t>
            </a:r>
          </a:p>
          <a:p>
            <a:pPr lvl="0" fontAlgn="base"/>
            <a:r>
              <a:rPr lang="pt-BR" sz="3200" dirty="0">
                <a:latin typeface="Arial" panose="020B0604020202020204" pitchFamily="34" charset="0"/>
                <a:cs typeface="Arial" panose="020B0604020202020204" pitchFamily="34" charset="0"/>
              </a:rPr>
              <a:t>Poderá atender a população infanto-juvenil de acordo com o ECA. </a:t>
            </a:r>
          </a:p>
          <a:p>
            <a:endParaRPr lang="pt-BR" dirty="0"/>
          </a:p>
        </p:txBody>
      </p:sp>
      <p:sp>
        <p:nvSpPr>
          <p:cNvPr id="4" name="Retângulo 3"/>
          <p:cNvSpPr/>
          <p:nvPr/>
        </p:nvSpPr>
        <p:spPr>
          <a:xfrm>
            <a:off x="287383" y="1175657"/>
            <a:ext cx="11430000" cy="1846659"/>
          </a:xfrm>
          <a:prstGeom prst="rect">
            <a:avLst/>
          </a:prstGeom>
        </p:spPr>
        <p:txBody>
          <a:bodyPr wrap="square">
            <a:spAutoFit/>
          </a:bodyPr>
          <a:lstStyle/>
          <a:p>
            <a:pPr algn="ctr"/>
            <a:endParaRPr lang="pt-BR" dirty="0"/>
          </a:p>
          <a:p>
            <a:r>
              <a:rPr lang="pt-BR" sz="3200" dirty="0">
                <a:latin typeface="Arial" panose="020B0604020202020204" pitchFamily="34" charset="0"/>
                <a:cs typeface="Arial" panose="020B0604020202020204" pitchFamily="34" charset="0"/>
              </a:rPr>
              <a:t>Atende pessoas de todas as faixas etárias que apresentam prioritariamente intenso sofrimento psíquico decorrente do uso de substâncias psicoativas. </a:t>
            </a:r>
            <a:endParaRPr lang="pt-B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636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Residências Terapêuticas </a:t>
            </a:r>
            <a:endParaRPr lang="pt-BR" dirty="0"/>
          </a:p>
        </p:txBody>
      </p:sp>
      <p:sp>
        <p:nvSpPr>
          <p:cNvPr id="3" name="Espaço Reservado para Conteúdo 2"/>
          <p:cNvSpPr>
            <a:spLocks noGrp="1"/>
          </p:cNvSpPr>
          <p:nvPr>
            <p:ph idx="1"/>
          </p:nvPr>
        </p:nvSpPr>
        <p:spPr>
          <a:xfrm>
            <a:off x="391885" y="1690688"/>
            <a:ext cx="11482251" cy="4486275"/>
          </a:xfrm>
        </p:spPr>
        <p:txBody>
          <a:bodyPr>
            <a:normAutofit/>
          </a:bodyPr>
          <a:lstStyle/>
          <a:p>
            <a:pPr lvl="0" fontAlgn="base"/>
            <a:r>
              <a:rPr lang="pt-BR" sz="2800" dirty="0">
                <a:latin typeface="Arial" panose="020B0604020202020204" pitchFamily="34" charset="0"/>
                <a:cs typeface="Arial" panose="020B0604020202020204" pitchFamily="34" charset="0"/>
              </a:rPr>
              <a:t>Destinada às pessoas com transtorno mental em processo de </a:t>
            </a:r>
            <a:r>
              <a:rPr lang="pt-BR" sz="2800" dirty="0" err="1">
                <a:latin typeface="Arial" panose="020B0604020202020204" pitchFamily="34" charset="0"/>
                <a:cs typeface="Arial" panose="020B0604020202020204" pitchFamily="34" charset="0"/>
              </a:rPr>
              <a:t>desinstitucionalização</a:t>
            </a:r>
            <a:r>
              <a:rPr lang="pt-BR" sz="2800" dirty="0">
                <a:latin typeface="Arial" panose="020B0604020202020204" pitchFamily="34" charset="0"/>
                <a:cs typeface="Arial" panose="020B0604020202020204" pitchFamily="34" charset="0"/>
              </a:rPr>
              <a:t> (com mais de um ano de internação ininterrupto). </a:t>
            </a:r>
          </a:p>
          <a:p>
            <a:pPr marL="0" indent="0">
              <a:buNone/>
            </a:pPr>
            <a:r>
              <a:rPr lang="pt-BR" sz="2800" dirty="0">
                <a:latin typeface="Arial" panose="020B0604020202020204" pitchFamily="34" charset="0"/>
                <a:cs typeface="Arial" panose="020B0604020202020204" pitchFamily="34" charset="0"/>
              </a:rPr>
              <a:t> 	</a:t>
            </a:r>
            <a:r>
              <a:rPr lang="pt-BR" sz="2800" u="sng" dirty="0">
                <a:latin typeface="Arial" panose="020B0604020202020204" pitchFamily="34" charset="0"/>
                <a:cs typeface="Arial" panose="020B0604020202020204" pitchFamily="34" charset="0"/>
              </a:rPr>
              <a:t>Tipo I</a:t>
            </a:r>
            <a:r>
              <a:rPr lang="pt-BR" sz="2800" dirty="0">
                <a:latin typeface="Arial" panose="020B0604020202020204" pitchFamily="34" charset="0"/>
                <a:cs typeface="Arial" panose="020B0604020202020204" pitchFamily="34" charset="0"/>
              </a:rPr>
              <a:t>  </a:t>
            </a:r>
          </a:p>
          <a:p>
            <a:pPr lvl="0" fontAlgn="base"/>
            <a:r>
              <a:rPr lang="pt-BR" sz="2800" dirty="0">
                <a:latin typeface="Arial" panose="020B0604020202020204" pitchFamily="34" charset="0"/>
                <a:cs typeface="Arial" panose="020B0604020202020204" pitchFamily="34" charset="0"/>
              </a:rPr>
              <a:t>Pessoas com certo grau de independência, no máximo 8 moradores. </a:t>
            </a:r>
          </a:p>
          <a:p>
            <a:pPr marL="0" indent="0">
              <a:buNone/>
            </a:pPr>
            <a:endParaRPr lang="pt-BR" sz="2800" dirty="0">
              <a:latin typeface="Arial" panose="020B0604020202020204" pitchFamily="34" charset="0"/>
              <a:cs typeface="Arial" panose="020B0604020202020204" pitchFamily="34" charset="0"/>
            </a:endParaRPr>
          </a:p>
          <a:p>
            <a:pPr marL="0" indent="0">
              <a:buNone/>
            </a:pPr>
            <a:r>
              <a:rPr lang="pt-BR" sz="2800" dirty="0">
                <a:latin typeface="Arial" panose="020B0604020202020204" pitchFamily="34" charset="0"/>
                <a:cs typeface="Arial" panose="020B0604020202020204" pitchFamily="34" charset="0"/>
              </a:rPr>
              <a:t> 	</a:t>
            </a:r>
            <a:r>
              <a:rPr lang="pt-BR" sz="2800" u="sng" dirty="0">
                <a:latin typeface="Arial" panose="020B0604020202020204" pitchFamily="34" charset="0"/>
                <a:cs typeface="Arial" panose="020B0604020202020204" pitchFamily="34" charset="0"/>
              </a:rPr>
              <a:t>Tipo II</a:t>
            </a:r>
            <a:r>
              <a:rPr lang="pt-BR" sz="2800" dirty="0">
                <a:latin typeface="Arial" panose="020B0604020202020204" pitchFamily="34" charset="0"/>
                <a:cs typeface="Arial" panose="020B0604020202020204" pitchFamily="34" charset="0"/>
              </a:rPr>
              <a:t> </a:t>
            </a:r>
          </a:p>
          <a:p>
            <a:pPr lvl="0" fontAlgn="base"/>
            <a:r>
              <a:rPr lang="pt-BR" sz="2800" dirty="0">
                <a:latin typeface="Arial" panose="020B0604020202020204" pitchFamily="34" charset="0"/>
                <a:cs typeface="Arial" panose="020B0604020202020204" pitchFamily="34" charset="0"/>
              </a:rPr>
              <a:t>Pessoas com certo grau de dependência, no máximo 10 moradores. </a:t>
            </a:r>
          </a:p>
        </p:txBody>
      </p:sp>
    </p:spTree>
    <p:extLst>
      <p:ext uri="{BB962C8B-B14F-4D97-AF65-F5344CB8AC3E}">
        <p14:creationId xmlns:p14="http://schemas.microsoft.com/office/powerpoint/2010/main" val="388809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Rede de saúde:</a:t>
            </a:r>
            <a:endParaRPr lang="pt-BR" dirty="0"/>
          </a:p>
        </p:txBody>
      </p:sp>
      <p:pic>
        <p:nvPicPr>
          <p:cNvPr id="4" name="Picture 25"/>
          <p:cNvPicPr/>
          <p:nvPr/>
        </p:nvPicPr>
        <p:blipFill>
          <a:blip r:embed="rId2"/>
          <a:stretch>
            <a:fillRect/>
          </a:stretch>
        </p:blipFill>
        <p:spPr>
          <a:xfrm>
            <a:off x="1541417" y="1384663"/>
            <a:ext cx="8509417" cy="5185954"/>
          </a:xfrm>
          <a:prstGeom prst="rect">
            <a:avLst/>
          </a:prstGeom>
        </p:spPr>
      </p:pic>
    </p:spTree>
    <p:extLst>
      <p:ext uri="{BB962C8B-B14F-4D97-AF65-F5344CB8AC3E}">
        <p14:creationId xmlns:p14="http://schemas.microsoft.com/office/powerpoint/2010/main" val="3117583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Leitos </a:t>
            </a:r>
            <a:r>
              <a:rPr lang="pt-BR" dirty="0"/>
              <a:t>de saúde mental em </a:t>
            </a:r>
            <a:r>
              <a:rPr lang="pt-BR" dirty="0" smtClean="0"/>
              <a:t>HG</a:t>
            </a:r>
            <a:endParaRPr lang="pt-BR" dirty="0"/>
          </a:p>
        </p:txBody>
      </p:sp>
      <p:sp>
        <p:nvSpPr>
          <p:cNvPr id="3" name="Espaço Reservado para Conteúdo 2"/>
          <p:cNvSpPr>
            <a:spLocks noGrp="1"/>
          </p:cNvSpPr>
          <p:nvPr>
            <p:ph idx="1"/>
          </p:nvPr>
        </p:nvSpPr>
        <p:spPr>
          <a:xfrm>
            <a:off x="587829" y="1825625"/>
            <a:ext cx="10765971" cy="4351338"/>
          </a:xfrm>
        </p:spPr>
        <p:txBody>
          <a:bodyPr>
            <a:normAutofit/>
          </a:bodyPr>
          <a:lstStyle/>
          <a:p>
            <a:pPr lvl="0"/>
            <a:r>
              <a:rPr lang="pt-BR" sz="4100" dirty="0">
                <a:latin typeface="Arial" panose="020B0604020202020204" pitchFamily="34" charset="0"/>
                <a:cs typeface="Arial" panose="020B0604020202020204" pitchFamily="34" charset="0"/>
              </a:rPr>
              <a:t>Oferece tratamento hospitalar para casos graves relacionados aos transtornos mentais e ao uso de álcool, crack e outras drogas, em especial de abstinências e intoxicações severas. </a:t>
            </a:r>
            <a:endParaRPr lang="pt-BR" sz="4100" dirty="0" smtClean="0">
              <a:latin typeface="Arial" panose="020B0604020202020204" pitchFamily="34" charset="0"/>
              <a:cs typeface="Arial" panose="020B0604020202020204" pitchFamily="34" charset="0"/>
            </a:endParaRPr>
          </a:p>
          <a:p>
            <a:pPr marL="0" lvl="0" indent="0">
              <a:buNone/>
            </a:pPr>
            <a:endParaRPr lang="pt-BR" dirty="0"/>
          </a:p>
        </p:txBody>
      </p:sp>
    </p:spTree>
    <p:extLst>
      <p:ext uri="{BB962C8B-B14F-4D97-AF65-F5344CB8AC3E}">
        <p14:creationId xmlns:p14="http://schemas.microsoft.com/office/powerpoint/2010/main" val="3319547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Unidade de Acolhimento – </a:t>
            </a:r>
            <a:r>
              <a:rPr lang="pt-BR" dirty="0" smtClean="0"/>
              <a:t>UA</a:t>
            </a:r>
            <a:endParaRPr lang="pt-BR" dirty="0"/>
          </a:p>
        </p:txBody>
      </p:sp>
      <p:sp>
        <p:nvSpPr>
          <p:cNvPr id="3" name="Espaço Reservado para Conteúdo 2"/>
          <p:cNvSpPr>
            <a:spLocks noGrp="1"/>
          </p:cNvSpPr>
          <p:nvPr>
            <p:ph idx="1"/>
          </p:nvPr>
        </p:nvSpPr>
        <p:spPr>
          <a:xfrm>
            <a:off x="261257" y="1825625"/>
            <a:ext cx="11717383" cy="4627426"/>
          </a:xfrm>
        </p:spPr>
        <p:txBody>
          <a:bodyPr>
            <a:normAutofit/>
          </a:bodyPr>
          <a:lstStyle/>
          <a:p>
            <a:pPr marL="0" indent="0" algn="ctr">
              <a:buNone/>
            </a:pPr>
            <a:endParaRPr lang="pt-BR" dirty="0"/>
          </a:p>
          <a:p>
            <a:pPr marL="0" indent="0">
              <a:buNone/>
            </a:pPr>
            <a:r>
              <a:rPr lang="pt-BR" dirty="0"/>
              <a:t>•	Oferece acolhimento voluntário e cuidados contínuos para pessoas com necessidades decorrentes do uso de crack, álcool e outras drogas, em situação de vulnerabilidade social e familiar e que demandem acompanhamento terapêutico protetivo. Tempo de permanência de até 180 dias, dependerá da avaliação da UA e do CAPS. </a:t>
            </a:r>
          </a:p>
          <a:p>
            <a:pPr marL="0" indent="0">
              <a:buNone/>
            </a:pPr>
            <a:r>
              <a:rPr lang="pt-BR" dirty="0"/>
              <a:t>•	UA Adulto – maiores de 18 anos, ambos os sexos, 10 a 15 vagas. </a:t>
            </a:r>
          </a:p>
          <a:p>
            <a:pPr marL="0" indent="0">
              <a:buNone/>
            </a:pPr>
            <a:r>
              <a:rPr lang="pt-BR" dirty="0"/>
              <a:t>•	UA Infanto-Juvenil – crianças e adolescentes, entre dez e dezoito anos incompletos, 10 vagas. </a:t>
            </a:r>
          </a:p>
          <a:p>
            <a:pPr marL="0" indent="0">
              <a:buNone/>
            </a:pPr>
            <a:endParaRPr lang="pt-BR" dirty="0"/>
          </a:p>
          <a:p>
            <a:endParaRPr lang="pt-BR" dirty="0"/>
          </a:p>
        </p:txBody>
      </p:sp>
    </p:spTree>
    <p:extLst>
      <p:ext uri="{BB962C8B-B14F-4D97-AF65-F5344CB8AC3E}">
        <p14:creationId xmlns:p14="http://schemas.microsoft.com/office/powerpoint/2010/main" val="713161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08"/>
          <p:cNvPicPr>
            <a:picLocks noGrp="1"/>
          </p:cNvPicPr>
          <p:nvPr>
            <p:ph idx="1"/>
          </p:nvPr>
        </p:nvPicPr>
        <p:blipFill>
          <a:blip r:embed="rId2"/>
          <a:stretch>
            <a:fillRect/>
          </a:stretch>
        </p:blipFill>
        <p:spPr>
          <a:xfrm>
            <a:off x="2090057" y="744583"/>
            <a:ext cx="8072846" cy="5695406"/>
          </a:xfrm>
          <a:prstGeom prst="rect">
            <a:avLst/>
          </a:prstGeom>
        </p:spPr>
      </p:pic>
    </p:spTree>
    <p:extLst>
      <p:ext uri="{BB962C8B-B14F-4D97-AF65-F5344CB8AC3E}">
        <p14:creationId xmlns:p14="http://schemas.microsoft.com/office/powerpoint/2010/main" val="453117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7" y="452718"/>
            <a:ext cx="11273244" cy="1400530"/>
          </a:xfrm>
        </p:spPr>
        <p:txBody>
          <a:bodyPr/>
          <a:lstStyle/>
          <a:p>
            <a:pPr algn="ctr"/>
            <a:r>
              <a:rPr lang="pt-BR" dirty="0" smtClean="0"/>
              <a:t>FUNÇÃO DO ENFERMEIRO(A) NA SAÚDE      MENTAL:</a:t>
            </a:r>
            <a:endParaRPr lang="pt-BR" dirty="0"/>
          </a:p>
        </p:txBody>
      </p:sp>
      <p:pic>
        <p:nvPicPr>
          <p:cNvPr id="21506" name="Picture 2" descr="Afinal o que faz um enfermeiro na saúde mental/psiquiatria? Muitos me  perguntam qual o papel real da Enfermagem nessa área… | Saúde mental,  Enfermagem, Psiquiatr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430" y="2366146"/>
            <a:ext cx="4195762" cy="419576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orma sobre saúde mental desrespeita exercício profissional da enfermagem –  Conselho Regional de Enfermagem do Cear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1512" name="Picture 8" descr="http://www.coren-ce.org.br/wp-content/uploads/2019/02/sa%C3%BAde-mental-e15502366289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850" y="2123257"/>
            <a:ext cx="6075408"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46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6&#10;Descentralização e territorialização do atendimento em saúde e no modelo&#10;psicossocial que não apenas se preocupa com o 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9724" y="143691"/>
            <a:ext cx="5930539" cy="64399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aúde mental de profissionais de enfermagem na pandemia de coronavírus -  PEB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91" y="1084217"/>
            <a:ext cx="4938939" cy="525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3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319" y="143691"/>
            <a:ext cx="11103429" cy="1319349"/>
          </a:xfrm>
        </p:spPr>
        <p:txBody>
          <a:bodyPr/>
          <a:lstStyle/>
          <a:p>
            <a:r>
              <a:rPr lang="pt-BR" dirty="0" smtClean="0"/>
              <a:t>Função do enfermeiro na saúde mental:</a:t>
            </a:r>
            <a:endParaRPr lang="pt-BR" dirty="0"/>
          </a:p>
        </p:txBody>
      </p:sp>
      <p:pic>
        <p:nvPicPr>
          <p:cNvPr id="8194" name="Picture 2" descr="Escuta atenta e a comunicação verbal e não verbal, passam a ser peças&#10;fundamentais no tratamento;&#10;Construção do vínculo 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 y="1371600"/>
            <a:ext cx="11338561" cy="508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3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az-se necessário que o enfermeiro esteja apto à&#10;• Fazer avaliações biopsicossociais da saúde;&#10;• Idealizar e implementar 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2" y="248197"/>
            <a:ext cx="11325497" cy="630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77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apel da Enfermagem na Psiquiatria&#10;•  Gerenciamento de caso e de medicamentos;  Trabalho em grupo;&#10;•  Consulta de en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66" y="352698"/>
            <a:ext cx="10567851" cy="602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976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tribuições do enfermeiro nos serviços de&#10;saúde mental&#10;Relacionamento e comunicação com o paciente, sua capacidade de&#10;ouv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384" y="261257"/>
            <a:ext cx="11390810" cy="633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46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tribuições do enfermeiro nos serviços de&#10;saúde mental&#10;No Hospital-Dia&#10;• Reabilitação Psicossocial  cuidado centrado na 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26" y="339633"/>
            <a:ext cx="10816045" cy="616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71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Região de Saúde  </a:t>
            </a:r>
            <a:r>
              <a:rPr lang="pt-BR" dirty="0"/>
              <a:t/>
            </a:r>
            <a:br>
              <a:rPr lang="pt-BR" dirty="0"/>
            </a:br>
            <a:endParaRPr lang="pt-BR" dirty="0"/>
          </a:p>
        </p:txBody>
      </p:sp>
      <p:sp>
        <p:nvSpPr>
          <p:cNvPr id="3" name="Espaço Reservado para Conteúdo 2"/>
          <p:cNvSpPr>
            <a:spLocks noGrp="1"/>
          </p:cNvSpPr>
          <p:nvPr>
            <p:ph idx="1"/>
          </p:nvPr>
        </p:nvSpPr>
        <p:spPr>
          <a:xfrm>
            <a:off x="365760" y="1031966"/>
            <a:ext cx="11456126" cy="5656217"/>
          </a:xfrm>
        </p:spPr>
        <p:txBody>
          <a:bodyPr>
            <a:normAutofit/>
          </a:bodyPr>
          <a:lstStyle/>
          <a:p>
            <a:pPr marL="0" indent="0">
              <a:buNone/>
            </a:pPr>
            <a:r>
              <a:rPr lang="pt-BR" b="1" dirty="0" smtClean="0"/>
              <a:t> </a:t>
            </a:r>
            <a:endParaRPr lang="pt-BR" dirty="0"/>
          </a:p>
          <a:p>
            <a:pPr marL="0" indent="0">
              <a:buNone/>
            </a:pPr>
            <a:r>
              <a:rPr lang="pt-BR" dirty="0" smtClean="0"/>
              <a:t>	</a:t>
            </a:r>
            <a:r>
              <a:rPr lang="pt-BR" sz="2600" dirty="0" smtClean="0">
                <a:latin typeface="Arial" panose="020B0604020202020204" pitchFamily="34" charset="0"/>
                <a:cs typeface="Arial" panose="020B0604020202020204" pitchFamily="34" charset="0"/>
              </a:rPr>
              <a:t>Espaço geográfico contínuo constituído por </a:t>
            </a:r>
            <a:r>
              <a:rPr lang="pt-BR" sz="2600" dirty="0">
                <a:latin typeface="Arial" panose="020B0604020202020204" pitchFamily="34" charset="0"/>
                <a:cs typeface="Arial" panose="020B0604020202020204" pitchFamily="34" charset="0"/>
              </a:rPr>
              <a:t>agrupamentos de municípios limítrofes (identidades culturais, econômicas e sociais e de redes de comunicação </a:t>
            </a:r>
            <a:r>
              <a:rPr lang="pt-BR" sz="2600" dirty="0" smtClean="0">
                <a:latin typeface="Arial" panose="020B0604020202020204" pitchFamily="34" charset="0"/>
                <a:cs typeface="Arial" panose="020B0604020202020204" pitchFamily="34" charset="0"/>
              </a:rPr>
              <a:t>e infraestrutura de </a:t>
            </a:r>
            <a:r>
              <a:rPr lang="pt-BR" sz="2600" dirty="0">
                <a:latin typeface="Arial" panose="020B0604020202020204" pitchFamily="34" charset="0"/>
                <a:cs typeface="Arial" panose="020B0604020202020204" pitchFamily="34" charset="0"/>
              </a:rPr>
              <a:t>t</a:t>
            </a:r>
            <a:r>
              <a:rPr lang="pt-BR" sz="2600" dirty="0" smtClean="0">
                <a:latin typeface="Arial" panose="020B0604020202020204" pitchFamily="34" charset="0"/>
                <a:cs typeface="Arial" panose="020B0604020202020204" pitchFamily="34" charset="0"/>
              </a:rPr>
              <a:t>ransportes </a:t>
            </a:r>
            <a:r>
              <a:rPr lang="pt-BR" sz="2600" dirty="0">
                <a:latin typeface="Arial" panose="020B0604020202020204" pitchFamily="34" charset="0"/>
                <a:cs typeface="Arial" panose="020B0604020202020204" pitchFamily="34" charset="0"/>
              </a:rPr>
              <a:t>compartilhados)</a:t>
            </a:r>
            <a:r>
              <a:rPr lang="pt-BR" dirty="0"/>
              <a:t>; </a:t>
            </a:r>
          </a:p>
          <a:p>
            <a:pPr marL="0" indent="0">
              <a:buNone/>
            </a:pPr>
            <a:endParaRPr lang="pt-BR" dirty="0"/>
          </a:p>
          <a:p>
            <a:r>
              <a:rPr lang="pt-BR" b="1" dirty="0"/>
              <a:t>Critérios  </a:t>
            </a:r>
            <a:endParaRPr lang="pt-BR" dirty="0"/>
          </a:p>
          <a:p>
            <a:pPr lvl="0" fontAlgn="base"/>
            <a:r>
              <a:rPr lang="pt-BR" dirty="0"/>
              <a:t>Atenção Primária; </a:t>
            </a:r>
          </a:p>
          <a:p>
            <a:pPr lvl="0" fontAlgn="base"/>
            <a:r>
              <a:rPr lang="pt-BR" dirty="0"/>
              <a:t>Urgência e Emergência; </a:t>
            </a:r>
          </a:p>
          <a:p>
            <a:pPr lvl="0" fontAlgn="base"/>
            <a:r>
              <a:rPr lang="pt-BR" b="1" u="sng" dirty="0"/>
              <a:t>Atenção Psicossocial;</a:t>
            </a:r>
            <a:r>
              <a:rPr lang="pt-BR" b="1" dirty="0"/>
              <a:t> </a:t>
            </a:r>
            <a:endParaRPr lang="pt-BR" dirty="0"/>
          </a:p>
          <a:p>
            <a:pPr lvl="0" fontAlgn="base"/>
            <a:r>
              <a:rPr lang="pt-BR" dirty="0"/>
              <a:t>Atenção Ambulatorial Especializada e Hospitalar; </a:t>
            </a:r>
          </a:p>
          <a:p>
            <a:r>
              <a:rPr lang="pt-BR" dirty="0"/>
              <a:t>Vigilância em Saúde.</a:t>
            </a:r>
          </a:p>
        </p:txBody>
      </p:sp>
      <p:pic>
        <p:nvPicPr>
          <p:cNvPr id="4" name="Picture 4" descr="AULA 03 - RAPS - CAPS atual - Saúde 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191" y="3356316"/>
            <a:ext cx="2684607" cy="216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6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os CAPS&#10;• Possibilitam desenvolver autonomia, cidadania e melhor qualidade de vida;&#10;• Substituição das internações fre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2" y="209006"/>
            <a:ext cx="10802983" cy="647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789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tribuições do enfermeiro nos serviços de saúde mental&#10;Nos Serviços Residenciais Terapêuticos&#10;• Nos SRT o enfermeiro de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63" y="261257"/>
            <a:ext cx="10972800" cy="640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966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A terapêutica utilizada ainda prevalece centrada quase que exclusivamente no&#10;cuidado clínico, curativo e medicamentoso.&#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080" y="287383"/>
            <a:ext cx="10780763" cy="646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26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 A função do enfermeiro não admite mais a noção de “cura”, mas de&#10;reabilitação, reinserção social  não condiz com os m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391886"/>
            <a:ext cx="10998926" cy="59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01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tomando...&#10;• A enfermagem psiquiátrica surgiu desde antes da Reforma psiquiátrica &#10;sofreu diversas mudanças no decorr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11064240" cy="616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36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Qual o papel da Enfermagem na Saúde Mental? - Blog Cen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080" y="156754"/>
            <a:ext cx="4271554" cy="606116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UNINASSAU tem projeto com foco em áreas básicas da saúde | UNINASS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028" y="352698"/>
            <a:ext cx="5159829" cy="586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3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REDES DE ATENÇÃO A SAÚDE </a:t>
            </a:r>
            <a:br>
              <a:rPr lang="pt-BR" dirty="0"/>
            </a:br>
            <a:endParaRPr lang="pt-BR" dirty="0"/>
          </a:p>
        </p:txBody>
      </p:sp>
      <p:sp>
        <p:nvSpPr>
          <p:cNvPr id="3" name="Espaço Reservado para Conteúdo 2"/>
          <p:cNvSpPr>
            <a:spLocks noGrp="1"/>
          </p:cNvSpPr>
          <p:nvPr>
            <p:ph idx="1"/>
          </p:nvPr>
        </p:nvSpPr>
        <p:spPr/>
        <p:txBody>
          <a:bodyPr>
            <a:normAutofit fontScale="92500"/>
          </a:bodyPr>
          <a:lstStyle/>
          <a:p>
            <a:r>
              <a:rPr lang="pt-BR" sz="4800" dirty="0" smtClean="0"/>
              <a:t>Conjunto </a:t>
            </a:r>
            <a:r>
              <a:rPr lang="pt-BR" sz="4800" dirty="0"/>
              <a:t>de ações e serviços de saúde articulados em </a:t>
            </a:r>
            <a:r>
              <a:rPr lang="pt-BR" sz="4800" dirty="0" smtClean="0"/>
              <a:t>níveis </a:t>
            </a:r>
            <a:r>
              <a:rPr lang="pt-BR" sz="4800" dirty="0"/>
              <a:t>de complexidade crescente, com a finalidade de </a:t>
            </a:r>
            <a:r>
              <a:rPr lang="pt-BR" sz="4800" dirty="0" smtClean="0"/>
              <a:t>garantir </a:t>
            </a:r>
            <a:r>
              <a:rPr lang="pt-BR" sz="4800" dirty="0"/>
              <a:t>a integralidade da assistência à </a:t>
            </a:r>
            <a:r>
              <a:rPr lang="pt-BR" sz="4800" dirty="0" smtClean="0"/>
              <a:t>saúde.</a:t>
            </a:r>
            <a:endParaRPr lang="pt-BR" sz="4800" dirty="0"/>
          </a:p>
          <a:p>
            <a:endParaRPr lang="pt-BR" dirty="0"/>
          </a:p>
        </p:txBody>
      </p:sp>
      <p:pic>
        <p:nvPicPr>
          <p:cNvPr id="5" name="Picture 4" descr="AULA 03 - RAPS - CAPS atual - Saúde 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177" y="136485"/>
            <a:ext cx="3278777" cy="156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361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143809" cy="879693"/>
          </a:xfrm>
        </p:spPr>
        <p:txBody>
          <a:bodyPr>
            <a:normAutofit fontScale="90000"/>
          </a:bodyPr>
          <a:lstStyle/>
          <a:p>
            <a:r>
              <a:rPr lang="pt-BR" dirty="0"/>
              <a:t>REDE DE ATENÇÃO PSICOSSOCIAL/RAPS </a:t>
            </a:r>
            <a:br>
              <a:rPr lang="pt-BR" dirty="0"/>
            </a:br>
            <a:endParaRPr lang="pt-BR" dirty="0"/>
          </a:p>
        </p:txBody>
      </p:sp>
      <p:sp>
        <p:nvSpPr>
          <p:cNvPr id="3" name="Espaço Reservado para Conteúdo 2"/>
          <p:cNvSpPr>
            <a:spLocks noGrp="1"/>
          </p:cNvSpPr>
          <p:nvPr>
            <p:ph idx="1"/>
          </p:nvPr>
        </p:nvSpPr>
        <p:spPr>
          <a:xfrm>
            <a:off x="248193" y="1332411"/>
            <a:ext cx="11377750" cy="5238206"/>
          </a:xfrm>
        </p:spPr>
        <p:txBody>
          <a:bodyPr>
            <a:normAutofit fontScale="92500"/>
          </a:bodyPr>
          <a:lstStyle/>
          <a:p>
            <a:r>
              <a:rPr lang="pt-BR" sz="3600" dirty="0" smtClean="0"/>
              <a:t>Portaria </a:t>
            </a:r>
            <a:r>
              <a:rPr lang="pt-BR" sz="3600" dirty="0"/>
              <a:t>nº 3088, de 23 de dezembro de 2011 – </a:t>
            </a:r>
          </a:p>
          <a:p>
            <a:pPr marL="0" indent="0">
              <a:buNone/>
            </a:pPr>
            <a:r>
              <a:rPr lang="pt-BR" sz="3600" dirty="0"/>
              <a:t>Institui a Rede de Atenção Psicossocial/RAPS: </a:t>
            </a:r>
          </a:p>
          <a:p>
            <a:pPr marL="0" indent="0">
              <a:buNone/>
            </a:pPr>
            <a:r>
              <a:rPr lang="pt-BR" sz="3600" dirty="0"/>
              <a:t>“(...) criação, ampliação e articulação de pontos de </a:t>
            </a:r>
          </a:p>
          <a:p>
            <a:pPr marL="0" indent="0">
              <a:buNone/>
            </a:pPr>
            <a:r>
              <a:rPr lang="pt-BR" sz="3600" dirty="0"/>
              <a:t>atenção à saúde para pessoas com sofrimento ou </a:t>
            </a:r>
          </a:p>
          <a:p>
            <a:pPr marL="0" indent="0">
              <a:buNone/>
            </a:pPr>
            <a:r>
              <a:rPr lang="pt-BR" sz="3600" dirty="0"/>
              <a:t>transtorno mental e com necessidades </a:t>
            </a:r>
          </a:p>
          <a:p>
            <a:pPr marL="0" indent="0">
              <a:buNone/>
            </a:pPr>
            <a:r>
              <a:rPr lang="pt-BR" sz="3600" dirty="0"/>
              <a:t>decorrentes do uso de crack, álcool e outras </a:t>
            </a:r>
          </a:p>
          <a:p>
            <a:pPr marL="0" indent="0">
              <a:buNone/>
            </a:pPr>
            <a:r>
              <a:rPr lang="pt-BR" sz="3600" dirty="0"/>
              <a:t>drogas, no âmbito do Sistema Único de </a:t>
            </a:r>
          </a:p>
          <a:p>
            <a:pPr marL="0" indent="0">
              <a:buNone/>
            </a:pPr>
            <a:r>
              <a:rPr lang="pt-BR" sz="3600" dirty="0"/>
              <a:t>Saúde/SUS”.</a:t>
            </a:r>
          </a:p>
          <a:p>
            <a:endParaRPr lang="pt-BR" dirty="0"/>
          </a:p>
        </p:txBody>
      </p:sp>
      <p:pic>
        <p:nvPicPr>
          <p:cNvPr id="2050" name="Picture 2" descr="REDE DE ATENÇÃO À SAÚDE MENTAL - ppt carreg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5703" y="5208814"/>
            <a:ext cx="1815737" cy="136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2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OBJETIVOS DA RAPS</a:t>
            </a:r>
          </a:p>
        </p:txBody>
      </p:sp>
      <p:sp>
        <p:nvSpPr>
          <p:cNvPr id="3" name="Espaço Reservado para Conteúdo 2"/>
          <p:cNvSpPr>
            <a:spLocks noGrp="1"/>
          </p:cNvSpPr>
          <p:nvPr>
            <p:ph idx="1"/>
          </p:nvPr>
        </p:nvSpPr>
        <p:spPr>
          <a:xfrm>
            <a:off x="391886" y="1825625"/>
            <a:ext cx="10961914" cy="4718866"/>
          </a:xfrm>
        </p:spPr>
        <p:txBody>
          <a:bodyPr>
            <a:normAutofit fontScale="92500" lnSpcReduction="10000"/>
          </a:bodyPr>
          <a:lstStyle/>
          <a:p>
            <a:r>
              <a:rPr lang="pt-BR" sz="3200" dirty="0">
                <a:latin typeface="Arial" panose="020B0604020202020204" pitchFamily="34" charset="0"/>
                <a:cs typeface="Arial" panose="020B0604020202020204" pitchFamily="34" charset="0"/>
              </a:rPr>
              <a:t>Ampliar o acesso à atenção psicossocial da população em geral; </a:t>
            </a:r>
          </a:p>
          <a:p>
            <a:r>
              <a:rPr lang="pt-BR" sz="3200" dirty="0">
                <a:latin typeface="Arial" panose="020B0604020202020204" pitchFamily="34" charset="0"/>
                <a:cs typeface="Arial" panose="020B0604020202020204" pitchFamily="34" charset="0"/>
              </a:rPr>
              <a:t>Promover a vinculação das pessoas em sofrimento/transtornos </a:t>
            </a:r>
          </a:p>
          <a:p>
            <a:pPr marL="0" indent="0">
              <a:buNone/>
            </a:pPr>
            <a:r>
              <a:rPr lang="pt-BR" sz="3200" dirty="0">
                <a:latin typeface="Arial" panose="020B0604020202020204" pitchFamily="34" charset="0"/>
                <a:cs typeface="Arial" panose="020B0604020202020204" pitchFamily="34" charset="0"/>
              </a:rPr>
              <a:t>mentais e com necessidades decorrentes do uso de crack, álcool </a:t>
            </a:r>
            <a:r>
              <a:rPr lang="pt-BR" sz="3200" dirty="0" smtClean="0">
                <a:latin typeface="Arial" panose="020B0604020202020204" pitchFamily="34" charset="0"/>
                <a:cs typeface="Arial" panose="020B0604020202020204" pitchFamily="34" charset="0"/>
              </a:rPr>
              <a:t>e outras </a:t>
            </a:r>
            <a:r>
              <a:rPr lang="pt-BR" sz="3200" dirty="0">
                <a:latin typeface="Arial" panose="020B0604020202020204" pitchFamily="34" charset="0"/>
                <a:cs typeface="Arial" panose="020B0604020202020204" pitchFamily="34" charset="0"/>
              </a:rPr>
              <a:t>drogas e suas famílias aos pontos de atenção; </a:t>
            </a:r>
          </a:p>
          <a:p>
            <a:r>
              <a:rPr lang="pt-BR" sz="3200" dirty="0">
                <a:latin typeface="Arial" panose="020B0604020202020204" pitchFamily="34" charset="0"/>
                <a:cs typeface="Arial" panose="020B0604020202020204" pitchFamily="34" charset="0"/>
              </a:rPr>
              <a:t>Garantir a articulação e integração dos pontos de atenção das </a:t>
            </a:r>
            <a:r>
              <a:rPr lang="pt-BR" sz="3200" dirty="0" smtClean="0">
                <a:latin typeface="Arial" panose="020B0604020202020204" pitchFamily="34" charset="0"/>
                <a:cs typeface="Arial" panose="020B0604020202020204" pitchFamily="34" charset="0"/>
              </a:rPr>
              <a:t>redes </a:t>
            </a:r>
            <a:r>
              <a:rPr lang="pt-BR" sz="3200" dirty="0">
                <a:latin typeface="Arial" panose="020B0604020202020204" pitchFamily="34" charset="0"/>
                <a:cs typeface="Arial" panose="020B0604020202020204" pitchFamily="34" charset="0"/>
              </a:rPr>
              <a:t>de saúde no território; </a:t>
            </a:r>
          </a:p>
          <a:p>
            <a:r>
              <a:rPr lang="pt-BR" sz="3200" dirty="0">
                <a:latin typeface="Arial" panose="020B0604020202020204" pitchFamily="34" charset="0"/>
                <a:cs typeface="Arial" panose="020B0604020202020204" pitchFamily="34" charset="0"/>
              </a:rPr>
              <a:t>Qualificando o cuidado por meio do acolhimento, do </a:t>
            </a:r>
            <a:r>
              <a:rPr lang="pt-BR" sz="3200" dirty="0" smtClean="0">
                <a:latin typeface="Arial" panose="020B0604020202020204" pitchFamily="34" charset="0"/>
                <a:cs typeface="Arial" panose="020B0604020202020204" pitchFamily="34" charset="0"/>
              </a:rPr>
              <a:t>acompanhamento </a:t>
            </a:r>
            <a:r>
              <a:rPr lang="pt-BR" sz="3200" dirty="0">
                <a:latin typeface="Arial" panose="020B0604020202020204" pitchFamily="34" charset="0"/>
                <a:cs typeface="Arial" panose="020B0604020202020204" pitchFamily="34" charset="0"/>
              </a:rPr>
              <a:t>contínuo e da atenção às urgências. </a:t>
            </a:r>
          </a:p>
          <a:p>
            <a:endParaRPr lang="pt-BR" dirty="0"/>
          </a:p>
        </p:txBody>
      </p:sp>
    </p:spTree>
    <p:extLst>
      <p:ext uri="{BB962C8B-B14F-4D97-AF65-F5344CB8AC3E}">
        <p14:creationId xmlns:p14="http://schemas.microsoft.com/office/powerpoint/2010/main" val="188003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3" descr="CIDADE_R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5029" y="115889"/>
            <a:ext cx="100584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851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grpSp>
        <p:nvGrpSpPr>
          <p:cNvPr id="4" name="Group 12659"/>
          <p:cNvGrpSpPr/>
          <p:nvPr/>
        </p:nvGrpSpPr>
        <p:grpSpPr>
          <a:xfrm>
            <a:off x="-360219" y="-130629"/>
            <a:ext cx="12552219" cy="6843655"/>
            <a:chOff x="0" y="0"/>
            <a:chExt cx="9144000" cy="5947892"/>
          </a:xfrm>
        </p:grpSpPr>
        <p:pic>
          <p:nvPicPr>
            <p:cNvPr id="5" name="Picture 559"/>
            <p:cNvPicPr/>
            <p:nvPr/>
          </p:nvPicPr>
          <p:blipFill>
            <a:blip r:embed="rId2"/>
            <a:stretch>
              <a:fillRect/>
            </a:stretch>
          </p:blipFill>
          <p:spPr>
            <a:xfrm>
              <a:off x="702385" y="259308"/>
              <a:ext cx="8204505" cy="5688584"/>
            </a:xfrm>
            <a:prstGeom prst="rect">
              <a:avLst/>
            </a:prstGeom>
          </p:spPr>
        </p:pic>
        <p:pic>
          <p:nvPicPr>
            <p:cNvPr id="6" name="Picture 564"/>
            <p:cNvPicPr/>
            <p:nvPr/>
          </p:nvPicPr>
          <p:blipFill>
            <a:blip r:embed="rId3"/>
            <a:stretch>
              <a:fillRect/>
            </a:stretch>
          </p:blipFill>
          <p:spPr>
            <a:xfrm>
              <a:off x="0" y="0"/>
              <a:ext cx="9144000" cy="929640"/>
            </a:xfrm>
            <a:prstGeom prst="rect">
              <a:avLst/>
            </a:prstGeom>
          </p:spPr>
        </p:pic>
        <p:pic>
          <p:nvPicPr>
            <p:cNvPr id="7" name="Picture 566"/>
            <p:cNvPicPr/>
            <p:nvPr/>
          </p:nvPicPr>
          <p:blipFill>
            <a:blip r:embed="rId4"/>
            <a:stretch>
              <a:fillRect/>
            </a:stretch>
          </p:blipFill>
          <p:spPr>
            <a:xfrm>
              <a:off x="8622792" y="0"/>
              <a:ext cx="521208" cy="929640"/>
            </a:xfrm>
            <a:prstGeom prst="rect">
              <a:avLst/>
            </a:prstGeom>
          </p:spPr>
        </p:pic>
        <p:sp>
          <p:nvSpPr>
            <p:cNvPr id="9" name="Rectangle 568"/>
            <p:cNvSpPr/>
            <p:nvPr/>
          </p:nvSpPr>
          <p:spPr>
            <a:xfrm>
              <a:off x="8906891" y="164894"/>
              <a:ext cx="150359" cy="603424"/>
            </a:xfrm>
            <a:prstGeom prst="rect">
              <a:avLst/>
            </a:prstGeom>
            <a:ln>
              <a:noFill/>
            </a:ln>
          </p:spPr>
          <p:txBody>
            <a:bodyPr vert="horz" lIns="0" tIns="0" rIns="0" bIns="0" rtlCol="0">
              <a:noAutofit/>
            </a:bodyPr>
            <a:lstStyle/>
            <a:p>
              <a:pPr>
                <a:lnSpc>
                  <a:spcPct val="107000"/>
                </a:lnSpc>
                <a:spcAft>
                  <a:spcPts val="800"/>
                </a:spcAft>
              </a:pPr>
              <a:r>
                <a:rPr lang="pt-BR" sz="3200">
                  <a:solidFill>
                    <a:srgbClr val="2F5897"/>
                  </a:solidFill>
                  <a:effectLst/>
                  <a:latin typeface="Arial" panose="020B0604020202020204" pitchFamily="34" charset="0"/>
                  <a:ea typeface="Arial" panose="020B0604020202020204" pitchFamily="34" charset="0"/>
                </a:rPr>
                <a:t> </a:t>
              </a:r>
              <a:endParaRPr lang="pt-BR" sz="1100">
                <a:solidFill>
                  <a:srgbClr val="000000"/>
                </a:solidFill>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328409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ÚDE MENTAL EM FOCO – REDE DE ATENÇÃO | Rede Humaniza SUS - O SUS QUE DÁ  CER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75" y="509451"/>
            <a:ext cx="8268788" cy="569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81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Í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466</TotalTime>
  <Words>652</Words>
  <Application>Microsoft Office PowerPoint</Application>
  <PresentationFormat>Widescreen</PresentationFormat>
  <Paragraphs>84</Paragraphs>
  <Slides>35</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35</vt:i4>
      </vt:variant>
    </vt:vector>
  </HeadingPairs>
  <TitlesOfParts>
    <vt:vector size="41" baseType="lpstr">
      <vt:lpstr>Arial</vt:lpstr>
      <vt:lpstr>Calibri</vt:lpstr>
      <vt:lpstr>Calibri Light</vt:lpstr>
      <vt:lpstr>Century Gothic</vt:lpstr>
      <vt:lpstr>Wingdings 3</vt:lpstr>
      <vt:lpstr>Íon</vt:lpstr>
      <vt:lpstr>Rede de atenção à saúde mental </vt:lpstr>
      <vt:lpstr>Rede de saúde:</vt:lpstr>
      <vt:lpstr>Região de Saúde   </vt:lpstr>
      <vt:lpstr>REDES DE ATENÇÃO A SAÚDE  </vt:lpstr>
      <vt:lpstr>REDE DE ATENÇÃO PSICOSSOCIAL/RAPS  </vt:lpstr>
      <vt:lpstr>OBJETIVOS DA RAPS</vt:lpstr>
      <vt:lpstr>Apresentação do PowerPoint</vt:lpstr>
      <vt:lpstr>Apresentação do PowerPoint</vt:lpstr>
      <vt:lpstr>Apresentação do PowerPoint</vt:lpstr>
      <vt:lpstr>ATENÇÃO BÁSICA EM SAÚDE </vt:lpstr>
      <vt:lpstr>Equipe de Consultório na Rua</vt:lpstr>
      <vt:lpstr>Núcleo de Apoio à Saúde da Família – NASF  </vt:lpstr>
      <vt:lpstr>ATENÇÃO PSICOSSOCIAL ESTRATÉGICA</vt:lpstr>
      <vt:lpstr>CAPS I </vt:lpstr>
      <vt:lpstr>CAPS II</vt:lpstr>
      <vt:lpstr>CAPS III</vt:lpstr>
      <vt:lpstr>CAPS i</vt:lpstr>
      <vt:lpstr>CAPS AD II</vt:lpstr>
      <vt:lpstr>Residências Terapêuticas </vt:lpstr>
      <vt:lpstr>Leitos de saúde mental em HG</vt:lpstr>
      <vt:lpstr>Unidade de Acolhimento – UA</vt:lpstr>
      <vt:lpstr>Apresentação do PowerPoint</vt:lpstr>
      <vt:lpstr>FUNÇÃO DO ENFERMEIRO(A) NA SAÚDE      MENTAL:</vt:lpstr>
      <vt:lpstr>Apresentação do PowerPoint</vt:lpstr>
      <vt:lpstr>Função do enfermeiro na saúde mental: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 de atenção à saúde mental</dc:title>
  <dc:creator>Cliente</dc:creator>
  <cp:lastModifiedBy>Cliente</cp:lastModifiedBy>
  <cp:revision>21</cp:revision>
  <dcterms:created xsi:type="dcterms:W3CDTF">2021-03-06T17:44:51Z</dcterms:created>
  <dcterms:modified xsi:type="dcterms:W3CDTF">2021-03-07T01:49:07Z</dcterms:modified>
</cp:coreProperties>
</file>