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71" r:id="rId12"/>
    <p:sldId id="268" r:id="rId13"/>
    <p:sldId id="265" r:id="rId14"/>
    <p:sldId id="272" r:id="rId15"/>
    <p:sldId id="273" r:id="rId16"/>
    <p:sldId id="274" r:id="rId17"/>
    <p:sldId id="275" r:id="rId18"/>
    <p:sldId id="266" r:id="rId19"/>
    <p:sldId id="267" r:id="rId20"/>
    <p:sldId id="269" r:id="rId21"/>
    <p:sldId id="270" r:id="rId22"/>
    <p:sldId id="276" r:id="rId23"/>
    <p:sldId id="280" r:id="rId24"/>
    <p:sldId id="277" r:id="rId25"/>
    <p:sldId id="279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0BE20A17-EAF3-4DC3-8E8A-E6C9ED93745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78"/>
            <p14:sldId id="271"/>
            <p14:sldId id="268"/>
            <p14:sldId id="265"/>
            <p14:sldId id="272"/>
            <p14:sldId id="273"/>
            <p14:sldId id="274"/>
            <p14:sldId id="275"/>
            <p14:sldId id="266"/>
            <p14:sldId id="267"/>
            <p14:sldId id="269"/>
            <p14:sldId id="270"/>
            <p14:sldId id="276"/>
            <p14:sldId id="280"/>
            <p14:sldId id="277"/>
            <p14:sldId id="27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61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7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53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9630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655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0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54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66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0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30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46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17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38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74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84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7AAAFE-066F-41D2-B939-204FE11D596D}" type="datetimeFigureOut">
              <a:rPr lang="pt-BR" smtClean="0"/>
              <a:t>05/07/2020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9308350-BF9A-4770-B1AD-014CC91E57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85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0844" y="530578"/>
            <a:ext cx="9470144" cy="1546578"/>
          </a:xfrm>
        </p:spPr>
        <p:txBody>
          <a:bodyPr/>
          <a:lstStyle/>
          <a:p>
            <a:r>
              <a:rPr lang="pt-BR" dirty="0" smtClean="0"/>
              <a:t>Administração de conflitos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81421" y="5610578"/>
            <a:ext cx="4425245" cy="711199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Professora: Maria </a:t>
            </a:r>
            <a:r>
              <a:rPr lang="pt-BR" dirty="0" err="1" smtClean="0">
                <a:solidFill>
                  <a:schemeClr val="tx1"/>
                </a:solidFill>
              </a:rPr>
              <a:t>Emilia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JUbanski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30" name="Picture 6" descr="Administração de Conflitos – Fique Por Dentro do Assu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42" y="2336800"/>
            <a:ext cx="3626202" cy="26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diobook Administração de Conflitos na Empr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2077156"/>
            <a:ext cx="3409245" cy="286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ntendendo o Conflito      O mais comum é o processo onde uma das partes     envolvidas percebe que a outra parte frustro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30200"/>
            <a:ext cx="9194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conflitos: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332088" y="2367092"/>
            <a:ext cx="9945511" cy="3424107"/>
          </a:xfrm>
        </p:spPr>
        <p:txBody>
          <a:bodyPr/>
          <a:lstStyle/>
          <a:p>
            <a:pPr marL="0" indent="0">
              <a:buNone/>
            </a:pPr>
            <a:r>
              <a:rPr lang="pt-BR" b="1" dirty="0" smtClean="0"/>
              <a:t>- Conflito organizacional</a:t>
            </a:r>
            <a:r>
              <a:rPr lang="pt-BR" dirty="0" smtClean="0"/>
              <a:t>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	esse </a:t>
            </a:r>
            <a:r>
              <a:rPr lang="pt-BR" dirty="0"/>
              <a:t>tipo de </a:t>
            </a:r>
            <a:r>
              <a:rPr lang="pt-BR" b="1" dirty="0"/>
              <a:t>conflito</a:t>
            </a:r>
            <a:r>
              <a:rPr lang="pt-BR" dirty="0"/>
              <a:t> não é fundamentado em sistema de princípios e valores pessoais, e sim do resultado das dinâmicas </a:t>
            </a:r>
            <a:r>
              <a:rPr lang="pt-BR" b="1" dirty="0"/>
              <a:t>organizacionais</a:t>
            </a:r>
            <a:r>
              <a:rPr lang="pt-BR" dirty="0"/>
              <a:t> em constante mudança, muitas delas externas à empresa.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		existem </a:t>
            </a:r>
            <a:r>
              <a:rPr lang="pt-BR" dirty="0"/>
              <a:t>dois tipos de </a:t>
            </a:r>
            <a:r>
              <a:rPr lang="pt-BR" b="1" dirty="0"/>
              <a:t>conflitos</a:t>
            </a:r>
            <a:r>
              <a:rPr lang="pt-BR" dirty="0"/>
              <a:t>, o interno e externo.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4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651000" y="1752600"/>
            <a:ext cx="9626600" cy="473710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 </a:t>
            </a:r>
            <a:r>
              <a:rPr lang="pt-BR" sz="3200" dirty="0"/>
              <a:t>o </a:t>
            </a:r>
            <a:r>
              <a:rPr lang="pt-BR" sz="3200" b="1" dirty="0"/>
              <a:t>conflito</a:t>
            </a:r>
            <a:r>
              <a:rPr lang="pt-BR" sz="3200" dirty="0"/>
              <a:t> </a:t>
            </a:r>
            <a:r>
              <a:rPr lang="pt-BR" sz="3200" dirty="0" smtClean="0"/>
              <a:t> </a:t>
            </a:r>
            <a:r>
              <a:rPr lang="pt-BR" sz="3200" dirty="0"/>
              <a:t>interno, ou intrapessoal, envolve dilemas de ordem pessoal; </a:t>
            </a:r>
            <a:endParaRPr lang="pt-BR" sz="3200" dirty="0" smtClean="0"/>
          </a:p>
          <a:p>
            <a:r>
              <a:rPr lang="pt-BR" sz="3200" dirty="0" smtClean="0"/>
              <a:t>o conflito externo </a:t>
            </a:r>
            <a:r>
              <a:rPr lang="pt-BR" sz="3200" dirty="0"/>
              <a:t>envolve vários níveis, como: interpessoal, </a:t>
            </a:r>
            <a:r>
              <a:rPr lang="pt-BR" sz="3200" dirty="0" err="1"/>
              <a:t>intragrupal</a:t>
            </a:r>
            <a:r>
              <a:rPr lang="pt-BR" sz="3200" dirty="0"/>
              <a:t>, intergrupal, </a:t>
            </a:r>
            <a:r>
              <a:rPr lang="pt-BR" sz="3200" dirty="0" err="1"/>
              <a:t>intra-organizacional</a:t>
            </a:r>
            <a:r>
              <a:rPr lang="pt-BR" sz="3200" dirty="0"/>
              <a:t> e </a:t>
            </a:r>
            <a:r>
              <a:rPr lang="pt-BR" sz="3200" dirty="0" err="1"/>
              <a:t>interorganizacional</a:t>
            </a:r>
            <a:r>
              <a:rPr lang="pt-B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80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40950"/>
          </a:xfrm>
        </p:spPr>
        <p:txBody>
          <a:bodyPr/>
          <a:lstStyle/>
          <a:p>
            <a:r>
              <a:rPr lang="pt-BR" dirty="0" smtClean="0"/>
              <a:t>Outros conflitos: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253066" y="2020712"/>
            <a:ext cx="10024533" cy="4436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	Conflito latente: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Esse tipo de conflito não é declarado e não há uma clara consciência de sua existência por parte dos envolvidos. As partes percebem e compreendem a sua existência, sentem que seus objetivos são diferentes dos demais e que existe oportunidade de interferência e bloqueio. </a:t>
            </a:r>
          </a:p>
          <a:p>
            <a:r>
              <a:rPr lang="pt-BR" dirty="0" smtClean="0"/>
              <a:t> </a:t>
            </a:r>
            <a:r>
              <a:rPr lang="pt-BR" dirty="0"/>
              <a:t>Eventualmente não precisam ser trabalhados. Para lidar com este tipo de conflito, é importante conhecê-lo, saber qual é sua amplitude e como estamos preparados para trabalhar com eles. </a:t>
            </a:r>
          </a:p>
        </p:txBody>
      </p:sp>
    </p:spTree>
    <p:extLst>
      <p:ext uri="{BB962C8B-B14F-4D97-AF65-F5344CB8AC3E}">
        <p14:creationId xmlns:p14="http://schemas.microsoft.com/office/powerpoint/2010/main" val="20718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108200" y="558800"/>
            <a:ext cx="9169400" cy="5232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b="1" dirty="0" smtClean="0"/>
              <a:t>                              Conflito </a:t>
            </a:r>
            <a:r>
              <a:rPr lang="pt-BR" b="1" dirty="0" smtClean="0"/>
              <a:t>percebido: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Acontece quando as partes percebem e compreendem que o conflito existe, pois sentem que seus objetivos são diferentes dos objetivos dos outros e que existem oportunidades de interferência ou bloqueio. </a:t>
            </a:r>
          </a:p>
          <a:p>
            <a:r>
              <a:rPr lang="pt-BR" dirty="0"/>
              <a:t>Os elementos envolvidos percebem, racionalmente, a existência do conflito, embora não haja ainda manifestações abertas do mesmo.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9218" name="Picture 2" descr="Arquivos gestores na administração do conflito - Pro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54" y="4651022"/>
            <a:ext cx="3252965" cy="17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659466" y="1704622"/>
            <a:ext cx="9618133" cy="408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	</a:t>
            </a:r>
            <a:r>
              <a:rPr lang="pt-BR" b="1" dirty="0" smtClean="0"/>
              <a:t>            Conflito </a:t>
            </a:r>
            <a:r>
              <a:rPr lang="pt-BR" b="1" dirty="0" smtClean="0"/>
              <a:t>sentido: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Esse atinge ambas as partes, há emoções de diversos âmbitos e acontece de forma consciente. </a:t>
            </a:r>
            <a:endParaRPr lang="pt-BR" dirty="0" smtClean="0"/>
          </a:p>
          <a:p>
            <a:r>
              <a:rPr lang="pt-BR" dirty="0" smtClean="0"/>
              <a:t>Existe </a:t>
            </a:r>
            <a:r>
              <a:rPr lang="pt-BR" dirty="0"/>
              <a:t>o sentimento de raiva, hostilidade, medo e descrédito entre uma pessoa e outra, mas ele não é manifestado externamente com clareza.</a:t>
            </a:r>
          </a:p>
          <a:p>
            <a:endParaRPr lang="pt-BR" dirty="0"/>
          </a:p>
        </p:txBody>
      </p:sp>
      <p:pic>
        <p:nvPicPr>
          <p:cNvPr id="8194" name="Picture 2" descr="3 dicas para a gestão de conflitos nas empre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62845"/>
            <a:ext cx="3448050" cy="16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377245" y="711200"/>
            <a:ext cx="9855200" cy="5034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/>
              <a:t>      </a:t>
            </a:r>
            <a:r>
              <a:rPr lang="pt-BR" b="1" dirty="0" smtClean="0"/>
              <a:t>                                                            Conflito </a:t>
            </a:r>
            <a:r>
              <a:rPr lang="pt-BR" b="1" dirty="0" smtClean="0"/>
              <a:t>manifesto: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Geralmente é quando o conflito é expresso através de comportamento de interferência ativa ou passiva, por ao menos uma das partes. Pode ser chamado também de conflito aberto e trata-se daquele que já atingiu ambas as partes, já é percebido por terceiros e pode interferir na dinâmica da organização. </a:t>
            </a:r>
            <a:endParaRPr lang="pt-BR" dirty="0" smtClean="0"/>
          </a:p>
          <a:p>
            <a:r>
              <a:rPr lang="pt-BR" dirty="0" smtClean="0"/>
              <a:t>É </a:t>
            </a:r>
            <a:r>
              <a:rPr lang="pt-BR" dirty="0"/>
              <a:t>expresso pelos envolvidos através de comportamento e de interferência ativa ou passiva.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 descr="A política como gestão de conflitos - Politiz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77" y="4153230"/>
            <a:ext cx="4481689" cy="270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528206"/>
            <a:ext cx="11074399" cy="159617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	O </a:t>
            </a:r>
            <a:r>
              <a:rPr lang="pt-BR" dirty="0"/>
              <a:t>conflito pode se dar entre duas ou mais pessoas, ou seja, ocorrer de forma individual ou em grupo. Propõe os seguintes tipos de conflitos: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67643" y="2124384"/>
            <a:ext cx="10950221" cy="4298994"/>
          </a:xfrm>
        </p:spPr>
        <p:txBody>
          <a:bodyPr>
            <a:normAutofit lnSpcReduction="10000"/>
          </a:bodyPr>
          <a:lstStyle/>
          <a:p>
            <a:r>
              <a:rPr lang="pt-BR" b="1" dirty="0" smtClean="0"/>
              <a:t>Conflitos </a:t>
            </a:r>
            <a:r>
              <a:rPr lang="pt-BR" b="1" dirty="0"/>
              <a:t>internos</a:t>
            </a:r>
            <a:r>
              <a:rPr lang="pt-BR" dirty="0"/>
              <a:t>: quando duas ou mais opiniões opostas ocorrem em um único indivíduo.</a:t>
            </a:r>
          </a:p>
          <a:p>
            <a:r>
              <a:rPr lang="pt-BR" b="1" dirty="0"/>
              <a:t>Conflitos entre indivíduos</a:t>
            </a:r>
            <a:r>
              <a:rPr lang="pt-BR" dirty="0"/>
              <a:t>: os conflitos entre indivíduos dentro da organização são vistos como resultado de diferenças de personalidade.</a:t>
            </a:r>
          </a:p>
          <a:p>
            <a:r>
              <a:rPr lang="pt-BR" b="1" dirty="0"/>
              <a:t>Conflitos entre indivíduos e grupos</a:t>
            </a:r>
            <a:r>
              <a:rPr lang="pt-BR" dirty="0"/>
              <a:t>: o indivíduo que não concorda com as normas de comportamento do grupo ou com os valores encontrados na cultura organizacional estará em conflito com o grupo de trabalho ou com toda a organização.</a:t>
            </a:r>
          </a:p>
          <a:p>
            <a:r>
              <a:rPr lang="pt-BR" b="1" dirty="0"/>
              <a:t>Conflitos entre grupos</a:t>
            </a:r>
            <a:r>
              <a:rPr lang="pt-BR" dirty="0"/>
              <a:t>: este tipo é inevitável devido a dois fatores básicos da organização: a disputa por recursos escassos e pelos diversos estilos gerenciais necessários para a operação eficaz de diferentes departamentos.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1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0" y="618517"/>
            <a:ext cx="8535026" cy="1596177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Confira cinco dicas para o empreendedor minimizar conflitos entre os membros de sua equipe.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399822" y="2367092"/>
            <a:ext cx="9877778" cy="403370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Seja </a:t>
            </a:r>
            <a:r>
              <a:rPr lang="pt-BR" dirty="0"/>
              <a:t>empático. Empatia é a habilidade de se colocar no lugar da outra pessoa. ...</a:t>
            </a:r>
          </a:p>
          <a:p>
            <a:r>
              <a:rPr lang="pt-BR" dirty="0"/>
              <a:t>Ouça os dois lados. ...</a:t>
            </a:r>
          </a:p>
          <a:p>
            <a:r>
              <a:rPr lang="pt-BR" dirty="0"/>
              <a:t>Tenha uma postura racional. ...</a:t>
            </a:r>
          </a:p>
          <a:p>
            <a:r>
              <a:rPr lang="pt-BR" dirty="0"/>
              <a:t>Estimule o diálogo. ...</a:t>
            </a:r>
          </a:p>
          <a:p>
            <a:r>
              <a:rPr lang="pt-BR" dirty="0"/>
              <a:t>Não se omita.</a:t>
            </a:r>
          </a:p>
          <a:p>
            <a:endParaRPr lang="pt-BR" dirty="0"/>
          </a:p>
        </p:txBody>
      </p:sp>
      <p:pic>
        <p:nvPicPr>
          <p:cNvPr id="4098" name="Picture 2" descr="Artigo: Dispute System Design e a gestão de conflitos em empresas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3487735"/>
            <a:ext cx="487680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00500" y="215901"/>
            <a:ext cx="7796388" cy="1998794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 smtClean="0"/>
              <a:t>                De </a:t>
            </a:r>
            <a:r>
              <a:rPr lang="pt-BR" dirty="0"/>
              <a:t>quem é a responsabilidade </a:t>
            </a:r>
            <a:r>
              <a:rPr lang="pt-BR" dirty="0" smtClean="0"/>
              <a:t>                     de </a:t>
            </a:r>
            <a:r>
              <a:rPr lang="pt-BR" dirty="0"/>
              <a:t>resolver o conflito?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399822" y="2367092"/>
            <a:ext cx="10397066" cy="3988552"/>
          </a:xfrm>
        </p:spPr>
        <p:txBody>
          <a:bodyPr/>
          <a:lstStyle/>
          <a:p>
            <a:r>
              <a:rPr lang="pt-BR" sz="2800" dirty="0" smtClean="0"/>
              <a:t>Já </a:t>
            </a:r>
            <a:r>
              <a:rPr lang="pt-BR" sz="2800" dirty="0"/>
              <a:t>as empresas que lidam com </a:t>
            </a:r>
            <a:r>
              <a:rPr lang="pt-BR" sz="2800" b="1" dirty="0"/>
              <a:t>conflitos</a:t>
            </a:r>
            <a:r>
              <a:rPr lang="pt-BR" sz="2800" dirty="0"/>
              <a:t> de forma saudável buscam intermediar as situações conflituosas, apostando no diálogo e na negociação, sempre com foco em integrar as partes envolvidas. Vale lembrar que a resolução de </a:t>
            </a:r>
            <a:r>
              <a:rPr lang="pt-BR" sz="2800" b="1" dirty="0" smtClean="0"/>
              <a:t>conflitos</a:t>
            </a:r>
          </a:p>
          <a:p>
            <a:r>
              <a:rPr lang="pt-BR" sz="2800" dirty="0"/>
              <a:t> não é de </a:t>
            </a:r>
            <a:r>
              <a:rPr lang="pt-BR" sz="2800" b="1" dirty="0"/>
              <a:t>responsabilidade</a:t>
            </a:r>
            <a:r>
              <a:rPr lang="pt-BR" sz="2800" dirty="0"/>
              <a:t> exclusiva do RH, mas dos envolvidos e dos líderes diretos.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417689"/>
            <a:ext cx="8689976" cy="1399823"/>
          </a:xfrm>
        </p:spPr>
        <p:txBody>
          <a:bodyPr>
            <a:normAutofit fontScale="90000"/>
          </a:bodyPr>
          <a:lstStyle/>
          <a:p>
            <a:r>
              <a:rPr lang="pt-BR" dirty="0"/>
              <a:t>O que é administração de conflitos?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1867" y="2065868"/>
            <a:ext cx="9899121" cy="3702754"/>
          </a:xfrm>
        </p:spPr>
        <p:txBody>
          <a:bodyPr/>
          <a:lstStyle/>
          <a:p>
            <a:r>
              <a:rPr lang="pt-BR" dirty="0" smtClean="0"/>
              <a:t>	</a:t>
            </a:r>
            <a:r>
              <a:rPr lang="pt-BR" dirty="0" smtClean="0">
                <a:latin typeface="Arial Black" panose="020B0A04020102020204" pitchFamily="34" charset="0"/>
              </a:rPr>
              <a:t>é </a:t>
            </a:r>
            <a:r>
              <a:rPr lang="pt-BR" dirty="0">
                <a:latin typeface="Arial Black" panose="020B0A04020102020204" pitchFamily="34" charset="0"/>
              </a:rPr>
              <a:t>um conjunto de ações para alcançar a harmonia entre os funcionários </a:t>
            </a:r>
            <a:r>
              <a:rPr lang="pt-BR" dirty="0" smtClean="0">
                <a:latin typeface="Arial Black" panose="020B0A04020102020204" pitchFamily="34" charset="0"/>
              </a:rPr>
              <a:t>sem </a:t>
            </a:r>
            <a:r>
              <a:rPr lang="pt-BR" dirty="0">
                <a:latin typeface="Arial Black" panose="020B0A04020102020204" pitchFamily="34" charset="0"/>
              </a:rPr>
              <a:t>afetar a </a:t>
            </a:r>
            <a:r>
              <a:rPr lang="pt-BR" dirty="0" smtClean="0">
                <a:latin typeface="Arial Black" panose="020B0A04020102020204" pitchFamily="34" charset="0"/>
              </a:rPr>
              <a:t>produtividade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solucionando </a:t>
            </a:r>
            <a:r>
              <a:rPr lang="pt-BR" dirty="0">
                <a:latin typeface="Arial Black" panose="020B0A04020102020204" pitchFamily="34" charset="0"/>
              </a:rPr>
              <a:t>divergências que surgem no ambiente de trabalho, decorrentes da reunião de pessoas com diferentes opiniões e personalidades.</a:t>
            </a:r>
          </a:p>
        </p:txBody>
      </p:sp>
      <p:pic>
        <p:nvPicPr>
          <p:cNvPr id="11266" name="Picture 2" descr="Gestão de conflitos ~ AdminCon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00" y="4381500"/>
            <a:ext cx="2654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Quais as principais causas de conflitos nas organizações?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sz="8000" dirty="0"/>
              <a:t>Comunicação ineficaz. A comunicação ineficaz é um dos principais motivos para os conflitos nas empresas. ...</a:t>
            </a:r>
          </a:p>
          <a:p>
            <a:r>
              <a:rPr lang="pt-BR" sz="8000" dirty="0"/>
              <a:t>Falhas nos processos de contratação. ...</a:t>
            </a:r>
          </a:p>
          <a:p>
            <a:r>
              <a:rPr lang="pt-BR" sz="8000" dirty="0"/>
              <a:t>Ausência de lideranças. ...</a:t>
            </a:r>
          </a:p>
          <a:p>
            <a:r>
              <a:rPr lang="pt-BR" sz="8000" dirty="0"/>
              <a:t>Gestão ineficiente. ...</a:t>
            </a:r>
          </a:p>
          <a:p>
            <a:r>
              <a:rPr lang="pt-BR" sz="8000" dirty="0"/>
              <a:t>Falta de treinamento. ...</a:t>
            </a:r>
          </a:p>
          <a:p>
            <a:r>
              <a:rPr lang="pt-BR" sz="8000" dirty="0"/>
              <a:t>Problemas no clima organizacional. ...</a:t>
            </a:r>
          </a:p>
          <a:p>
            <a:r>
              <a:rPr lang="pt-BR" sz="8000" dirty="0"/>
              <a:t>Recursos escassos. ...</a:t>
            </a:r>
          </a:p>
          <a:p>
            <a:r>
              <a:rPr lang="pt-BR" sz="8000" dirty="0"/>
              <a:t>Mudanças.</a:t>
            </a:r>
          </a:p>
          <a:p>
            <a:endParaRPr lang="pt-BR" dirty="0"/>
          </a:p>
        </p:txBody>
      </p:sp>
      <p:pic>
        <p:nvPicPr>
          <p:cNvPr id="5122" name="Picture 2" descr="Como evitar conflitos na separação de um casal de amig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55" y="3905955"/>
            <a:ext cx="4514497" cy="25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9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467556" y="1614312"/>
            <a:ext cx="9810044" cy="4176888"/>
          </a:xfrm>
        </p:spPr>
        <p:txBody>
          <a:bodyPr>
            <a:normAutofit/>
          </a:bodyPr>
          <a:lstStyle/>
          <a:p>
            <a:r>
              <a:rPr lang="pt-BR" sz="3200" b="1" dirty="0"/>
              <a:t>Conflito entre grupos</a:t>
            </a:r>
            <a:r>
              <a:rPr lang="pt-BR" sz="3200" dirty="0"/>
              <a:t>, segundo </a:t>
            </a:r>
            <a:r>
              <a:rPr lang="pt-BR" sz="3200" dirty="0" err="1"/>
              <a:t>Verma</a:t>
            </a:r>
            <a:r>
              <a:rPr lang="pt-BR" sz="3200" dirty="0"/>
              <a:t> (1996), ocorre quando uma equipe ou </a:t>
            </a:r>
            <a:r>
              <a:rPr lang="pt-BR" sz="3200" b="1" dirty="0"/>
              <a:t>grupo</a:t>
            </a:r>
            <a:r>
              <a:rPr lang="pt-BR" sz="3200" dirty="0"/>
              <a:t> compete com outro e, normalmente é causado por atritos interpessoais </a:t>
            </a:r>
            <a:r>
              <a:rPr lang="pt-BR" sz="3200" b="1" dirty="0"/>
              <a:t>entre</a:t>
            </a:r>
            <a:r>
              <a:rPr lang="pt-BR" sz="3200" dirty="0"/>
              <a:t> os membros do </a:t>
            </a:r>
            <a:r>
              <a:rPr lang="pt-BR" sz="3200" b="1" dirty="0"/>
              <a:t>grupo</a:t>
            </a:r>
            <a:r>
              <a:rPr lang="pt-BR" sz="3200" dirty="0"/>
              <a:t> ou </a:t>
            </a:r>
            <a:r>
              <a:rPr lang="pt-BR" sz="3200" b="1" dirty="0"/>
              <a:t>entre</a:t>
            </a:r>
            <a:r>
              <a:rPr lang="pt-BR" sz="3200" dirty="0"/>
              <a:t> líderes influentes.</a:t>
            </a:r>
          </a:p>
        </p:txBody>
      </p:sp>
      <p:pic>
        <p:nvPicPr>
          <p:cNvPr id="6146" name="Picture 2" descr="Administração de conflitos em empresas: como lidar? | PH Softw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77" y="4871155"/>
            <a:ext cx="4005087" cy="18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estao de conflitos.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0"/>
            <a:ext cx="8547100" cy="677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89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FERENÇA ENTRE CONFLITO E VIOLÊNCIA Conflito: confronto equilibrado de poderes Violência: uma expressão do conflito, on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87412"/>
            <a:ext cx="9093200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58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flitos  CONOTAÇÃO POSITIVA     Serve como “sensor”     Motiva busca de soluções  CONOTAÇÃO NEGATIVA     Causa tensã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317500"/>
            <a:ext cx="10566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38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estão de Conflitos  A difícil arte de lidar com pessoasCEAP RH – GESTÃO DE PESSOAS          CEAP RH – Gestão deAYRES JA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4" y="355600"/>
            <a:ext cx="8353425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01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0 Melhores Ideias de Mediação de conflitos | Mediaçã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78" y="299527"/>
            <a:ext cx="4548363" cy="39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0% dos conflitos são causado por diferença de opinião. 90% 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8" y="1993811"/>
            <a:ext cx="5317066" cy="45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5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0200" y="1300785"/>
            <a:ext cx="8892822" cy="109245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   O </a:t>
            </a:r>
            <a:r>
              <a:rPr lang="pt-BR" dirty="0"/>
              <a:t>que leva a um </a:t>
            </a:r>
            <a:r>
              <a:rPr lang="pt-BR" dirty="0" smtClean="0"/>
              <a:t>conflito?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2799644"/>
            <a:ext cx="11153422" cy="3262489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surge </a:t>
            </a:r>
            <a:r>
              <a:rPr lang="pt-BR" sz="2400" dirty="0">
                <a:latin typeface="Arial Black" panose="020B0A04020102020204" pitchFamily="34" charset="0"/>
              </a:rPr>
              <a:t>quando há a necessidade de escolha entre </a:t>
            </a:r>
            <a:r>
              <a:rPr lang="pt-BR" sz="2400" dirty="0" smtClean="0">
                <a:latin typeface="Arial Black" panose="020B0A04020102020204" pitchFamily="34" charset="0"/>
              </a:rPr>
              <a:t>  	algumas </a:t>
            </a:r>
            <a:r>
              <a:rPr lang="pt-BR" sz="2400" dirty="0">
                <a:latin typeface="Arial Black" panose="020B0A04020102020204" pitchFamily="34" charset="0"/>
              </a:rPr>
              <a:t>situações que podem ser consideradas incompatíveis. </a:t>
            </a:r>
            <a:endParaRPr lang="pt-BR" sz="2400" dirty="0" smtClean="0">
              <a:latin typeface="Arial Black" panose="020B0A04020102020204" pitchFamily="34" charset="0"/>
            </a:endParaRPr>
          </a:p>
          <a:p>
            <a:r>
              <a:rPr lang="pt-BR" sz="2400" dirty="0" smtClean="0">
                <a:latin typeface="Arial Black" panose="020B0A04020102020204" pitchFamily="34" charset="0"/>
              </a:rPr>
              <a:t>Todas </a:t>
            </a:r>
            <a:r>
              <a:rPr lang="pt-BR" sz="2400" dirty="0">
                <a:latin typeface="Arial Black" panose="020B0A04020102020204" pitchFamily="34" charset="0"/>
              </a:rPr>
              <a:t>as situações de </a:t>
            </a:r>
            <a:r>
              <a:rPr lang="pt-BR" sz="2400" b="1" dirty="0">
                <a:latin typeface="Arial Black" panose="020B0A04020102020204" pitchFamily="34" charset="0"/>
              </a:rPr>
              <a:t>conflito</a:t>
            </a:r>
            <a:r>
              <a:rPr lang="pt-BR" sz="2400" dirty="0">
                <a:latin typeface="Arial Black" panose="020B0A04020102020204" pitchFamily="34" charset="0"/>
              </a:rPr>
              <a:t> são antagônicas e perturbaram a ação ou a tomada de decisão por parte da pessoa ou de grupos.</a:t>
            </a:r>
          </a:p>
        </p:txBody>
      </p:sp>
    </p:spTree>
    <p:extLst>
      <p:ext uri="{BB962C8B-B14F-4D97-AF65-F5344CB8AC3E}">
        <p14:creationId xmlns:p14="http://schemas.microsoft.com/office/powerpoint/2010/main" val="5792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3911" y="618517"/>
            <a:ext cx="9652000" cy="1596177"/>
          </a:xfrm>
        </p:spPr>
        <p:txBody>
          <a:bodyPr/>
          <a:lstStyle/>
          <a:p>
            <a:r>
              <a:rPr lang="pt-BR" dirty="0" smtClean="0"/>
              <a:t>           O </a:t>
            </a:r>
            <a:r>
              <a:rPr lang="pt-BR" dirty="0"/>
              <a:t>que é um conflito empresarial?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	</a:t>
            </a:r>
            <a:r>
              <a:rPr lang="pt-BR" sz="2400" dirty="0" smtClean="0">
                <a:latin typeface="Arial Black" panose="020B0A04020102020204" pitchFamily="34" charset="0"/>
              </a:rPr>
              <a:t>Consideramos </a:t>
            </a:r>
            <a:r>
              <a:rPr lang="pt-BR" sz="2400" dirty="0">
                <a:latin typeface="Arial Black" panose="020B0A04020102020204" pitchFamily="34" charset="0"/>
              </a:rPr>
              <a:t>como tipos de </a:t>
            </a:r>
            <a:r>
              <a:rPr lang="pt-BR" sz="2400" b="1" dirty="0">
                <a:latin typeface="Arial Black" panose="020B0A04020102020204" pitchFamily="34" charset="0"/>
              </a:rPr>
              <a:t>conflitos empresariais</a:t>
            </a:r>
            <a:r>
              <a:rPr lang="pt-BR" sz="2400" dirty="0">
                <a:latin typeface="Arial Black" panose="020B0A04020102020204" pitchFamily="34" charset="0"/>
              </a:rPr>
              <a:t> toda controvérsia, desavença, polêmica, choque de interesses ou disputa que ocorra no ambiente organizacional, ou seja, dentro de uma empresa.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19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7400" y="618517"/>
            <a:ext cx="8369300" cy="1596177"/>
          </a:xfrm>
        </p:spPr>
        <p:txBody>
          <a:bodyPr/>
          <a:lstStyle/>
          <a:p>
            <a:r>
              <a:rPr lang="pt-BR" dirty="0"/>
              <a:t>Como administrar situações de conflitos?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56357" y="1524000"/>
            <a:ext cx="10814754" cy="48880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/>
              <a:t>Entenda como administrar conflitos organizacionais sem desespero</a:t>
            </a:r>
            <a:endParaRPr lang="pt-BR" dirty="0"/>
          </a:p>
          <a:p>
            <a:r>
              <a:rPr lang="pt-BR" dirty="0"/>
              <a:t>Saiba ouvir. Saber ouvir é o primeiro passo para entender o que está acontecendo. ...</a:t>
            </a:r>
          </a:p>
          <a:p>
            <a:r>
              <a:rPr lang="pt-BR" dirty="0"/>
              <a:t>Analise o conflito organizacional. Analisar é dividir o conflito em partes menores para compreender melhor o todo. ...</a:t>
            </a:r>
          </a:p>
          <a:p>
            <a:r>
              <a:rPr lang="pt-BR" dirty="0"/>
              <a:t>Tenha controle emocional. ...</a:t>
            </a:r>
          </a:p>
          <a:p>
            <a:r>
              <a:rPr lang="pt-BR" dirty="0"/>
              <a:t>Seja cuidadoso com críticas. ...</a:t>
            </a:r>
          </a:p>
          <a:p>
            <a:r>
              <a:rPr lang="pt-BR" dirty="0"/>
              <a:t>Estimule o diálogo. ...</a:t>
            </a:r>
          </a:p>
          <a:p>
            <a:r>
              <a:rPr lang="pt-BR" dirty="0"/>
              <a:t>Esteja atento à sua postura.</a:t>
            </a:r>
          </a:p>
          <a:p>
            <a:endParaRPr lang="pt-BR" dirty="0"/>
          </a:p>
        </p:txBody>
      </p:sp>
      <p:pic>
        <p:nvPicPr>
          <p:cNvPr id="10242" name="Picture 2" descr="Dicas para realizar a administração de conflitos no seu negó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5645"/>
            <a:ext cx="4357511" cy="22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5800" y="618517"/>
            <a:ext cx="8052426" cy="1596177"/>
          </a:xfrm>
        </p:spPr>
        <p:txBody>
          <a:bodyPr/>
          <a:lstStyle/>
          <a:p>
            <a:r>
              <a:rPr lang="pt-BR" dirty="0"/>
              <a:t>Como um líder deve agir diante de conflitos?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433688" y="1614312"/>
            <a:ext cx="9843911" cy="5012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1 – Defina que tipo de comportamento é aceitável. ...</a:t>
            </a:r>
          </a:p>
          <a:p>
            <a:r>
              <a:rPr lang="pt-BR" dirty="0"/>
              <a:t>2 – Abrace o </a:t>
            </a:r>
            <a:r>
              <a:rPr lang="pt-BR" b="1" dirty="0"/>
              <a:t>conflito</a:t>
            </a:r>
            <a:r>
              <a:rPr lang="pt-BR" dirty="0"/>
              <a:t>. ...</a:t>
            </a:r>
          </a:p>
          <a:p>
            <a:r>
              <a:rPr lang="pt-BR" dirty="0"/>
              <a:t>3 – Não procure uma pessoa para culpar – procure por uma causa raiz. ...</a:t>
            </a:r>
          </a:p>
          <a:p>
            <a:r>
              <a:rPr lang="pt-BR" dirty="0"/>
              <a:t>4 – Veja o </a:t>
            </a:r>
            <a:r>
              <a:rPr lang="pt-BR" b="1" dirty="0"/>
              <a:t>conflito</a:t>
            </a:r>
            <a:r>
              <a:rPr lang="pt-BR" dirty="0"/>
              <a:t> como oportunidade. ...</a:t>
            </a:r>
          </a:p>
          <a:p>
            <a:r>
              <a:rPr lang="pt-BR" dirty="0"/>
              <a:t>5 – Crie espaço para o diálogo. ...</a:t>
            </a:r>
          </a:p>
          <a:p>
            <a:r>
              <a:rPr lang="pt-BR" dirty="0"/>
              <a:t>6 – Saiba ouvir, tenha empatia e seja imparcial.</a:t>
            </a:r>
          </a:p>
          <a:p>
            <a:endParaRPr lang="pt-BR" dirty="0"/>
          </a:p>
        </p:txBody>
      </p:sp>
      <p:pic>
        <p:nvPicPr>
          <p:cNvPr id="2050" name="Picture 2" descr="Gestão de Conflitos nas Organizações: O Que É? E Como Lida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19" y="4120445"/>
            <a:ext cx="4278227" cy="24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3300" y="618517"/>
            <a:ext cx="8216900" cy="1596177"/>
          </a:xfrm>
        </p:spPr>
        <p:txBody>
          <a:bodyPr>
            <a:normAutofit/>
          </a:bodyPr>
          <a:lstStyle/>
          <a:p>
            <a:r>
              <a:rPr lang="pt-BR" dirty="0"/>
              <a:t>Quais são as características de um bom gerenciador de conflitos?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3774" y="1840090"/>
            <a:ext cx="10363826" cy="4301066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2800" dirty="0"/>
              <a:t>Motivação é uma das principais </a:t>
            </a:r>
            <a:r>
              <a:rPr lang="pt-BR" sz="2800" b="1" dirty="0"/>
              <a:t>características de um bom</a:t>
            </a:r>
            <a:r>
              <a:rPr lang="pt-BR" sz="2800" dirty="0"/>
              <a:t> gestor e para motivar as outras pessoas é preciso ser capaz de se </a:t>
            </a:r>
            <a:r>
              <a:rPr lang="pt-BR" sz="2800" dirty="0" err="1"/>
              <a:t>automotivar</a:t>
            </a:r>
            <a:r>
              <a:rPr lang="pt-BR" sz="2800" dirty="0"/>
              <a:t>. </a:t>
            </a:r>
            <a:endParaRPr lang="pt-BR" sz="2800" dirty="0" smtClean="0"/>
          </a:p>
          <a:p>
            <a:r>
              <a:rPr lang="pt-BR" sz="2800" dirty="0" smtClean="0"/>
              <a:t>Um </a:t>
            </a:r>
            <a:r>
              <a:rPr lang="pt-BR" sz="2800" dirty="0"/>
              <a:t>líder </a:t>
            </a:r>
            <a:r>
              <a:rPr lang="pt-BR" sz="2800" dirty="0" err="1"/>
              <a:t>automotivado</a:t>
            </a:r>
            <a:r>
              <a:rPr lang="pt-BR" sz="2800" dirty="0"/>
              <a:t> consegue ter planos bem definidos e objetivos claros, planejando o trabalho de forma igualitária e justa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5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6100" y="618517"/>
            <a:ext cx="8192126" cy="1596177"/>
          </a:xfrm>
        </p:spPr>
        <p:txBody>
          <a:bodyPr/>
          <a:lstStyle/>
          <a:p>
            <a:r>
              <a:rPr lang="pt-BR" dirty="0"/>
              <a:t>Fatores causadores de </a:t>
            </a:r>
            <a:r>
              <a:rPr lang="pt-BR" b="1" dirty="0"/>
              <a:t>conflitos nas organizações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sz="2800" dirty="0" smtClean="0"/>
              <a:t>De </a:t>
            </a:r>
            <a:r>
              <a:rPr lang="pt-BR" sz="2800" dirty="0"/>
              <a:t>forma geral, quando acontecem em uma empresa eles costumam ser gerados por problemas pessoais ou profissionais, divergências de opiniões ou obstáculos, que abalam de maneira direta ou indireta o trabalho de determinado </a:t>
            </a:r>
            <a:r>
              <a:rPr lang="pt-BR" sz="2800" dirty="0" smtClean="0"/>
              <a:t> </a:t>
            </a:r>
            <a:r>
              <a:rPr lang="pt-BR" sz="2800" dirty="0"/>
              <a:t>colaborador.</a:t>
            </a:r>
          </a:p>
        </p:txBody>
      </p:sp>
    </p:spTree>
    <p:extLst>
      <p:ext uri="{BB962C8B-B14F-4D97-AF65-F5344CB8AC3E}">
        <p14:creationId xmlns:p14="http://schemas.microsoft.com/office/powerpoint/2010/main" val="130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conflitos: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É importante lembrar que os conflitos podem gerar resultados tanto positivos quanto negativos, vai depender sempre da forma como ele será tratado, principalmente pelos gestores, no caso de uma empresa.</a:t>
            </a:r>
            <a:endParaRPr lang="pt-BR" sz="2800" b="1" dirty="0" smtClean="0"/>
          </a:p>
          <a:p>
            <a:endParaRPr lang="pt-BR" b="1" dirty="0"/>
          </a:p>
        </p:txBody>
      </p:sp>
      <p:pic>
        <p:nvPicPr>
          <p:cNvPr id="3074" name="Picture 2" descr="Administração De Conflitos Nas Organizações - RH 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19" y="4718756"/>
            <a:ext cx="5172781" cy="19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ícula">
  <a:themeElements>
    <a:clrScheme name="Gotícul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114</TotalTime>
  <Words>554</Words>
  <Application>Microsoft Office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Tw Cen MT</vt:lpstr>
      <vt:lpstr>Gotícula</vt:lpstr>
      <vt:lpstr>Administração de conflitos </vt:lpstr>
      <vt:lpstr>O que é administração de conflitos?</vt:lpstr>
      <vt:lpstr>       O que leva a um conflito?</vt:lpstr>
      <vt:lpstr>           O que é um conflito empresarial? </vt:lpstr>
      <vt:lpstr>Como administrar situações de conflitos? </vt:lpstr>
      <vt:lpstr>Como um líder deve agir diante de conflitos? </vt:lpstr>
      <vt:lpstr>Quais são as características de um bom gerenciador de conflitos? </vt:lpstr>
      <vt:lpstr>Fatores causadores de conflitos nas organizações </vt:lpstr>
      <vt:lpstr>Tipos de conflitos: </vt:lpstr>
      <vt:lpstr>Apresentação do PowerPoint</vt:lpstr>
      <vt:lpstr>Tipos de conflitos:</vt:lpstr>
      <vt:lpstr>Apresentação do PowerPoint</vt:lpstr>
      <vt:lpstr>Outros conflitos:</vt:lpstr>
      <vt:lpstr>Apresentação do PowerPoint</vt:lpstr>
      <vt:lpstr>Apresentação do PowerPoint</vt:lpstr>
      <vt:lpstr>Apresentação do PowerPoint</vt:lpstr>
      <vt:lpstr> O conflito pode se dar entre duas ou mais pessoas, ou seja, ocorrer de forma individual ou em grupo. Propõe os seguintes tipos de conflitos: </vt:lpstr>
      <vt:lpstr>Confira cinco dicas para o empreendedor minimizar conflitos entre os membros de sua equipe. </vt:lpstr>
      <vt:lpstr>                De quem é a responsabilidade                      de resolver o conflito? </vt:lpstr>
      <vt:lpstr>Quais as principais causas de conflitos nas organizações?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 de conflitos </dc:title>
  <dc:creator>Cliente</dc:creator>
  <cp:lastModifiedBy>Cliente</cp:lastModifiedBy>
  <cp:revision>22</cp:revision>
  <dcterms:created xsi:type="dcterms:W3CDTF">2020-07-05T21:02:04Z</dcterms:created>
  <dcterms:modified xsi:type="dcterms:W3CDTF">2020-07-05T23:47:34Z</dcterms:modified>
</cp:coreProperties>
</file>