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0" r:id="rId2"/>
    <p:sldId id="298" r:id="rId3"/>
    <p:sldId id="297" r:id="rId4"/>
    <p:sldId id="299" r:id="rId5"/>
    <p:sldId id="300" r:id="rId6"/>
    <p:sldId id="301" r:id="rId7"/>
    <p:sldId id="302" r:id="rId8"/>
    <p:sldId id="317" r:id="rId9"/>
    <p:sldId id="319" r:id="rId10"/>
    <p:sldId id="320" r:id="rId11"/>
    <p:sldId id="291" r:id="rId12"/>
    <p:sldId id="292" r:id="rId13"/>
    <p:sldId id="296" r:id="rId14"/>
    <p:sldId id="293" r:id="rId15"/>
    <p:sldId id="294" r:id="rId16"/>
    <p:sldId id="295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3" r:id="rId27"/>
    <p:sldId id="314" r:id="rId28"/>
    <p:sldId id="315" r:id="rId29"/>
    <p:sldId id="331" r:id="rId30"/>
    <p:sldId id="332" r:id="rId31"/>
    <p:sldId id="333" r:id="rId32"/>
    <p:sldId id="316" r:id="rId33"/>
    <p:sldId id="312" r:id="rId34"/>
    <p:sldId id="321" r:id="rId35"/>
    <p:sldId id="322" r:id="rId36"/>
    <p:sldId id="323" r:id="rId37"/>
    <p:sldId id="325" r:id="rId38"/>
    <p:sldId id="326" r:id="rId39"/>
    <p:sldId id="324" r:id="rId40"/>
    <p:sldId id="328" r:id="rId41"/>
    <p:sldId id="327" r:id="rId42"/>
    <p:sldId id="329" r:id="rId43"/>
    <p:sldId id="28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fabycarlim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0E5F0B2-037B-493D-9360-23CF2ADBE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7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1685" y="1153550"/>
            <a:ext cx="9819249" cy="45438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61EC01-7A23-4EC9-8A07-BB8071E9C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694" y="1505802"/>
            <a:ext cx="8361229" cy="2098226"/>
          </a:xfrm>
        </p:spPr>
        <p:txBody>
          <a:bodyPr/>
          <a:lstStyle/>
          <a:p>
            <a:r>
              <a:rPr lang="pt-BR" dirty="0"/>
              <a:t>Sistema MUSCULAR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28D931-009F-439D-8CD5-AD94D08B1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5471" y="3745263"/>
            <a:ext cx="6831673" cy="1086237"/>
          </a:xfrm>
        </p:spPr>
        <p:txBody>
          <a:bodyPr>
            <a:normAutofit/>
          </a:bodyPr>
          <a:lstStyle/>
          <a:p>
            <a:r>
              <a:rPr lang="pt-BR" sz="2400" dirty="0"/>
              <a:t>Profa. Fabíola Carlim Voigt</a:t>
            </a:r>
          </a:p>
        </p:txBody>
      </p:sp>
    </p:spTree>
    <p:extLst>
      <p:ext uri="{BB962C8B-B14F-4D97-AF65-F5344CB8AC3E}">
        <p14:creationId xmlns:p14="http://schemas.microsoft.com/office/powerpoint/2010/main" val="140049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50C1A-6A29-43FD-886C-548F7DAA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19369"/>
            <a:ext cx="9601200" cy="851452"/>
          </a:xfrm>
        </p:spPr>
        <p:txBody>
          <a:bodyPr/>
          <a:lstStyle/>
          <a:p>
            <a:r>
              <a:rPr lang="pt-BR" dirty="0"/>
              <a:t>PROLAPSOS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77023A-1811-4912-9E32-161AE4240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79374"/>
            <a:ext cx="9601200" cy="3233531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+mj-lt"/>
              </a:rPr>
              <a:t>PROLAPSO UTERINO: Descida do útero para o interior da vagina;</a:t>
            </a:r>
          </a:p>
          <a:p>
            <a:r>
              <a:rPr lang="pt-BR" sz="2400" dirty="0">
                <a:solidFill>
                  <a:schemeClr val="tx1"/>
                </a:solidFill>
                <a:latin typeface="+mj-lt"/>
              </a:rPr>
              <a:t>CISTOCELE: Protuberância da bexiga para dentro da vagina ou bexiga baixa;</a:t>
            </a:r>
          </a:p>
          <a:p>
            <a:r>
              <a:rPr lang="pt-BR" sz="2400" dirty="0">
                <a:solidFill>
                  <a:schemeClr val="tx1"/>
                </a:solidFill>
                <a:latin typeface="+mj-lt"/>
              </a:rPr>
              <a:t>RETOCELE: É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 um abaulamento da parede frontal do reto na parede posterior da vagina; </a:t>
            </a:r>
          </a:p>
          <a:p>
            <a:r>
              <a:rPr lang="pt-BR" sz="2400" dirty="0">
                <a:solidFill>
                  <a:schemeClr val="tx1"/>
                </a:solidFill>
                <a:latin typeface="+mj-lt"/>
              </a:rPr>
              <a:t>ENTEROCELE: Prolapso do Intestino Delgado através da vagina.</a:t>
            </a:r>
          </a:p>
        </p:txBody>
      </p:sp>
    </p:spTree>
    <p:extLst>
      <p:ext uri="{BB962C8B-B14F-4D97-AF65-F5344CB8AC3E}">
        <p14:creationId xmlns:p14="http://schemas.microsoft.com/office/powerpoint/2010/main" val="4242656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BDF5A-F00F-42C0-9072-3218190DB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7713"/>
          </a:xfrm>
        </p:spPr>
        <p:txBody>
          <a:bodyPr/>
          <a:lstStyle/>
          <a:p>
            <a:r>
              <a:rPr lang="pt-BR" dirty="0"/>
              <a:t>MÚSCULOS DO PERÍNEO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13E916-8C02-4E03-98B2-95442EBE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70" y="1484243"/>
            <a:ext cx="6135757" cy="5071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latin typeface="+mj-lt"/>
              </a:rPr>
              <a:t>SUPERFICIAIS:</a:t>
            </a:r>
          </a:p>
          <a:p>
            <a:pPr marL="0" indent="0">
              <a:buNone/>
            </a:pPr>
            <a:r>
              <a:rPr lang="pt-BR" sz="2400" b="1" dirty="0">
                <a:latin typeface="+mj-lt"/>
              </a:rPr>
              <a:t>M. Transverso Superficial do períneo</a:t>
            </a:r>
          </a:p>
          <a:p>
            <a:pPr marL="0" indent="0">
              <a:buNone/>
            </a:pPr>
            <a:r>
              <a:rPr lang="pt-BR" sz="2400" b="1" dirty="0">
                <a:solidFill>
                  <a:srgbClr val="000000"/>
                </a:solidFill>
                <a:effectLst/>
                <a:latin typeface="+mj-lt"/>
                <a:cs typeface="Andalus" panose="02020603050405020304" pitchFamily="18" charset="-78"/>
              </a:rPr>
              <a:t>Ação</a:t>
            </a:r>
            <a:r>
              <a:rPr lang="pt-BR" sz="2400" dirty="0">
                <a:solidFill>
                  <a:srgbClr val="000000"/>
                </a:solidFill>
                <a:effectLst/>
                <a:latin typeface="+mj-lt"/>
                <a:cs typeface="Andalus" panose="02020603050405020304" pitchFamily="18" charset="-78"/>
              </a:rPr>
              <a:t>: Sustenta e fixa o corpo do períneo/assoalho pélvico</a:t>
            </a:r>
            <a:br>
              <a:rPr lang="pt-BR" sz="2400" dirty="0">
                <a:latin typeface="+mj-lt"/>
                <a:cs typeface="Andalus" panose="02020603050405020304" pitchFamily="18" charset="-78"/>
              </a:rPr>
            </a:br>
            <a:r>
              <a:rPr lang="pt-BR" sz="2400" dirty="0">
                <a:solidFill>
                  <a:srgbClr val="000000"/>
                </a:solidFill>
                <a:effectLst/>
                <a:latin typeface="+mj-lt"/>
                <a:cs typeface="Andalus" panose="02020603050405020304" pitchFamily="18" charset="-78"/>
              </a:rPr>
              <a:t>para sustentar as vísceras </a:t>
            </a:r>
            <a:r>
              <a:rPr lang="pt-BR" sz="2400" dirty="0" err="1">
                <a:solidFill>
                  <a:srgbClr val="000000"/>
                </a:solidFill>
                <a:effectLst/>
                <a:latin typeface="+mj-lt"/>
                <a:cs typeface="Andalus" panose="02020603050405020304" pitchFamily="18" charset="-78"/>
              </a:rPr>
              <a:t>abdominopélvicas</a:t>
            </a:r>
            <a:r>
              <a:rPr lang="pt-BR" sz="2400" dirty="0">
                <a:solidFill>
                  <a:srgbClr val="000000"/>
                </a:solidFill>
                <a:effectLst/>
                <a:latin typeface="+mj-lt"/>
                <a:cs typeface="Andalus" panose="02020603050405020304" pitchFamily="18" charset="-78"/>
              </a:rPr>
              <a:t> e resistir ao aumento da pressão intra-abdominal.</a:t>
            </a:r>
            <a:endParaRPr lang="pt-BR" sz="2400" b="1" dirty="0"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latin typeface="+mj-lt"/>
              </a:rPr>
              <a:t>M. </a:t>
            </a:r>
            <a:r>
              <a:rPr lang="pt-BR" sz="2400" b="1" dirty="0" err="1">
                <a:latin typeface="+mj-lt"/>
              </a:rPr>
              <a:t>Isquiocavernoso</a:t>
            </a:r>
            <a:endParaRPr lang="pt-BR" sz="2400" b="1" dirty="0"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rgbClr val="000000"/>
                </a:solidFill>
                <a:effectLst/>
                <a:latin typeface="+mj-lt"/>
              </a:rPr>
              <a:t>Ação</a:t>
            </a:r>
            <a:r>
              <a:rPr lang="pt-BR" sz="2400" dirty="0">
                <a:solidFill>
                  <a:srgbClr val="000000"/>
                </a:solidFill>
                <a:effectLst/>
                <a:latin typeface="+mj-lt"/>
              </a:rPr>
              <a:t>: Mantém a ereção do pênis ou clitóris mediante compressão das veias e impulsão do sangue da raiz do pênis ou do clitóris para o corpo do pênis ou clitóris.</a:t>
            </a:r>
            <a:endParaRPr lang="pt-BR" sz="2400" b="1" dirty="0">
              <a:latin typeface="+mj-lt"/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07651AE-D917-49AD-9789-61B79BD32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825" y="1206775"/>
            <a:ext cx="2460348" cy="2460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B3EFD86-DFF1-454C-B020-B069256D6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825" y="4095750"/>
            <a:ext cx="2460348" cy="2460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5047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1839F7-4F55-4749-A602-71A163B66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222" y="1060175"/>
            <a:ext cx="5745648" cy="5300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M</a:t>
            </a:r>
            <a:r>
              <a:rPr lang="pt-BR" sz="2400" b="1" dirty="0">
                <a:latin typeface="+mj-lt"/>
              </a:rPr>
              <a:t>. </a:t>
            </a:r>
            <a:r>
              <a:rPr lang="pt-BR" sz="2400" b="1" dirty="0" err="1">
                <a:latin typeface="+mj-lt"/>
              </a:rPr>
              <a:t>Bulboesponjoso</a:t>
            </a:r>
            <a:endParaRPr lang="pt-BR" sz="2400" b="1" dirty="0"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latin typeface="+mj-lt"/>
              </a:rPr>
              <a:t>Ação: 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Sustenta e fixa o corpo do períneo/assoalho</a:t>
            </a:r>
            <a:br>
              <a:rPr lang="pt-BR" sz="2400" dirty="0">
                <a:latin typeface="+mj-l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pélvico; auxilia na ereção do clitóris ou do pênis; entre outros.</a:t>
            </a:r>
          </a:p>
          <a:p>
            <a:pPr marL="0" indent="0">
              <a:buNone/>
            </a:pPr>
            <a:endParaRPr lang="pt-BR" sz="24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pt-BR" sz="2400" b="1" dirty="0"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latin typeface="+mj-lt"/>
              </a:rPr>
              <a:t>M. Esfíncter Externo do Ânus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: Constringe o canal anal durante a peristalse, resistindo à defecação; sustenta e fixa o corpo do períneo e o assoalho pélvico.</a:t>
            </a:r>
            <a:endParaRPr lang="pt-BR" sz="2400" b="1" dirty="0">
              <a:latin typeface="+mj-lt"/>
            </a:endParaRP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F4D8647-6A6C-45BF-B7A6-1EABCA91F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419" y="659296"/>
            <a:ext cx="2779175" cy="2517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59F5D00-F3FC-4C7B-BE2D-EEBC4DE69C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0528" r="1095" b="14552"/>
          <a:stretch/>
        </p:blipFill>
        <p:spPr>
          <a:xfrm>
            <a:off x="7588420" y="4095749"/>
            <a:ext cx="2779175" cy="2384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8202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C826055-AFD7-46F7-9AFB-1B65B43DB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327" y="815008"/>
            <a:ext cx="8140146" cy="5426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9753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9BB28C-9CA9-471C-8584-B43989BA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70" y="742121"/>
            <a:ext cx="5804452" cy="5791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latin typeface="+mj-lt"/>
              </a:rPr>
              <a:t>PROFUNDOS:</a:t>
            </a:r>
          </a:p>
          <a:p>
            <a:pPr marL="0" indent="0">
              <a:buNone/>
            </a:pPr>
            <a:r>
              <a:rPr lang="pt-BR" sz="2400" b="1" dirty="0">
                <a:latin typeface="+mj-lt"/>
              </a:rPr>
              <a:t>M. Transverso Profundo do Períneo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: Sustenta e fixa o corpo do períneo/assoalho pélvico</a:t>
            </a:r>
            <a:br>
              <a:rPr lang="pt-BR" sz="2400" dirty="0">
                <a:latin typeface="+mj-lt"/>
              </a:rPr>
            </a:b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para sustentar as vísceras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j-lt"/>
              </a:rPr>
              <a:t>abdominopélvicas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 e resistir ao aumento da pressão intra-abdominal.</a:t>
            </a:r>
          </a:p>
          <a:p>
            <a:pPr marL="0" indent="0">
              <a:buNone/>
            </a:pPr>
            <a:endParaRPr lang="pt-BR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rgbClr val="000000"/>
                </a:solidFill>
                <a:latin typeface="+mj-lt"/>
              </a:rPr>
              <a:t>M. </a:t>
            </a:r>
            <a:r>
              <a:rPr lang="pt-BR" sz="2400" b="1" dirty="0" err="1">
                <a:solidFill>
                  <a:srgbClr val="000000"/>
                </a:solidFill>
                <a:latin typeface="+mj-lt"/>
              </a:rPr>
              <a:t>Esfincter</a:t>
            </a:r>
            <a:r>
              <a:rPr lang="pt-BR" sz="2400" b="1" dirty="0">
                <a:solidFill>
                  <a:srgbClr val="000000"/>
                </a:solidFill>
                <a:latin typeface="+mj-lt"/>
              </a:rPr>
              <a:t> Externo da Uretra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: Comprime a uretra para manter a continência urinária; em mulheres, a parte </a:t>
            </a:r>
            <a:r>
              <a:rPr lang="pt-BR" sz="2400" b="0" i="0" dirty="0" err="1">
                <a:solidFill>
                  <a:srgbClr val="000000"/>
                </a:solidFill>
                <a:effectLst/>
                <a:latin typeface="+mj-lt"/>
              </a:rPr>
              <a:t>uretrovaginal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 do músculo esfíncter também comprime a vagina.</a:t>
            </a:r>
            <a:endParaRPr lang="pt-BR" sz="2400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334478-85AA-4C21-BF1E-B521561C5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505" y="3543713"/>
            <a:ext cx="2429702" cy="2429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86134B8-91D2-414B-981D-7B2E9227F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505" y="742120"/>
            <a:ext cx="2429703" cy="2429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9321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3AEB5CF-6663-4FEC-864E-B66F3E8C0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374" y="331304"/>
            <a:ext cx="10222774" cy="6241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1EB8B743-8C27-4CF5-A95D-99C89E146BF2}"/>
              </a:ext>
            </a:extLst>
          </p:cNvPr>
          <p:cNvSpPr/>
          <p:nvPr/>
        </p:nvSpPr>
        <p:spPr>
          <a:xfrm>
            <a:off x="5208104" y="4306957"/>
            <a:ext cx="1709531" cy="5300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0D438EB-9574-41F4-937F-5F7EFEDD468D}"/>
              </a:ext>
            </a:extLst>
          </p:cNvPr>
          <p:cNvSpPr/>
          <p:nvPr/>
        </p:nvSpPr>
        <p:spPr>
          <a:xfrm>
            <a:off x="5208104" y="4943061"/>
            <a:ext cx="2080592" cy="6095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1E7ED23-97B0-441A-9D4E-82C017CD3D63}"/>
              </a:ext>
            </a:extLst>
          </p:cNvPr>
          <p:cNvSpPr/>
          <p:nvPr/>
        </p:nvSpPr>
        <p:spPr>
          <a:xfrm>
            <a:off x="4890053" y="1477670"/>
            <a:ext cx="2676938" cy="10733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41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DB392-042E-426B-8DCB-202FC18F4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44217"/>
          </a:xfrm>
        </p:spPr>
        <p:txBody>
          <a:bodyPr/>
          <a:lstStyle/>
          <a:p>
            <a:r>
              <a:rPr lang="pt-BR" dirty="0"/>
              <a:t>PRINCIPAIS MÚSCULOS DE MMII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076857-89F4-4942-A58F-C68C7D95F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783" y="1864414"/>
            <a:ext cx="4671391" cy="4788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Glúteo Máximo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A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extensão e rotação lateral do quadril.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Glúteo Médio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A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abdução e rotação medial da coxa.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Glúteo Mínimo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A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abdução e rotação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m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edial da coxa. as fibras anteriores realizam flexão do quadril.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09AF850-1BB3-49BF-9F58-42D437BF9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73" y="2405048"/>
            <a:ext cx="6016487" cy="3094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7923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F02DF09-9CAE-489A-B4BE-B43D80D9B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4295" y="1494182"/>
            <a:ext cx="8559326" cy="3869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1905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2630AF-3BFD-4CEC-B04A-8006C6ADF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192" y="2266122"/>
            <a:ext cx="3465443" cy="3759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Piriforme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Abdução e Rotação Lateral da Coxa.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CCBAF34-D5C0-4664-B996-E53FBAF13B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3" b="17488"/>
          <a:stretch/>
        </p:blipFill>
        <p:spPr>
          <a:xfrm>
            <a:off x="5678556" y="1510747"/>
            <a:ext cx="4883754" cy="4117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4820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74E17-51A1-4F43-B54C-5B809E1F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365" y="423690"/>
            <a:ext cx="9601200" cy="1010478"/>
          </a:xfrm>
        </p:spPr>
        <p:txBody>
          <a:bodyPr/>
          <a:lstStyle/>
          <a:p>
            <a:r>
              <a:rPr lang="pt-BR" dirty="0"/>
              <a:t>COMPLEMENTO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1AB2C9-C8C8-4393-84D3-C9CFAAF3F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196" y="1434168"/>
            <a:ext cx="9601200" cy="4210878"/>
          </a:xfrm>
        </p:spPr>
        <p:txBody>
          <a:bodyPr>
            <a:normAutofit/>
          </a:bodyPr>
          <a:lstStyle/>
          <a:p>
            <a:r>
              <a:rPr lang="pt-BR" sz="2400" b="1" dirty="0"/>
              <a:t>Síndrome do Piriforme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E0ECBDA-6710-47F7-ADE2-2CA3ED01A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35" y="2219511"/>
            <a:ext cx="9030848" cy="39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8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B53D5-B293-4F54-A84F-23B2F13F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374" y="614569"/>
            <a:ext cx="9601200" cy="930965"/>
          </a:xfrm>
        </p:spPr>
        <p:txBody>
          <a:bodyPr/>
          <a:lstStyle/>
          <a:p>
            <a:r>
              <a:rPr lang="pt-BR" dirty="0"/>
              <a:t>MÚSCULOS DO ASSOALHO PÉLVICO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ABA0E-BF06-4177-84D4-86C352FA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339" y="2040835"/>
            <a:ext cx="8819322" cy="3670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i="0" dirty="0">
                <a:solidFill>
                  <a:schemeClr val="tx1"/>
                </a:solidFill>
                <a:effectLst/>
                <a:latin typeface="+mj-lt"/>
              </a:rPr>
              <a:t>O assoalho pélvico é também conhecido como diafragma pélvico. É constituído pelos seguintes músculos: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M. Levantador do Ânus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Forma pequena parte do diafragma da pelve que</a:t>
            </a:r>
            <a:br>
              <a:rPr lang="pt-BR" sz="2400" dirty="0">
                <a:solidFill>
                  <a:schemeClr val="tx1"/>
                </a:solidFill>
                <a:latin typeface="+mj-lt"/>
              </a:rPr>
            </a:b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sustenta as vísceras pélvicas. Traciona o cóccix ventralmente, suportando a pressão intra-abdominal provocada contra o assoalho pélvico.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  <a:latin typeface="+mj-lt"/>
              </a:rPr>
              <a:t>É </a:t>
            </a:r>
            <a:r>
              <a:rPr lang="pt-BR" sz="2400" i="0" dirty="0">
                <a:solidFill>
                  <a:schemeClr val="tx1"/>
                </a:solidFill>
                <a:effectLst/>
                <a:latin typeface="+mj-lt"/>
              </a:rPr>
              <a:t>composto de três músculos separados:</a:t>
            </a:r>
          </a:p>
          <a:p>
            <a:pPr marL="0" indent="0">
              <a:buNone/>
            </a:pPr>
            <a:endParaRPr lang="pt-BR" sz="2400" b="0" i="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4049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81DB5E4F-4508-44B0-8B9E-BEFCDEE45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304" y="396704"/>
            <a:ext cx="4041913" cy="3101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11D5A98-D5F5-486A-B633-C77F5B48E7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20" r="8261"/>
          <a:stretch/>
        </p:blipFill>
        <p:spPr>
          <a:xfrm>
            <a:off x="6705878" y="396704"/>
            <a:ext cx="4274911" cy="3101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8629DEA-75E8-4FEE-817A-85035BC4E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631" y="3864457"/>
            <a:ext cx="6053902" cy="2748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401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D13F4E-FBA5-449E-8981-049F074D4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357" y="1641613"/>
            <a:ext cx="4336774" cy="4388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Quadríceps Femoral</a:t>
            </a:r>
          </a:p>
          <a:p>
            <a:pPr marL="0" indent="0">
              <a:buNone/>
            </a:pPr>
            <a:r>
              <a:rPr lang="pt-BR" sz="2400" i="0" dirty="0">
                <a:solidFill>
                  <a:schemeClr val="tx1"/>
                </a:solidFill>
                <a:effectLst/>
                <a:latin typeface="+mj-lt"/>
              </a:rPr>
              <a:t>Reto femoral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; V</a:t>
            </a:r>
            <a:r>
              <a:rPr lang="pt-BR" sz="2400" i="0" dirty="0">
                <a:solidFill>
                  <a:schemeClr val="tx1"/>
                </a:solidFill>
                <a:effectLst/>
                <a:latin typeface="+mj-lt"/>
              </a:rPr>
              <a:t>asto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l</a:t>
            </a:r>
            <a:r>
              <a:rPr lang="pt-BR" sz="2400" i="0" dirty="0">
                <a:solidFill>
                  <a:schemeClr val="tx1"/>
                </a:solidFill>
                <a:effectLst/>
                <a:latin typeface="+mj-lt"/>
              </a:rPr>
              <a:t>ateral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; </a:t>
            </a:r>
            <a:r>
              <a:rPr lang="pt-BR" sz="2400" i="0" dirty="0">
                <a:solidFill>
                  <a:schemeClr val="tx1"/>
                </a:solidFill>
                <a:effectLst/>
                <a:latin typeface="+mj-lt"/>
              </a:rPr>
              <a:t>Vasto Medial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 e </a:t>
            </a:r>
            <a:r>
              <a:rPr lang="pt-BR" sz="2400" i="0" dirty="0">
                <a:solidFill>
                  <a:schemeClr val="tx1"/>
                </a:solidFill>
                <a:effectLst/>
                <a:latin typeface="+mj-lt"/>
              </a:rPr>
              <a:t>Vasto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i</a:t>
            </a:r>
            <a:r>
              <a:rPr lang="pt-BR" sz="2400" i="0" dirty="0">
                <a:solidFill>
                  <a:schemeClr val="tx1"/>
                </a:solidFill>
                <a:effectLst/>
                <a:latin typeface="+mj-lt"/>
              </a:rPr>
              <a:t>ntermédio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dirty="0">
                <a:solidFill>
                  <a:schemeClr val="tx1"/>
                </a:solidFill>
                <a:effectLst/>
                <a:latin typeface="+mj-lt"/>
              </a:rPr>
              <a:t>: Extensão do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j</a:t>
            </a:r>
            <a:r>
              <a:rPr lang="pt-BR" sz="2400" b="0" dirty="0">
                <a:solidFill>
                  <a:schemeClr val="tx1"/>
                </a:solidFill>
                <a:effectLst/>
                <a:latin typeface="+mj-lt"/>
              </a:rPr>
              <a:t>oelho. Reto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f</a:t>
            </a:r>
            <a:r>
              <a:rPr lang="pt-BR" sz="2400" b="0" dirty="0">
                <a:solidFill>
                  <a:schemeClr val="tx1"/>
                </a:solidFill>
                <a:effectLst/>
                <a:latin typeface="+mj-lt"/>
              </a:rPr>
              <a:t>emoral realiza flexão do quadril. O vasto medial realiza rotação medial e o vasto lateral, rotação lateral.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7DC5041-1EA9-4282-A37D-992B4E29E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06768"/>
            <a:ext cx="4761080" cy="5646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5407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005202-2BF9-4CEA-B68F-06A349884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775" y="1547191"/>
            <a:ext cx="4585252" cy="4326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Bíceps Femoral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Extensão do quadril, flexão do joelho e rotação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l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ateral do joelho.</a:t>
            </a:r>
          </a:p>
          <a:p>
            <a:pPr marL="0" indent="0">
              <a:buNone/>
            </a:pPr>
            <a:endParaRPr lang="pt-BR" sz="2400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</a:t>
            </a:r>
            <a:r>
              <a:rPr lang="pt-BR" sz="2400" b="1" dirty="0" err="1">
                <a:solidFill>
                  <a:schemeClr val="tx1"/>
                </a:solidFill>
                <a:latin typeface="+mj-lt"/>
              </a:rPr>
              <a:t>Semitendíneo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</a:t>
            </a:r>
            <a:r>
              <a:rPr lang="pt-BR" sz="2400" b="1" dirty="0" err="1">
                <a:solidFill>
                  <a:schemeClr val="tx1"/>
                </a:solidFill>
                <a:latin typeface="+mj-lt"/>
              </a:rPr>
              <a:t>Semimembranáceo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Extensão do quadril, flexão e rotação medial do joelho.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BE5FEC8-84B6-4948-BF2D-C8DCA865F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4" r="6861" b="1211"/>
          <a:stretch/>
        </p:blipFill>
        <p:spPr>
          <a:xfrm>
            <a:off x="6474974" y="927651"/>
            <a:ext cx="5107427" cy="5198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41AEAFE9-D97B-4E3E-AD98-F28F2C47EAA1}"/>
              </a:ext>
            </a:extLst>
          </p:cNvPr>
          <p:cNvSpPr/>
          <p:nvPr/>
        </p:nvSpPr>
        <p:spPr>
          <a:xfrm>
            <a:off x="8759687" y="3710609"/>
            <a:ext cx="3114261" cy="649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038E272-BDC6-4488-B0B2-2177890A5C13}"/>
              </a:ext>
            </a:extLst>
          </p:cNvPr>
          <p:cNvSpPr/>
          <p:nvPr/>
        </p:nvSpPr>
        <p:spPr>
          <a:xfrm>
            <a:off x="6109253" y="3710610"/>
            <a:ext cx="2557669" cy="967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689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3B519-222A-42E9-B701-EFD9E084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40" y="596141"/>
            <a:ext cx="9601200" cy="930965"/>
          </a:xfrm>
        </p:spPr>
        <p:txBody>
          <a:bodyPr/>
          <a:lstStyle/>
          <a:p>
            <a:r>
              <a:rPr lang="pt-BR" dirty="0"/>
              <a:t>ISQUIOTIBIAIS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577157-AB3E-4A2A-A6CB-DBBDDFF08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640" y="2418728"/>
            <a:ext cx="4412797" cy="3896139"/>
          </a:xfrm>
        </p:spPr>
        <p:txBody>
          <a:bodyPr>
            <a:normAutofit/>
          </a:bodyPr>
          <a:lstStyle/>
          <a:p>
            <a:r>
              <a:rPr lang="pt-BR" sz="2400" b="1" dirty="0"/>
              <a:t>M. Bíceps Femoral</a:t>
            </a:r>
          </a:p>
          <a:p>
            <a:r>
              <a:rPr lang="pt-BR" sz="2400" b="1" dirty="0"/>
              <a:t>M. </a:t>
            </a:r>
            <a:r>
              <a:rPr lang="pt-BR" sz="2400" b="1" dirty="0" err="1"/>
              <a:t>Semitendíneo</a:t>
            </a:r>
            <a:endParaRPr lang="pt-BR" sz="2400" b="1" dirty="0"/>
          </a:p>
          <a:p>
            <a:r>
              <a:rPr lang="pt-BR" sz="2400" b="1" dirty="0"/>
              <a:t>M. </a:t>
            </a:r>
            <a:r>
              <a:rPr lang="pt-BR" sz="2400" b="1" dirty="0" err="1"/>
              <a:t>Semimembranáceo</a:t>
            </a:r>
            <a:endParaRPr lang="pt-BR" sz="24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96FCDDF-0699-4680-BF9B-0A9CA3205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957" y="1151282"/>
            <a:ext cx="5188403" cy="5110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2655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6277B1-E4C0-422A-9511-6A0B2D67B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52" y="2332383"/>
            <a:ext cx="3452191" cy="4373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</a:rPr>
              <a:t>M. Adutor Longo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</a:rPr>
              <a:t>M. Adutor Curto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</a:rPr>
              <a:t>M. Adutor Magno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Adução da coxa.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1C329F5-819A-4734-8A82-142427AEA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744" y="1379259"/>
            <a:ext cx="6450320" cy="4473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981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639A80-DB5B-45D8-B4DC-7E8CDD714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3" y="1368496"/>
            <a:ext cx="4200938" cy="4727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</a:t>
            </a:r>
            <a:r>
              <a:rPr lang="pt-BR" sz="2400" b="1" dirty="0" err="1">
                <a:solidFill>
                  <a:schemeClr val="tx1"/>
                </a:solidFill>
                <a:latin typeface="+mj-lt"/>
              </a:rPr>
              <a:t>Gastrocnêmio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  <a:latin typeface="+mj-lt"/>
              </a:rPr>
              <a:t>Porção Medial e Lateral.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Flexão do joelho e flexão plantar do tornozelo.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pt-BR" sz="2400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</a:t>
            </a:r>
            <a:r>
              <a:rPr lang="pt-BR" sz="2400" b="1" dirty="0" err="1">
                <a:solidFill>
                  <a:schemeClr val="tx1"/>
                </a:solidFill>
                <a:latin typeface="+mj-lt"/>
              </a:rPr>
              <a:t>Sóleo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Flexão Plantar do Tornozelo.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8ADA4D-1B85-4129-9287-89EAC1BB3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609" y="1239078"/>
            <a:ext cx="6480588" cy="4727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773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68604F-A4E1-49D7-B271-30A513EEF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776" y="1123120"/>
            <a:ext cx="4724400" cy="4611759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Flexor Longo dos Dedos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Ação: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Flexão Plantar e inversão do tornozelo, Flexão do 2º ao 5º Dedos.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Flexor Longo do Hálux</a:t>
            </a:r>
          </a:p>
          <a:p>
            <a:pPr marL="0" indent="0" algn="l">
              <a:buNone/>
            </a:pPr>
            <a:r>
              <a:rPr lang="pt-BR" sz="2400" i="0" dirty="0">
                <a:solidFill>
                  <a:schemeClr val="tx1"/>
                </a:solidFill>
                <a:effectLst/>
                <a:latin typeface="+mj-lt"/>
              </a:rPr>
              <a:t>Ação: 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Flexão do hálux, flexão plantar e inversão do tornozelo.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1B9BA09-F54E-47A9-9D3F-E59F67919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327" y="789410"/>
            <a:ext cx="4275897" cy="5279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5000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74B20F-EA9D-4B51-872F-26CDFBBB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656" y="1694621"/>
            <a:ext cx="5148469" cy="4041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Extensor Longo dos Dedos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Extensão do 2º ao 5º dedos.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Extensor Longo do Hálux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Extensão do hálux, flexão dorsal e inversão do pé</a:t>
            </a:r>
            <a:r>
              <a:rPr lang="pt-BR" sz="2400" b="1" dirty="0">
                <a:solidFill>
                  <a:schemeClr val="tx1"/>
                </a:solidFill>
                <a:latin typeface="+mj-lt"/>
              </a:rPr>
              <a:t>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98392F-4481-43D1-80D2-80FDA82A7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569" y="563198"/>
            <a:ext cx="1740074" cy="5530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AA7B62C-7329-4539-856C-83C900982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530" y="563198"/>
            <a:ext cx="1637749" cy="5549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4171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DCC9A7-7041-48A4-A4ED-9EA2D110F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818" y="556592"/>
            <a:ext cx="9601200" cy="4833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Tibial Anterior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Flexão dorsal e inversão do pé.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920C61-10BB-4E50-98A2-D29EB1B63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791" y="1629387"/>
            <a:ext cx="6493566" cy="4899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AE946C9C-3022-4EE7-B26C-972AD57AE03E}"/>
              </a:ext>
            </a:extLst>
          </p:cNvPr>
          <p:cNvSpPr/>
          <p:nvPr/>
        </p:nvSpPr>
        <p:spPr>
          <a:xfrm>
            <a:off x="4545496" y="3578087"/>
            <a:ext cx="1404730" cy="4770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827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08BCD39-B4F7-41F0-95A0-ECFED23AD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328" y="702366"/>
            <a:ext cx="5193671" cy="5550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A67D68E-2270-4C71-ABA7-37F2B6004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830" y="702363"/>
            <a:ext cx="5568375" cy="5550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344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3B3DF0-8259-41EA-B894-E8CF2ABFF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297" y="1539323"/>
            <a:ext cx="10097860" cy="1678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rgbClr val="000000"/>
                </a:solidFill>
                <a:effectLst/>
                <a:latin typeface="+mj-lt"/>
              </a:rPr>
              <a:t>M. 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+mj-lt"/>
              </a:rPr>
              <a:t>Pubococcígeo</a:t>
            </a:r>
            <a:r>
              <a:rPr lang="pt-BR" sz="2400" b="1" dirty="0">
                <a:solidFill>
                  <a:srgbClr val="000000"/>
                </a:solidFill>
                <a:latin typeface="+mj-lt"/>
              </a:rPr>
              <a:t>                       M. </a:t>
            </a:r>
            <a:r>
              <a:rPr lang="pt-BR" sz="2400" b="1" dirty="0" err="1">
                <a:solidFill>
                  <a:srgbClr val="000000"/>
                </a:solidFill>
                <a:latin typeface="+mj-lt"/>
              </a:rPr>
              <a:t>P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+mj-lt"/>
              </a:rPr>
              <a:t>uborretal</a:t>
            </a:r>
            <a:r>
              <a:rPr lang="pt-BR" sz="2400" b="1" dirty="0">
                <a:solidFill>
                  <a:srgbClr val="000000"/>
                </a:solidFill>
                <a:latin typeface="+mj-lt"/>
              </a:rPr>
              <a:t>                        M. </a:t>
            </a:r>
            <a:r>
              <a:rPr lang="pt-BR" sz="2400" b="1" dirty="0" err="1">
                <a:solidFill>
                  <a:srgbClr val="000000"/>
                </a:solidFill>
                <a:latin typeface="+mj-lt"/>
              </a:rPr>
              <a:t>I</a:t>
            </a:r>
            <a:r>
              <a:rPr lang="pt-BR" sz="2400" b="1" dirty="0" err="1">
                <a:solidFill>
                  <a:srgbClr val="000000"/>
                </a:solidFill>
                <a:effectLst/>
                <a:latin typeface="+mj-lt"/>
              </a:rPr>
              <a:t>liococcígeo</a:t>
            </a:r>
            <a:endParaRPr lang="pt-BR" sz="2400" b="1" dirty="0">
              <a:solidFill>
                <a:srgbClr val="000000"/>
              </a:solidFill>
              <a:effectLst/>
              <a:latin typeface="+mj-lt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894CEA-EDEB-4EFE-B18B-76FF5D8B8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475" y="2818157"/>
            <a:ext cx="3439505" cy="2500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568D4DC-0CDF-4E3E-9842-3F1D56B04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30" y="2818158"/>
            <a:ext cx="3439505" cy="2500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B9A856F-2EE5-4B0A-9E54-ECD8F1FA0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720" y="2818157"/>
            <a:ext cx="3439505" cy="2458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079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2984961-8F5E-47F4-BCE5-1EEE1DD8E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122" y="775528"/>
            <a:ext cx="5512905" cy="5464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0CFF9A6-6944-4C7F-967B-C37293D9F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305" y="775528"/>
            <a:ext cx="5512905" cy="5464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7400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F9DC0A4-622B-4D23-AD6F-97816153E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982" y="832264"/>
            <a:ext cx="5288783" cy="5471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DFBD6E9-386D-4B50-9413-1500070F2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139" y="832263"/>
            <a:ext cx="5598321" cy="5471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9320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7C64A-5494-4A22-A7C7-B6E5BEF51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30965"/>
          </a:xfrm>
        </p:spPr>
        <p:txBody>
          <a:bodyPr/>
          <a:lstStyle/>
          <a:p>
            <a:r>
              <a:rPr lang="pt-BR" dirty="0"/>
              <a:t>PRINCIPAIS MÚSCULOS DE MMSS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5E476E-6755-426D-9D47-E41A3D338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19131"/>
            <a:ext cx="4552122" cy="4187687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</a:t>
            </a:r>
            <a:r>
              <a:rPr lang="pt-BR" sz="2400" b="1" dirty="0" err="1">
                <a:solidFill>
                  <a:schemeClr val="tx1"/>
                </a:solidFill>
                <a:latin typeface="+mj-lt"/>
              </a:rPr>
              <a:t>Deltóide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Abdução do braço, auxilia nos movimentos de flexão, extensão, rotação lateral e medial, flexão e extensão horizontal do braço. </a:t>
            </a:r>
          </a:p>
          <a:p>
            <a:pPr marL="0" indent="0">
              <a:buNone/>
            </a:pP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Estabilização da articulação do ombro.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C4066E6-6DEE-46A7-A9BB-953723A01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882" y="1685419"/>
            <a:ext cx="3185822" cy="4580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435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2850-6C5B-4819-9871-F17CDD83C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03468"/>
            <a:ext cx="9601200" cy="1010478"/>
          </a:xfrm>
        </p:spPr>
        <p:txBody>
          <a:bodyPr/>
          <a:lstStyle/>
          <a:p>
            <a:r>
              <a:rPr lang="pt-BR" dirty="0"/>
              <a:t>MANGUITO ROTADOR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ED8DC0-9EBE-489B-AAB1-33BC04FCB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506278" cy="3637722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Supraespinhal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Abdução do braço.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</a:t>
            </a:r>
            <a:r>
              <a:rPr lang="pt-BR" sz="2400" b="1" dirty="0" err="1">
                <a:solidFill>
                  <a:schemeClr val="tx1"/>
                </a:solidFill>
                <a:latin typeface="+mj-lt"/>
              </a:rPr>
              <a:t>Infraespinhal</a:t>
            </a:r>
            <a:endParaRPr lang="pt-BR" sz="2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Rotação lateral do braço.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FF94E0D-E7F8-44DF-AF7F-FAAA1F1AA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58" b="-2239"/>
          <a:stretch/>
        </p:blipFill>
        <p:spPr>
          <a:xfrm>
            <a:off x="6745355" y="1365526"/>
            <a:ext cx="3807239" cy="5167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F6A86326-751C-42ED-B5B1-20D4C0A62D52}"/>
              </a:ext>
            </a:extLst>
          </p:cNvPr>
          <p:cNvSpPr/>
          <p:nvPr/>
        </p:nvSpPr>
        <p:spPr>
          <a:xfrm>
            <a:off x="8163340" y="2406373"/>
            <a:ext cx="1537252" cy="522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D549A03-3229-4C4B-A720-D151307DFEB2}"/>
              </a:ext>
            </a:extLst>
          </p:cNvPr>
          <p:cNvSpPr/>
          <p:nvPr/>
        </p:nvSpPr>
        <p:spPr>
          <a:xfrm>
            <a:off x="8980280" y="3668092"/>
            <a:ext cx="1643269" cy="522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155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1BDFFC-5175-4F83-BE45-151477208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566" y="1345096"/>
            <a:ext cx="5546035" cy="4227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Subescapular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Rotação medial e adução do braço.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Redondo Menor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Rotação lateral e adução do braço.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1A2B2F6-0A2E-470B-B7E3-C1522A8D73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58" t="6019" b="34729"/>
          <a:stretch/>
        </p:blipFill>
        <p:spPr>
          <a:xfrm>
            <a:off x="7789515" y="3835573"/>
            <a:ext cx="3290402" cy="2588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0C433CA6-78E1-450F-9764-68C9E8C25640}"/>
              </a:ext>
            </a:extLst>
          </p:cNvPr>
          <p:cNvSpPr/>
          <p:nvPr/>
        </p:nvSpPr>
        <p:spPr>
          <a:xfrm>
            <a:off x="9608926" y="5300869"/>
            <a:ext cx="1470991" cy="543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C7BFEA3-284F-4727-A2B6-97E4A602A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515" y="607219"/>
            <a:ext cx="3207919" cy="2821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2362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33113F3-4D2B-4546-ABC2-EEB70FF7C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5392" y="881269"/>
            <a:ext cx="6728207" cy="5333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625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893D24-2AF6-4868-BE3E-ADCE1B31A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574" y="1404730"/>
            <a:ext cx="4883426" cy="4651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Bíceps Braquial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Flexão de cotovelo e ombro; supinação do antebraço.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Tríceps Braquial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Extensão do cotovelo.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EAFAB4-5946-4691-9BFE-5C1A398D2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" r="1382" b="38871"/>
          <a:stretch/>
        </p:blipFill>
        <p:spPr>
          <a:xfrm>
            <a:off x="5989982" y="801757"/>
            <a:ext cx="5561572" cy="5506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E5FB6C40-9634-4DA1-86EB-35AF0D8F0EC1}"/>
              </a:ext>
            </a:extLst>
          </p:cNvPr>
          <p:cNvSpPr/>
          <p:nvPr/>
        </p:nvSpPr>
        <p:spPr>
          <a:xfrm>
            <a:off x="5804452" y="3429000"/>
            <a:ext cx="1921565" cy="780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107330A-5083-4781-917D-E944AA203578}"/>
              </a:ext>
            </a:extLst>
          </p:cNvPr>
          <p:cNvSpPr/>
          <p:nvPr/>
        </p:nvSpPr>
        <p:spPr>
          <a:xfrm>
            <a:off x="8865704" y="4691269"/>
            <a:ext cx="1152939" cy="437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514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F376D17-547E-4DC1-B42C-895D9DEB6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7" y="1469610"/>
            <a:ext cx="5517999" cy="4202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A96A904-81AD-4ADE-AA96-77BE6A6F7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078" y="1469610"/>
            <a:ext cx="5266155" cy="4202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437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DB38F-FB92-453F-B552-C9B193FDE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52" y="1510746"/>
            <a:ext cx="4923183" cy="4929809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Pronador Redondo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Pronação do antebraço e auxiliar na flexão do cotovelo.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Pronador Quadrado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Pronação</a:t>
            </a:r>
            <a:r>
              <a:rPr lang="pt-BR" b="0" i="0" dirty="0">
                <a:solidFill>
                  <a:srgbClr val="000000"/>
                </a:solidFill>
                <a:effectLst/>
                <a:latin typeface="Graphik"/>
              </a:rPr>
              <a:t>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9D42AD8-99D3-4330-AE63-8F375609A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5" r="16208"/>
          <a:stretch/>
        </p:blipFill>
        <p:spPr>
          <a:xfrm>
            <a:off x="6003235" y="996950"/>
            <a:ext cx="4784036" cy="486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B08D3074-7ED4-4515-A315-DE83597069ED}"/>
              </a:ext>
            </a:extLst>
          </p:cNvPr>
          <p:cNvSpPr/>
          <p:nvPr/>
        </p:nvSpPr>
        <p:spPr>
          <a:xfrm>
            <a:off x="8955157" y="2438400"/>
            <a:ext cx="1901688" cy="6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92E3476-B568-4FC1-A49C-C29E712144D4}"/>
              </a:ext>
            </a:extLst>
          </p:cNvPr>
          <p:cNvSpPr/>
          <p:nvPr/>
        </p:nvSpPr>
        <p:spPr>
          <a:xfrm>
            <a:off x="5933661" y="3882883"/>
            <a:ext cx="1828800" cy="781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521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04FD59-2B67-4895-A26C-CA596D5F4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27" y="1252331"/>
            <a:ext cx="4379798" cy="5605669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  <a:latin typeface="+mj-lt"/>
              </a:rPr>
              <a:t>FLEXORES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M. Flexor Radial do Carpo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Ação: 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Flexão do Punho e Abdução da Mão (desvio radial)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Flexor Ulnar do Carpo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Flexão de punho e adução da mão (desvio ulnar)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.</a:t>
            </a:r>
            <a:endParaRPr lang="pt-BR" sz="2400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M. Flexor Superficial dos Dedos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M. 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Flexor Longo do Polegar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M. Flexor Profundo dos Dedos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01AF3CC-95DF-45E3-8710-30FA3CE7D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834" y="980660"/>
            <a:ext cx="6255070" cy="5181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55D6B2E1-18FC-46F4-9F03-5E71A67DA190}"/>
              </a:ext>
            </a:extLst>
          </p:cNvPr>
          <p:cNvSpPr/>
          <p:nvPr/>
        </p:nvSpPr>
        <p:spPr>
          <a:xfrm>
            <a:off x="9031265" y="2910509"/>
            <a:ext cx="1775791" cy="500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00484FD-C4EE-4A05-921C-C7D5E519DDA7}"/>
              </a:ext>
            </a:extLst>
          </p:cNvPr>
          <p:cNvSpPr/>
          <p:nvPr/>
        </p:nvSpPr>
        <p:spPr>
          <a:xfrm>
            <a:off x="8911997" y="3660914"/>
            <a:ext cx="177579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1139FEC-C50B-4982-8D1F-2DD173F8B65B}"/>
              </a:ext>
            </a:extLst>
          </p:cNvPr>
          <p:cNvSpPr/>
          <p:nvPr/>
        </p:nvSpPr>
        <p:spPr>
          <a:xfrm>
            <a:off x="8706678" y="4270514"/>
            <a:ext cx="1775791" cy="500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2D41CEB-44F6-4693-B7B6-482747A44E5E}"/>
              </a:ext>
            </a:extLst>
          </p:cNvPr>
          <p:cNvSpPr/>
          <p:nvPr/>
        </p:nvSpPr>
        <p:spPr>
          <a:xfrm>
            <a:off x="5499652" y="4389783"/>
            <a:ext cx="2398644" cy="5002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93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C09FAA7-C730-47EB-B42E-FA9EF3281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678" y="576038"/>
            <a:ext cx="8935413" cy="5811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D3F3CACA-95EB-44BF-91B7-F02E5BC5307C}"/>
              </a:ext>
            </a:extLst>
          </p:cNvPr>
          <p:cNvSpPr/>
          <p:nvPr/>
        </p:nvSpPr>
        <p:spPr>
          <a:xfrm>
            <a:off x="8176592" y="4850295"/>
            <a:ext cx="1762539" cy="9409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067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F5A86A-A552-4F9B-93D5-CFF5DD841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548" y="901148"/>
            <a:ext cx="9561444" cy="5764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+mj-lt"/>
              </a:rPr>
              <a:t>EXTENSORES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M. Extensor Ulnar do Carpo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Extensão do punho e adução da mão (desvio ulnar)</a:t>
            </a:r>
            <a:r>
              <a:rPr lang="pt-BR" sz="2400" b="1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M. Extensor Radial Longo do Carpo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Extensão do punho e abdução da mão (desvio radial)</a:t>
            </a:r>
            <a:r>
              <a:rPr lang="pt-BR" sz="2400" b="1" dirty="0">
                <a:solidFill>
                  <a:schemeClr val="tx1"/>
                </a:solidFill>
                <a:latin typeface="+mj-lt"/>
              </a:rPr>
              <a:t>.</a:t>
            </a:r>
            <a:endParaRPr lang="pt-BR" sz="2400" b="1" i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pt-BR" sz="2400" b="1" dirty="0">
                <a:latin typeface="+mj-lt"/>
              </a:rPr>
              <a:t>M. 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Extensor Radial Curto do Carpo</a:t>
            </a:r>
            <a:endParaRPr lang="pt-BR" sz="2400" b="1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M. Extensor dos Dedos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M. Extensor do 2º Dedo (Index)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M. Extensor do 5º Dedo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M. Extensor Curto do Polegar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M. Extensor Longo do Polegar</a:t>
            </a:r>
          </a:p>
        </p:txBody>
      </p:sp>
    </p:spTree>
    <p:extLst>
      <p:ext uri="{BB962C8B-B14F-4D97-AF65-F5344CB8AC3E}">
        <p14:creationId xmlns:p14="http://schemas.microsoft.com/office/powerpoint/2010/main" val="2053822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0A449AA-FAB3-44C0-89C6-872560C2B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435" y="515178"/>
            <a:ext cx="7598924" cy="5827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06CA80D0-C074-41DD-A500-CC079CA956EE}"/>
              </a:ext>
            </a:extLst>
          </p:cNvPr>
          <p:cNvSpPr/>
          <p:nvPr/>
        </p:nvSpPr>
        <p:spPr>
          <a:xfrm>
            <a:off x="7142922" y="1563756"/>
            <a:ext cx="2584174" cy="5035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AB4AE77-870B-460A-8EF8-08964CAE9D0F}"/>
              </a:ext>
            </a:extLst>
          </p:cNvPr>
          <p:cNvSpPr/>
          <p:nvPr/>
        </p:nvSpPr>
        <p:spPr>
          <a:xfrm>
            <a:off x="7142922" y="2332383"/>
            <a:ext cx="2584174" cy="463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8CBD746-DED9-4BB4-96B6-693204D4CE30}"/>
              </a:ext>
            </a:extLst>
          </p:cNvPr>
          <p:cNvSpPr/>
          <p:nvPr/>
        </p:nvSpPr>
        <p:spPr>
          <a:xfrm>
            <a:off x="7142922" y="2796209"/>
            <a:ext cx="1987826" cy="463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A17DBA8-252F-4EAF-82B5-7089F2C7D876}"/>
              </a:ext>
            </a:extLst>
          </p:cNvPr>
          <p:cNvSpPr/>
          <p:nvPr/>
        </p:nvSpPr>
        <p:spPr>
          <a:xfrm>
            <a:off x="6997148" y="3800889"/>
            <a:ext cx="2133600" cy="463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FC05624-5E38-483E-A259-2AC807CBF196}"/>
              </a:ext>
            </a:extLst>
          </p:cNvPr>
          <p:cNvSpPr/>
          <p:nvPr/>
        </p:nvSpPr>
        <p:spPr>
          <a:xfrm>
            <a:off x="3246783" y="3697357"/>
            <a:ext cx="2173356" cy="5516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E36BC42-B939-46D8-A4BB-B118FCE9A8F3}"/>
              </a:ext>
            </a:extLst>
          </p:cNvPr>
          <p:cNvSpPr/>
          <p:nvPr/>
        </p:nvSpPr>
        <p:spPr>
          <a:xfrm>
            <a:off x="3140765" y="2884004"/>
            <a:ext cx="2173356" cy="463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394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554940B-5545-40B1-B068-CD5505E49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804" y="1252329"/>
            <a:ext cx="5296717" cy="4605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CBF3FBA-A8FA-45F2-96DB-4ADBECA34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809" y="1252329"/>
            <a:ext cx="5529042" cy="4605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184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FD39A3-75BD-48E1-81D6-1269D0D7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435" y="1416632"/>
            <a:ext cx="10410093" cy="4713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/>
              <a:t>Profa. Fabíola Carlim Voigt</a:t>
            </a:r>
          </a:p>
          <a:p>
            <a:pPr marL="0" indent="0" algn="ctr">
              <a:buNone/>
            </a:pPr>
            <a:r>
              <a:rPr lang="pt-BR" sz="3200" dirty="0"/>
              <a:t>E-mail: </a:t>
            </a:r>
            <a:r>
              <a:rPr lang="pt-BR" sz="32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fabycarlim@gmail.com</a:t>
            </a:r>
            <a:endParaRPr lang="pt-BR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r>
              <a:rPr lang="pt-BR" sz="3200" dirty="0"/>
              <a:t>Qualquer duvida estou a disposição! =)</a:t>
            </a:r>
          </a:p>
          <a:p>
            <a:pPr marL="0" indent="0">
              <a:buNone/>
            </a:pPr>
            <a:endParaRPr lang="pt-BR" sz="3200" dirty="0"/>
          </a:p>
        </p:txBody>
      </p:sp>
      <p:sp>
        <p:nvSpPr>
          <p:cNvPr id="4" name="Seta: para Cima 3">
            <a:extLst>
              <a:ext uri="{FF2B5EF4-FFF2-40B4-BE49-F238E27FC236}">
                <a16:creationId xmlns:a16="http://schemas.microsoft.com/office/drawing/2014/main" id="{CE5A178E-5BA2-40F5-ADF7-000E56298111}"/>
              </a:ext>
            </a:extLst>
          </p:cNvPr>
          <p:cNvSpPr/>
          <p:nvPr/>
        </p:nvSpPr>
        <p:spPr>
          <a:xfrm>
            <a:off x="6096000" y="2991218"/>
            <a:ext cx="712763" cy="636563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52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72C025-8BF6-4D2D-BBB0-B7C95905B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087" y="662609"/>
            <a:ext cx="8965096" cy="2067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latin typeface="+mj-lt"/>
              </a:rPr>
              <a:t>M. </a:t>
            </a:r>
            <a:r>
              <a:rPr lang="pt-BR" sz="2400" b="1" dirty="0" err="1">
                <a:latin typeface="+mj-lt"/>
              </a:rPr>
              <a:t>Isquiococcígeo</a:t>
            </a:r>
            <a:r>
              <a:rPr lang="pt-BR" sz="2400" b="1" dirty="0">
                <a:latin typeface="+mj-lt"/>
              </a:rPr>
              <a:t> ou Coccígeo</a:t>
            </a:r>
          </a:p>
          <a:p>
            <a:pPr marL="0" indent="0">
              <a:buNone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+mj-lt"/>
              </a:rPr>
              <a:t>Ação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+mj-lt"/>
              </a:rPr>
              <a:t>: Traciona o cóccix ventralmente, suportando a pressão intra-abdominal provocada contra o assoalho pélvico.</a:t>
            </a:r>
            <a:endParaRPr lang="pt-BR" sz="2400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00C8DCD-0AFD-4474-BD8D-6EEA743C1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092" y="2045448"/>
            <a:ext cx="6977534" cy="4538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32C7B115-3CDC-4B8A-BDAF-C6D6B2380DED}"/>
              </a:ext>
            </a:extLst>
          </p:cNvPr>
          <p:cNvSpPr/>
          <p:nvPr/>
        </p:nvSpPr>
        <p:spPr>
          <a:xfrm>
            <a:off x="8024191" y="4585252"/>
            <a:ext cx="980661" cy="4505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78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9E95ED8-C911-44EA-8EBB-650F7D97C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565" y="499025"/>
            <a:ext cx="9230781" cy="5968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8525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979D8A4-EC80-4E44-84AA-F888E6D2B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6326" y="463826"/>
            <a:ext cx="8873337" cy="5930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27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DF4CB-52C8-4DD6-8369-DD5B12AE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50843"/>
            <a:ext cx="9601200" cy="997226"/>
          </a:xfrm>
        </p:spPr>
        <p:txBody>
          <a:bodyPr/>
          <a:lstStyle/>
          <a:p>
            <a:r>
              <a:rPr lang="pt-BR" dirty="0"/>
              <a:t>COMPLEMENTO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A0AA41-04E1-4EBC-AA02-461E8C150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9312"/>
            <a:ext cx="9601200" cy="3935897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/>
              <a:t>DISFUNÇÕES DO ASSOALHO PÉLVICO</a:t>
            </a:r>
          </a:p>
          <a:p>
            <a:r>
              <a:rPr lang="pt-BR" sz="2400" i="0" dirty="0">
                <a:solidFill>
                  <a:schemeClr val="tx1"/>
                </a:solidFill>
                <a:effectLst/>
                <a:latin typeface="+mj-lt"/>
              </a:rPr>
              <a:t>Incontinência urinária (quando não há controle da bexiga);</a:t>
            </a:r>
          </a:p>
          <a:p>
            <a:r>
              <a:rPr lang="pt-BR" sz="2400" i="0" dirty="0">
                <a:solidFill>
                  <a:schemeClr val="tx1"/>
                </a:solidFill>
                <a:effectLst/>
                <a:latin typeface="+mj-lt"/>
              </a:rPr>
              <a:t>Incontinência fecal (quando não há controle do intestino);</a:t>
            </a:r>
          </a:p>
          <a:p>
            <a:r>
              <a:rPr lang="pt-BR" sz="2400" i="0" dirty="0">
                <a:solidFill>
                  <a:schemeClr val="tx1"/>
                </a:solidFill>
                <a:effectLst/>
                <a:latin typeface="+mj-lt"/>
              </a:rPr>
              <a:t>Prolapso do órgão pélvico (quando não há suporte dos órgãos e eles se deslocam causando dores e protuberâncias no canal vaginal);</a:t>
            </a:r>
          </a:p>
          <a:p>
            <a:r>
              <a:rPr lang="pt-BR" sz="2400" dirty="0">
                <a:solidFill>
                  <a:schemeClr val="tx1"/>
                </a:solidFill>
                <a:latin typeface="+mj-lt"/>
              </a:rPr>
              <a:t>P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risão de ventre (constipação); Dor pélvica; Sensação de frouxidão vaginal (nas mulheres) e Disfunção </a:t>
            </a:r>
            <a:r>
              <a:rPr lang="pt-BR" sz="2400" b="0" i="0" dirty="0" err="1">
                <a:solidFill>
                  <a:schemeClr val="tx1"/>
                </a:solidFill>
                <a:effectLst/>
                <a:latin typeface="+mj-lt"/>
              </a:rPr>
              <a:t>eretiva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 (nos homens).</a:t>
            </a:r>
            <a:endParaRPr lang="pt-BR" sz="2400" i="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676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094B7C6-56A9-4C3B-9D2F-FE44C3532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266" y="2224966"/>
            <a:ext cx="10932943" cy="2408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682253"/>
      </p:ext>
    </p:extLst>
  </p:cSld>
  <p:clrMapOvr>
    <a:masterClrMapping/>
  </p:clrMapOvr>
</p:sld>
</file>

<file path=ppt/theme/theme1.xml><?xml version="1.0" encoding="utf-8"?>
<a:theme xmlns:a="http://schemas.openxmlformats.org/drawingml/2006/main" name="Cortar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TM10001105[[fn=Cortar]]</Template>
  <TotalTime>226</TotalTime>
  <Words>1007</Words>
  <Application>Microsoft Office PowerPoint</Application>
  <PresentationFormat>Widescreen</PresentationFormat>
  <Paragraphs>143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6" baseType="lpstr">
      <vt:lpstr>Franklin Gothic Book</vt:lpstr>
      <vt:lpstr>Graphik</vt:lpstr>
      <vt:lpstr>Cortar</vt:lpstr>
      <vt:lpstr>Sistema MUSCULAR</vt:lpstr>
      <vt:lpstr>MÚSCULOS DO ASSOALHO PÉLVICO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COMPLEMENTO</vt:lpstr>
      <vt:lpstr>Apresentação do PowerPoint</vt:lpstr>
      <vt:lpstr>PROLAPSOS</vt:lpstr>
      <vt:lpstr>MÚSCULOS DO PERÍNEO</vt:lpstr>
      <vt:lpstr>Apresentação do PowerPoint</vt:lpstr>
      <vt:lpstr>Apresentação do PowerPoint</vt:lpstr>
      <vt:lpstr>Apresentação do PowerPoint</vt:lpstr>
      <vt:lpstr>Apresentação do PowerPoint</vt:lpstr>
      <vt:lpstr>PRINCIPAIS MÚSCULOS DE MMII</vt:lpstr>
      <vt:lpstr>Apresentação do PowerPoint</vt:lpstr>
      <vt:lpstr>Apresentação do PowerPoint</vt:lpstr>
      <vt:lpstr>COMPLEMENTO</vt:lpstr>
      <vt:lpstr>Apresentação do PowerPoint</vt:lpstr>
      <vt:lpstr>Apresentação do PowerPoint</vt:lpstr>
      <vt:lpstr>Apresentação do PowerPoint</vt:lpstr>
      <vt:lpstr>ISQUIOTIBIAIS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PRINCIPAIS MÚSCULOS DE MMSS</vt:lpstr>
      <vt:lpstr>MANGUITO ROTADOR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MUSCULAR</dc:title>
  <dc:creator>Fabiola Carlim Voigt</dc:creator>
  <cp:lastModifiedBy>Fabiola Carlim Voigt</cp:lastModifiedBy>
  <cp:revision>48</cp:revision>
  <dcterms:created xsi:type="dcterms:W3CDTF">2021-04-27T17:48:49Z</dcterms:created>
  <dcterms:modified xsi:type="dcterms:W3CDTF">2021-04-29T18:39:11Z</dcterms:modified>
</cp:coreProperties>
</file>