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90" r:id="rId2"/>
    <p:sldId id="291" r:id="rId3"/>
    <p:sldId id="304" r:id="rId4"/>
    <p:sldId id="292" r:id="rId5"/>
    <p:sldId id="293" r:id="rId6"/>
    <p:sldId id="294" r:id="rId7"/>
    <p:sldId id="305" r:id="rId8"/>
    <p:sldId id="295" r:id="rId9"/>
    <p:sldId id="297" r:id="rId10"/>
    <p:sldId id="303" r:id="rId11"/>
    <p:sldId id="302" r:id="rId12"/>
    <p:sldId id="298" r:id="rId13"/>
    <p:sldId id="299" r:id="rId14"/>
    <p:sldId id="300" r:id="rId15"/>
    <p:sldId id="301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EC83-A9AB-4896-9B4B-4DB39D287D74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2D008-2AE7-4B24-800D-FC57BE4FE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7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D008-2AE7-4B24-800D-FC57BE4FE78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4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abycarlim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E5F0B2-037B-493D-9360-23CF2ADBE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85" y="1153550"/>
            <a:ext cx="9819249" cy="45438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61EC01-7A23-4EC9-8A07-BB8071E9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94" y="1505802"/>
            <a:ext cx="8361229" cy="2098226"/>
          </a:xfrm>
        </p:spPr>
        <p:txBody>
          <a:bodyPr/>
          <a:lstStyle/>
          <a:p>
            <a:r>
              <a:rPr lang="pt-BR" dirty="0"/>
              <a:t>Sistema MUSCULAR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28D931-009F-439D-8CD5-AD94D08B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471" y="3745263"/>
            <a:ext cx="6831673" cy="1086237"/>
          </a:xfrm>
        </p:spPr>
        <p:txBody>
          <a:bodyPr>
            <a:normAutofit/>
          </a:bodyPr>
          <a:lstStyle/>
          <a:p>
            <a:r>
              <a:rPr lang="pt-BR" sz="2400" dirty="0"/>
              <a:t>Profa. Fabíola Carlim Voigt</a:t>
            </a:r>
          </a:p>
        </p:txBody>
      </p:sp>
    </p:spTree>
    <p:extLst>
      <p:ext uri="{BB962C8B-B14F-4D97-AF65-F5344CB8AC3E}">
        <p14:creationId xmlns:p14="http://schemas.microsoft.com/office/powerpoint/2010/main" val="140049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1F2CF-5FA5-48E2-9348-6BFAF73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551621"/>
            <a:ext cx="9601200" cy="877957"/>
          </a:xfrm>
        </p:spPr>
        <p:txBody>
          <a:bodyPr/>
          <a:lstStyle/>
          <a:p>
            <a:r>
              <a:rPr lang="pt-BR" dirty="0"/>
              <a:t>MÚSCULOS DA ATM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7E0403-5CB1-444F-B367-ECA87AF0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917147"/>
            <a:ext cx="3916017" cy="398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Masseter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(oclusão) da Mandíbula.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Temporal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(oclusão) e Retração da Mandíbula.</a:t>
            </a:r>
          </a:p>
          <a:p>
            <a:pPr marL="0" indent="0" algn="l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Pterigoideo Medial</a:t>
            </a:r>
          </a:p>
          <a:p>
            <a:pPr marL="0" indent="0" algn="l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Pterigoideo Lateral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5591EF5-17D4-4C55-BD7C-F5E7053B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312" y="1643271"/>
            <a:ext cx="6059251" cy="4614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60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1199E-C8EE-4EDE-A706-A8EBE6BB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9991"/>
          </a:xfrm>
        </p:spPr>
        <p:txBody>
          <a:bodyPr/>
          <a:lstStyle/>
          <a:p>
            <a:r>
              <a:rPr lang="pt-BR" dirty="0"/>
              <a:t>PRINCIPAIS MÚSCULOS DO PESCOÇO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D53ED7-40EE-4F15-867C-2AAD4DBC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5791"/>
            <a:ext cx="4724400" cy="4598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Platisma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 Traciona o lábio inferior e o ângulo bucal, abrindo parcialmente a boca (expressão de horror). Puxa a pele sobre a clavícula em direção à mandíbula.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Esternocleidomastóideo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da Cabeça.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0620AF-4F66-4FDF-B0C3-F59F98C1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198" y="2849217"/>
            <a:ext cx="2487321" cy="352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3A358F8-5F8D-419B-9741-0A81A028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23" y="1576228"/>
            <a:ext cx="2318551" cy="370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74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75A12A-4BDE-4A5F-B363-D3E1FB90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808383"/>
            <a:ext cx="6076122" cy="551290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Escalenos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Anterior 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da primeira Costela e inclinação Homolateral do Pescoço – Ação Inspiratória.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Médio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da primeira Costela e Inclinação Homolateral do Pescoço – Ação Inspiratória.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Posterior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da segunda costela e inclinação homolateral do pescoço – Ação inspiratória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590956-0EDC-4B8E-B385-EF9A2152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48" y="4134269"/>
            <a:ext cx="2399475" cy="2252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89F66D-9AFB-4C6F-95B4-C8F9EF3C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48" y="743094"/>
            <a:ext cx="2399474" cy="226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4768F1-C7E2-4B00-A5C3-5E8C00375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739" y="2296809"/>
            <a:ext cx="2484351" cy="226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70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6605D-CD7F-44D1-A42E-602F52DF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9991"/>
          </a:xfrm>
        </p:spPr>
        <p:txBody>
          <a:bodyPr/>
          <a:lstStyle/>
          <a:p>
            <a:r>
              <a:rPr lang="pt-BR" dirty="0"/>
              <a:t>PRINCIPAIS MÚSCULOS DO TÓRAX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E15A8-8C3E-4C60-B453-ED5379AB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40" y="2014329"/>
            <a:ext cx="5029200" cy="439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Peitoral Maior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Adução, Rotação Medial, Flexão e Flexão Horizontal do Ombro.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Peitoral Menor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 -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Fixo no Tórax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Depressão do Ombro e Rotação Inferior da Escápula.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            - Fixo na Escápula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 as Costelas (ação inspiratória)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7682E3-81A1-45FB-86EE-FD86BA9B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6" t="4079" r="5721" b="15472"/>
          <a:stretch/>
        </p:blipFill>
        <p:spPr>
          <a:xfrm>
            <a:off x="5844208" y="1851990"/>
            <a:ext cx="5870714" cy="414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6212437-FE65-4F71-B704-78EA9DAC5C41}"/>
              </a:ext>
            </a:extLst>
          </p:cNvPr>
          <p:cNvSpPr/>
          <p:nvPr/>
        </p:nvSpPr>
        <p:spPr>
          <a:xfrm>
            <a:off x="5831392" y="2213114"/>
            <a:ext cx="980225" cy="46382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413DD7-C784-487A-9D46-8AFE7CA01B57}"/>
              </a:ext>
            </a:extLst>
          </p:cNvPr>
          <p:cNvSpPr/>
          <p:nvPr/>
        </p:nvSpPr>
        <p:spPr>
          <a:xfrm>
            <a:off x="10575235" y="3568149"/>
            <a:ext cx="1139687" cy="46382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14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CF87E6-C08B-4104-937E-86C5D786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6034"/>
            <a:ext cx="4121426" cy="4240695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Intercostais Internos</a:t>
            </a:r>
          </a:p>
          <a:p>
            <a:pPr marL="0" indent="0" algn="just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Depressão das Costelas (Ação Expiratória). 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Intercostais Externos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das Costelas (Ação Inspiratória).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86F323-E499-4711-AE5F-C8C451C7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8" y="1186070"/>
            <a:ext cx="6631188" cy="4790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17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5453E-8DD3-4B63-9A4D-A4C8E252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7957"/>
          </a:xfrm>
        </p:spPr>
        <p:txBody>
          <a:bodyPr/>
          <a:lstStyle/>
          <a:p>
            <a:r>
              <a:rPr lang="pt-BR" dirty="0"/>
              <a:t>REGIÃO POSTERIOR DO TÓRAX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73E070-A1C7-4208-ACF4-A8E78BF9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2332381"/>
            <a:ext cx="4651513" cy="3935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Trapézio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-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Fixo na Coluna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do ombro, adução das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scápulas, rotação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uperior das escápulas e depressão do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mbro.</a:t>
            </a:r>
          </a:p>
          <a:p>
            <a:pPr marL="0" indent="0" algn="l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-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Fixo na Escápula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Inclinação homolateral, rotação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ontralateral da cabeça e extensão da cabeça.</a:t>
            </a:r>
          </a:p>
          <a:p>
            <a:pPr marL="0" indent="0">
              <a:buNone/>
            </a:pPr>
            <a:br>
              <a:rPr lang="pt-BR" sz="2400" b="1" dirty="0">
                <a:latin typeface="+mj-lt"/>
              </a:rPr>
            </a:br>
            <a:endParaRPr lang="pt-BR" sz="2400" b="1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EF128A-C5F0-4C59-818C-563AA0A7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7" y="1563757"/>
            <a:ext cx="4253946" cy="4811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82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A2C70-A249-42C5-8472-4DD4E47E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4" y="2252869"/>
            <a:ext cx="3677479" cy="420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Latíssimo do Dorso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Adução, extensão 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edial do braço; 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epressão do ombro.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87F7A8-86EE-4925-982D-BC7ED197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638" y="1389427"/>
            <a:ext cx="4849545" cy="444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98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FF6EA3-A163-4143-AA80-470D3FF4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0" y="1590261"/>
            <a:ext cx="4353339" cy="4823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Romboide</a:t>
            </a:r>
          </a:p>
          <a:p>
            <a:pPr marL="0" indent="0" algn="l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Adução e rotação Inferior das escápulas; e elevação do ombro.</a:t>
            </a:r>
            <a:br>
              <a:rPr lang="pt-BR" sz="2400" b="1" dirty="0">
                <a:solidFill>
                  <a:schemeClr val="tx1"/>
                </a:solidFill>
                <a:latin typeface="+mj-lt"/>
              </a:rPr>
            </a:b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Levantador da Escápula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Elevação e adução da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scápula; inclinação e rotação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h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omolateral da coluna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ervical; e extensão da Cabeça.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E5D016-619A-454A-BB8A-CD7DA5ACA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399" y="930109"/>
            <a:ext cx="6016488" cy="5298414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05EECC2-0324-4C06-93C6-98BC986AD17E}"/>
              </a:ext>
            </a:extLst>
          </p:cNvPr>
          <p:cNvSpPr/>
          <p:nvPr/>
        </p:nvSpPr>
        <p:spPr>
          <a:xfrm>
            <a:off x="8242852" y="1497496"/>
            <a:ext cx="1073426" cy="193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1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79FE9-8E87-42D7-86E2-CB16EA0B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76739"/>
          </a:xfrm>
        </p:spPr>
        <p:txBody>
          <a:bodyPr>
            <a:normAutofit fontScale="90000"/>
          </a:bodyPr>
          <a:lstStyle/>
          <a:p>
            <a:r>
              <a:rPr lang="pt-BR" dirty="0"/>
              <a:t>GOTEIRA VERTEBRAL - </a:t>
            </a:r>
            <a:r>
              <a:rPr lang="pt-BR" b="1" dirty="0"/>
              <a:t>PARAVERTEBRAIS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7C397-A179-4175-B385-3C7C6EEC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8557"/>
            <a:ext cx="3955774" cy="4041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Eretores da Espinha</a:t>
            </a:r>
            <a:br>
              <a:rPr lang="pt-BR" sz="2400" b="1" dirty="0">
                <a:latin typeface="+mj-lt"/>
              </a:rPr>
            </a:br>
            <a:r>
              <a:rPr lang="pt-BR" sz="2400" b="1" dirty="0">
                <a:latin typeface="+mj-lt"/>
              </a:rPr>
              <a:t>M.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Rotadores</a:t>
            </a:r>
            <a:br>
              <a:rPr lang="pt-BR" sz="2400" b="1" dirty="0">
                <a:latin typeface="+mj-lt"/>
              </a:rPr>
            </a:br>
            <a:r>
              <a:rPr lang="pt-BR" sz="2400" b="1" dirty="0">
                <a:latin typeface="+mj-lt"/>
              </a:rPr>
              <a:t>M.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+mj-lt"/>
              </a:rPr>
              <a:t>Multífidos</a:t>
            </a:r>
            <a:br>
              <a:rPr lang="pt-BR" sz="2400" b="1" dirty="0">
                <a:latin typeface="+mj-lt"/>
              </a:rPr>
            </a:br>
            <a:r>
              <a:rPr lang="pt-BR" sz="2400" b="1" dirty="0">
                <a:latin typeface="+mj-lt"/>
              </a:rPr>
              <a:t>M.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+mj-lt"/>
              </a:rPr>
              <a:t>Intertransversais</a:t>
            </a:r>
            <a:br>
              <a:rPr lang="pt-BR" sz="2400" b="1" dirty="0">
                <a:latin typeface="+mj-lt"/>
              </a:rPr>
            </a:br>
            <a:r>
              <a:rPr lang="pt-BR" sz="2400" b="1" dirty="0">
                <a:latin typeface="+mj-lt"/>
              </a:rPr>
              <a:t>M.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+mj-lt"/>
              </a:rPr>
              <a:t>Interespinhais</a:t>
            </a:r>
            <a:endParaRPr lang="pt-BR" sz="2400" b="1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+mj-lt"/>
              </a:rPr>
              <a:t>Ação: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Extensão, Inclinação homolateral, rotação e estabilização da coluna vertebral.</a:t>
            </a:r>
            <a:endParaRPr lang="pt-BR" sz="2400" b="1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350855-A637-4077-BC51-F5736480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1666998"/>
            <a:ext cx="5208104" cy="4801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83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12190D6-C534-45F9-9CD8-575E82013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16" r="1920" b="12859"/>
          <a:stretch/>
        </p:blipFill>
        <p:spPr>
          <a:xfrm>
            <a:off x="2168872" y="781879"/>
            <a:ext cx="8603018" cy="550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8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B7952-FD6F-4D2A-8FFD-9D42B35E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2183"/>
          </a:xfrm>
        </p:spPr>
        <p:txBody>
          <a:bodyPr/>
          <a:lstStyle/>
          <a:p>
            <a:r>
              <a:rPr lang="pt-BR" dirty="0"/>
              <a:t>PRINCIPAIS MÚSCULOS DA FACE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4BEEAE-984D-420D-8327-CF5F5373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6922"/>
            <a:ext cx="9601200" cy="442622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MÍMICA FACIAL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Epicrânio ou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Occipitofrontal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Ação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Trabalhando com o ventre frontal traciona para trás o couro cabeludo, elevando as sobrancelhas e enrugando a fronte.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A9EA1C-E2E7-4487-92F5-08A6E86A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02" y="3429000"/>
            <a:ext cx="3781699" cy="307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C4A2374-5867-409D-B8F3-B0BEE339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82" y="3429000"/>
            <a:ext cx="3792744" cy="307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72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C8E47-5302-4F02-981A-DDFB9155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pt-BR" dirty="0"/>
              <a:t>PRINCIPAIS MÚSCULOS DO ABDOME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302E2D-B90D-4639-A334-162B215C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59" y="2213115"/>
            <a:ext cx="3829878" cy="38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Diafragma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Inspiratória, pois diminui a pressão interna da caixa torácica permitindo a entrada do ar nos pulmões, estabilização da coluna vertebral e expulsões (defecação, vômito, micção e parto).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7C0500-EB7A-4451-BFC4-A610B073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75" y="1616764"/>
            <a:ext cx="6709066" cy="4793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4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0F325-858E-49C7-A247-E59C7E39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461052"/>
            <a:ext cx="4075043" cy="4528931"/>
          </a:xfrm>
        </p:spPr>
        <p:txBody>
          <a:bodyPr/>
          <a:lstStyle/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Quadrado Lombar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Inclinação homolateral do tronco e depressão da 12ª costela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  <a:br>
              <a:rPr lang="pt-BR" sz="2400" b="1" dirty="0">
                <a:solidFill>
                  <a:schemeClr val="tx1"/>
                </a:solidFill>
                <a:latin typeface="+mj-lt"/>
              </a:rPr>
            </a:b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 err="1">
                <a:solidFill>
                  <a:schemeClr val="tx1"/>
                </a:solidFill>
                <a:effectLst/>
                <a:latin typeface="+mj-lt"/>
              </a:rPr>
              <a:t>Iliopsoas</a:t>
            </a:r>
            <a:endParaRPr lang="pt-BR" sz="24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da coxa, flexão da coluna lombar (30° – 90°) e inclinação homolateral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C5BEF7-BEFF-4E8E-A258-7F13DF2E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1" y="945322"/>
            <a:ext cx="6414252" cy="504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6641B48-C7F6-46E8-ABE6-B46D35A40655}"/>
              </a:ext>
            </a:extLst>
          </p:cNvPr>
          <p:cNvSpPr/>
          <p:nvPr/>
        </p:nvSpPr>
        <p:spPr>
          <a:xfrm rot="846903">
            <a:off x="6957391" y="1590261"/>
            <a:ext cx="1616766" cy="39756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45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52D0A-DDA0-4B19-9CE8-E4C4F041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4008"/>
            <a:ext cx="9601200" cy="957470"/>
          </a:xfrm>
        </p:spPr>
        <p:txBody>
          <a:bodyPr/>
          <a:lstStyle/>
          <a:p>
            <a:r>
              <a:rPr lang="pt-BR" dirty="0"/>
              <a:t>CORE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6DEBD-A09A-49D6-9A85-1CEEC8CF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391478"/>
            <a:ext cx="5327373" cy="5194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Reto do Abdome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Aumento da pressão intra-abdominal </a:t>
            </a:r>
          </a:p>
          <a:p>
            <a:pPr marL="0" indent="0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(Expiração, Vômito, Defecação, Micção e no Parto).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Fixo no Tórax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Retroversão da pelve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- Fixo na Pelve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do tronco (+ ou – 30°)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Transverso do Abdome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Aumento da pressão intra-abdominal e estabilização da coluna lombar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.</a:t>
            </a: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8A609D-988B-4FCB-A6E9-9A70E8FC6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r="30015" b="1005"/>
          <a:stretch/>
        </p:blipFill>
        <p:spPr>
          <a:xfrm>
            <a:off x="7116416" y="823182"/>
            <a:ext cx="3922645" cy="5600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25E1333-A4F9-41C2-BA5E-59EFA2D5787B}"/>
              </a:ext>
            </a:extLst>
          </p:cNvPr>
          <p:cNvSpPr/>
          <p:nvPr/>
        </p:nvSpPr>
        <p:spPr>
          <a:xfrm>
            <a:off x="8534400" y="3074505"/>
            <a:ext cx="556592" cy="27697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8DE5E72-A198-436F-8556-8E2D02DFA036}"/>
              </a:ext>
            </a:extLst>
          </p:cNvPr>
          <p:cNvSpPr/>
          <p:nvPr/>
        </p:nvSpPr>
        <p:spPr>
          <a:xfrm>
            <a:off x="9004854" y="3074505"/>
            <a:ext cx="1027042" cy="27697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06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6A103-5C55-4DBB-96ED-892DA40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2" y="1550504"/>
            <a:ext cx="4267200" cy="458525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Oblíquo Externo do Abdome</a:t>
            </a:r>
          </a:p>
          <a:p>
            <a:pPr marL="0" indent="0" algn="just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Rotação do tórax girando para o lado oposto, flexão do tronco e aumento da pressão intra-abdominal.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Oblíquo Interno do Abdome</a:t>
            </a:r>
          </a:p>
          <a:p>
            <a:pPr marL="0" indent="0" algn="just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Idem ao Oblíquo Externo, porém realiza rotação do tórax para o mesmo lado.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5F5C79-EF03-4194-A5CF-B6B38C14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12613"/>
            <a:ext cx="4793146" cy="5632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38605E1-2AC0-4C10-B897-62FFE61EFFCC}"/>
              </a:ext>
            </a:extLst>
          </p:cNvPr>
          <p:cNvSpPr/>
          <p:nvPr/>
        </p:nvSpPr>
        <p:spPr>
          <a:xfrm>
            <a:off x="6904382" y="1673086"/>
            <a:ext cx="874643" cy="351182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3AA672E-D1D3-4DD6-AC89-724ABB050D7D}"/>
              </a:ext>
            </a:extLst>
          </p:cNvPr>
          <p:cNvSpPr/>
          <p:nvPr/>
        </p:nvSpPr>
        <p:spPr>
          <a:xfrm>
            <a:off x="9197009" y="2862470"/>
            <a:ext cx="874643" cy="27697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9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D39A3-75BD-48E1-81D6-1269D0D7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57" y="1350499"/>
            <a:ext cx="10410093" cy="4713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Profa. Fabíola Carlim Voigt</a:t>
            </a:r>
          </a:p>
          <a:p>
            <a:pPr marL="0" indent="0" algn="ctr">
              <a:buNone/>
            </a:pPr>
            <a:r>
              <a:rPr lang="pt-BR" sz="3200" dirty="0"/>
              <a:t>E-mail: </a:t>
            </a:r>
            <a:r>
              <a:rPr lang="pt-B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fabycarlim@gmail.com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Qualquer duvida estou a disposição!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CE5A178E-5BA2-40F5-ADF7-000E56298111}"/>
              </a:ext>
            </a:extLst>
          </p:cNvPr>
          <p:cNvSpPr/>
          <p:nvPr/>
        </p:nvSpPr>
        <p:spPr>
          <a:xfrm>
            <a:off x="6096000" y="3110718"/>
            <a:ext cx="712763" cy="63656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2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33A547-72E4-4EFA-A08D-089A5DD2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80" y="907773"/>
            <a:ext cx="4777407" cy="598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Prócero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Traciona para baixo o ângulo medial da sobrancelha e origina as rugas transversais sobre a raiz do nariz.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Orbicular do Olho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Fechamento ativo das pálpebras.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Corrugador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 do Supercílio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Traciona a sobrancelha para baixo e medialmente, produzindo rugas verticais na fronte. Músculos da expressão de sofrimento.</a:t>
            </a:r>
          </a:p>
          <a:p>
            <a:pPr marL="0" indent="0">
              <a:buNone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75EBF4-4824-4142-8C9D-B8E0B426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16" y="907773"/>
            <a:ext cx="5844211" cy="532737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7A8C37C-4DD9-4BF0-89BB-6B789D09D63A}"/>
              </a:ext>
            </a:extLst>
          </p:cNvPr>
          <p:cNvSpPr/>
          <p:nvPr/>
        </p:nvSpPr>
        <p:spPr>
          <a:xfrm>
            <a:off x="7924800" y="2478157"/>
            <a:ext cx="1577009" cy="16565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91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958E1-20E4-4B95-8CB4-689A1E6E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5" y="682487"/>
            <a:ext cx="4707835" cy="595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Levantador do Ângulo da Boca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 o ângulo da boca e acentua o sulco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nasolabial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Orbicular da Boca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Fechamento direto dos lábios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  <a:endParaRPr lang="pt-BR" sz="24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Depressor do Ângulo da Boca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Deprime o ângulo da boca (expressão de tristeza)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Mento ou Mental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Eleva e projeta para fora o lábio superior e enruga a pele do queixo.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34C8D5-C6E5-4A56-9BEB-34A66B03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70" y="839054"/>
            <a:ext cx="6024245" cy="517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E83BABD-87F4-40B3-B1F5-A56EA724FA6F}"/>
              </a:ext>
            </a:extLst>
          </p:cNvPr>
          <p:cNvSpPr/>
          <p:nvPr/>
        </p:nvSpPr>
        <p:spPr>
          <a:xfrm>
            <a:off x="7301949" y="4015409"/>
            <a:ext cx="1722782" cy="16565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11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12DB6-69BD-40FE-B10D-10BF5B90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503583"/>
            <a:ext cx="4787348" cy="61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Depressor do Lábio Inferior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Ação: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Repuxa o lábio inferior diretamente para baixo e lateralmente (expressão de ironia).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Risório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Retrai o ângulo da boca lateralmente (riso forçado).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Zigomático Maior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Traciona o ângulo da boca para trás e para cima (risada).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Zigomático Menor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Auxilia na elevação do lábio superior e acentua o sulco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nasolabial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181466-ED5D-4A6A-A294-616A4BB3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29" y="839054"/>
            <a:ext cx="6024245" cy="517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408FAF9-0407-44F6-903C-DBE227CA5D0F}"/>
              </a:ext>
            </a:extLst>
          </p:cNvPr>
          <p:cNvSpPr/>
          <p:nvPr/>
        </p:nvSpPr>
        <p:spPr>
          <a:xfrm>
            <a:off x="8070574" y="3428999"/>
            <a:ext cx="1086678" cy="20839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5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A9070-6F00-4705-9967-9FF3A85E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463826"/>
            <a:ext cx="4068418" cy="613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Levantador do Lábio Superior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Levanta o lábio superior e leva-o um pouco para frente.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Levantador do Lábio Superior e da Asa do Nariz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Dilata a narina e levanta o lábio superior.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Bucinador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Deprime e comprime as bochechas contra a mandíbula e maxila. Importante para assobiar e soprar.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10953F-A6E1-49B4-BE10-0D95F82A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47" y="941758"/>
            <a:ext cx="6024245" cy="517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E875E2D-350E-492A-88B6-643751864ACA}"/>
              </a:ext>
            </a:extLst>
          </p:cNvPr>
          <p:cNvSpPr/>
          <p:nvPr/>
        </p:nvSpPr>
        <p:spPr>
          <a:xfrm>
            <a:off x="7553739" y="3313043"/>
            <a:ext cx="1166191" cy="153725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4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44828-362D-4DC0-B2CB-7FC3AC0E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70" y="1434547"/>
            <a:ext cx="3849757" cy="3988905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Nasal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Dilatação do nariz.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Depressor do Septo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Traciona para baixo as asas do nariz, estreitando as narinas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957405-FCBC-49B3-8682-9B70A774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47" y="941757"/>
            <a:ext cx="6024245" cy="5179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B6306E8-ED24-4D98-9086-A3446EE321FF}"/>
              </a:ext>
            </a:extLst>
          </p:cNvPr>
          <p:cNvSpPr/>
          <p:nvPr/>
        </p:nvSpPr>
        <p:spPr>
          <a:xfrm>
            <a:off x="7222436" y="3313044"/>
            <a:ext cx="649356" cy="135172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F161D8-2F2D-429A-96D3-DDC9CF3E0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757" y="401541"/>
            <a:ext cx="8679485" cy="605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98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B86F294-54D8-4F46-B791-19D2C536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220" y="531644"/>
            <a:ext cx="6199580" cy="579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441849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277</TotalTime>
  <Words>922</Words>
  <Application>Microsoft Office PowerPoint</Application>
  <PresentationFormat>Widescreen</PresentationFormat>
  <Paragraphs>107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Calibri</vt:lpstr>
      <vt:lpstr>Franklin Gothic Book</vt:lpstr>
      <vt:lpstr>Cortar</vt:lpstr>
      <vt:lpstr>Sistema MUSCULAR</vt:lpstr>
      <vt:lpstr>PRINCIPAIS MÚSCULOS DA FACE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MÚSCULOS DA ATM</vt:lpstr>
      <vt:lpstr>PRINCIPAIS MÚSCULOS DO PESCOÇO</vt:lpstr>
      <vt:lpstr>Apresentação do PowerPoint</vt:lpstr>
      <vt:lpstr>PRINCIPAIS MÚSCULOS DO TÓRAX</vt:lpstr>
      <vt:lpstr>Apresentação do PowerPoint</vt:lpstr>
      <vt:lpstr>REGIÃO POSTERIOR DO TÓRAX</vt:lpstr>
      <vt:lpstr>Apresentação do PowerPoint</vt:lpstr>
      <vt:lpstr>Apresentação do PowerPoint</vt:lpstr>
      <vt:lpstr>GOTEIRA VERTEBRAL - PARAVERTEBRAIS</vt:lpstr>
      <vt:lpstr>Apresentação do PowerPoint</vt:lpstr>
      <vt:lpstr>PRINCIPAIS MÚSCULOS DO ABDOME</vt:lpstr>
      <vt:lpstr>Apresentação do PowerPoint</vt:lpstr>
      <vt:lpstr>CORE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</dc:title>
  <dc:creator>Fabiola Carlim Voigt</dc:creator>
  <cp:lastModifiedBy>Fabiola Carlim Voigt</cp:lastModifiedBy>
  <cp:revision>37</cp:revision>
  <dcterms:created xsi:type="dcterms:W3CDTF">2021-04-08T15:09:44Z</dcterms:created>
  <dcterms:modified xsi:type="dcterms:W3CDTF">2021-04-20T16:30:55Z</dcterms:modified>
</cp:coreProperties>
</file>