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3" r:id="rId8"/>
    <p:sldId id="284" r:id="rId9"/>
    <p:sldId id="285" r:id="rId10"/>
    <p:sldId id="28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7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fabycarlim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0E5F0B2-037B-493D-9360-23CF2ADBE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685" y="1153550"/>
            <a:ext cx="9819249" cy="45438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61EC01-7A23-4EC9-8A07-BB8071E9C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694" y="1505802"/>
            <a:ext cx="8361229" cy="2098226"/>
          </a:xfrm>
        </p:spPr>
        <p:txBody>
          <a:bodyPr/>
          <a:lstStyle/>
          <a:p>
            <a:r>
              <a:rPr lang="pt-BR" dirty="0"/>
              <a:t>Sistema MUSCULAR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28D931-009F-439D-8CD5-AD94D08B1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471" y="3745263"/>
            <a:ext cx="6831673" cy="1086237"/>
          </a:xfrm>
        </p:spPr>
        <p:txBody>
          <a:bodyPr>
            <a:normAutofit/>
          </a:bodyPr>
          <a:lstStyle/>
          <a:p>
            <a:r>
              <a:rPr lang="pt-BR" sz="2400" dirty="0"/>
              <a:t>Profa. Fabíola Carlim Voigt</a:t>
            </a:r>
          </a:p>
        </p:txBody>
      </p:sp>
    </p:spTree>
    <p:extLst>
      <p:ext uri="{BB962C8B-B14F-4D97-AF65-F5344CB8AC3E}">
        <p14:creationId xmlns:p14="http://schemas.microsoft.com/office/powerpoint/2010/main" val="140049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1B41BB-F8AF-4886-986A-DE3EFC27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636104"/>
            <a:ext cx="9859617" cy="5112026"/>
          </a:xfrm>
        </p:spPr>
        <p:txBody>
          <a:bodyPr/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Inserção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Quando se inserem em mais de um tendão.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Ex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Flexor Longo dos Dedos.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5D66B9-3E5D-4023-BBC5-06693E8B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07463"/>
            <a:ext cx="5168348" cy="4597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BFB22AF-5592-4A68-9695-800AFD1D0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5" r="18454"/>
          <a:stretch/>
        </p:blipFill>
        <p:spPr>
          <a:xfrm>
            <a:off x="6797412" y="1807463"/>
            <a:ext cx="4904258" cy="4597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83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8CB57-064B-4AE5-98C9-B343C3AE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96009"/>
          </a:xfrm>
        </p:spPr>
        <p:txBody>
          <a:bodyPr/>
          <a:lstStyle/>
          <a:p>
            <a:r>
              <a:rPr lang="pt-BR" dirty="0"/>
              <a:t>TIPOS DE MÚSCULOS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C02675-5E79-4966-B934-063A3E17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81809"/>
            <a:ext cx="9601200" cy="4121426"/>
          </a:xfrm>
        </p:spPr>
        <p:txBody>
          <a:bodyPr>
            <a:normAutofit/>
          </a:bodyPr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Músculo Estriado Esquelético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S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ão chamados de esqueléticos porque estão ligados aos ossos do esqueleto; de músculos voluntários por serem responsáveis pelos movimentos voluntários e de estriados porque apresentam estriações quando vistos ao microscópio.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92DB04-113F-48FF-9970-2A8E69CE9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768" y="3729229"/>
            <a:ext cx="3804863" cy="2585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59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906AC3-1A89-40F5-AD1B-E562C9EE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0" y="975959"/>
            <a:ext cx="9601200" cy="3887857"/>
          </a:xfrm>
        </p:spPr>
        <p:txBody>
          <a:bodyPr>
            <a:normAutofit/>
          </a:bodyPr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Músculo Liso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lang="pt-BR" sz="2400" dirty="0">
                <a:latin typeface="+mj-lt"/>
              </a:rPr>
              <a:t>São músculos involuntários por sua atividade ser independente de comando central consciente. Estão sob o controle do sistema nervoso autônomo. Os músculos lisos são encontrados na parede da maioria dos órgãos tubulares do organismo como os do tubo digestivo, aparelho urinário, vasos sanguíneos e brônquios.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D56BCC-608F-49E9-83DD-64782BB49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579" y="3148460"/>
            <a:ext cx="4141173" cy="2834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47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C177D1-D4C9-410E-B07B-0746A53A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112" y="969615"/>
            <a:ext cx="9601200" cy="3942522"/>
          </a:xfrm>
        </p:spPr>
        <p:txBody>
          <a:bodyPr>
            <a:normAutofit/>
          </a:bodyPr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Músculo Estriado Cardíaco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Representa a arquitetura cardíaca. É um músculo estriado, porém involuntário. </a:t>
            </a:r>
            <a:r>
              <a:rPr lang="pt-BR" sz="2400" dirty="0">
                <a:latin typeface="+mj-lt"/>
              </a:rPr>
              <a:t>A massa muscular cardíaca recebe o nome de miocárdio e é responsável pela função de bombeamento do coração. 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1AC194-F205-448F-A0F3-614585335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876" y="3087756"/>
            <a:ext cx="4081671" cy="3025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62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1835B73-6003-4A44-98A2-81C5816E9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215" y="697176"/>
            <a:ext cx="7522958" cy="5675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63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040EC-A0F1-438C-AFAB-45DE9F42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ANATÔMICOS DOS MÚSCULOS ESTRIADOS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072604-F686-4ACC-A162-F2166EE71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84783"/>
            <a:ext cx="6367670" cy="4141304"/>
          </a:xfrm>
        </p:spPr>
        <p:txBody>
          <a:bodyPr/>
          <a:lstStyle/>
          <a:p>
            <a:pPr algn="just"/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Ventre Muscular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é a porção contrátil do músculo, constituído de fibras musculares (porção carnosa).</a:t>
            </a:r>
          </a:p>
          <a:p>
            <a:pPr algn="just"/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Tendão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é um elemento de tecido conjuntivo, ricos em fibras colágenas e que serve para fixação do ventre, em ossos, no tecido subcutâneo e em cápsulas articulares. Possuem aspecto morfológico de fitas ou de cilindros.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F699C7-9FFB-47D1-818B-1FC18601E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27" y="2171700"/>
            <a:ext cx="3048000" cy="400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45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4A038D-9CCF-474E-AF44-A0E3B329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929" y="415786"/>
            <a:ext cx="9601200" cy="5231296"/>
          </a:xfrm>
        </p:spPr>
        <p:txBody>
          <a:bodyPr/>
          <a:lstStyle/>
          <a:p>
            <a:pPr algn="just"/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Aponeurose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é uma estrutura formada por tecido conjuntivo. Membrana que envolve grupos musculares. Geralmente apresenta-se em forma de lâminas ou em leques.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F484E8-EDF8-4E81-8670-F9D09A58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960" y="1790701"/>
            <a:ext cx="4160080" cy="4651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80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49DF83-D2E3-4CB5-AF55-014F2B250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87895"/>
            <a:ext cx="9601200" cy="4687957"/>
          </a:xfrm>
        </p:spPr>
        <p:txBody>
          <a:bodyPr/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Bainhas </a:t>
            </a:r>
            <a:r>
              <a:rPr lang="pt-BR" sz="2400" b="1" i="0" dirty="0" err="1">
                <a:solidFill>
                  <a:schemeClr val="tx1"/>
                </a:solidFill>
                <a:effectLst/>
                <a:latin typeface="+mj-lt"/>
              </a:rPr>
              <a:t>Tendíneas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são estruturas que formam pontes ou túneis entre as superfícies ósseas sobre as quais deslizam os tendões. Sua função é conter o tendão, permitindo-lhe um deslizamento fácil.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31674E-95B4-489D-B08A-2AAF4B2B2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941" y="2114045"/>
            <a:ext cx="4002156" cy="45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95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49F2AB-2FA0-45EE-AA9D-15011DD8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356" y="940905"/>
            <a:ext cx="9601200" cy="4651513"/>
          </a:xfrm>
        </p:spPr>
        <p:txBody>
          <a:bodyPr>
            <a:normAutofit/>
          </a:bodyPr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Bolsas Sinoviais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são encontradas entre os músculos ou entre um músculo e um osso. São pequenas bolsas forradas por uma membrana serosa que possibilitam o deslizamento muscular.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3E8C6D-94C0-4441-9235-C7624864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356" y="2722217"/>
            <a:ext cx="4700317" cy="3194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07CBEEF-0DB2-4353-9F27-71E42104A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625" y="2722217"/>
            <a:ext cx="4259838" cy="3194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536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48B8C-0DE8-48D9-A13D-458B9D0D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03243"/>
          </a:xfrm>
        </p:spPr>
        <p:txBody>
          <a:bodyPr/>
          <a:lstStyle/>
          <a:p>
            <a:r>
              <a:rPr lang="pt-BR" dirty="0"/>
              <a:t>TIPOS DE CONTRAÇÕES MUSCULARES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64E21A-1C89-4A12-B2AF-EF2FD33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01078"/>
            <a:ext cx="9601200" cy="4280453"/>
          </a:xfrm>
        </p:spPr>
        <p:txBody>
          <a:bodyPr/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Contração Concêntrica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o músculo se encurta e traciona outra estrutura, como um tendão.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Ex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Trazer um livro que estava sobre a mesa ao encontro da cabeça.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Contração Excêntrica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quando aumenta o comprimento total do músculo durante a contração.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Ex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idem ao anterior, porém quando recolocamos o livro sobre mesa.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Contração Isométrica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servem para estabilizar as articulações enquanto outras são movidas. Gera tensão muscular sem realizar movimentos.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9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28752-612E-4353-A21D-35494FCB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56252"/>
          </a:xfrm>
        </p:spPr>
        <p:txBody>
          <a:bodyPr/>
          <a:lstStyle/>
          <a:p>
            <a:r>
              <a:rPr lang="pt-BR" dirty="0"/>
              <a:t>CONCEITO DE MÚSCULOS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78C658-4DDD-43B9-A82D-279A80F2A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287" y="2040835"/>
            <a:ext cx="9455426" cy="3906078"/>
          </a:xfrm>
        </p:spPr>
        <p:txBody>
          <a:bodyPr>
            <a:normAutofit/>
          </a:bodyPr>
          <a:lstStyle/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São estruturas individualizadas que cruzam uma ou mais articulações e pela sua contração são capazes de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realizar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movimento. Este é efetuado por células especializadas denominadas fibras musculares.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 músculo vivo é de cor vermelha. Essa coloração avermelhada das fibras musculares se deve à mioglobina, proteína semelhante à hemoglobina presente nos glóbulos vermelhos, que cumpre o papel de conservar algum O2 proveniente da circulação.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555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8ACEA-A47E-473D-9146-DA4B88BB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26" y="593035"/>
            <a:ext cx="9435548" cy="1485900"/>
          </a:xfrm>
        </p:spPr>
        <p:txBody>
          <a:bodyPr/>
          <a:lstStyle/>
          <a:p>
            <a:r>
              <a:rPr lang="pt-BR" dirty="0"/>
              <a:t>ANATOMIA MISCROSCÓPICA DA FIBRA MUSCULAR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77A533-5D27-41DB-8CC6-E9DD3E78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26" y="2720424"/>
            <a:ext cx="9601200" cy="3380132"/>
          </a:xfrm>
        </p:spPr>
        <p:txBody>
          <a:bodyPr>
            <a:normAutofit/>
          </a:bodyPr>
          <a:lstStyle/>
          <a:p>
            <a:r>
              <a:rPr lang="pt-BR" sz="2400" b="0" i="0" dirty="0">
                <a:solidFill>
                  <a:schemeClr val="tx1"/>
                </a:solidFill>
                <a:effectLst/>
              </a:rPr>
              <a:t>O tecido muscular consiste de células contráteis especializadas, ou fibras musculares, que são agrupadas e dispostas de forma altamente organizada. 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</a:rPr>
              <a:t>Cada fibra de músculo esquelético apresenta dois tipos de estruturas filiformes muito delgadas, chamadas </a:t>
            </a:r>
            <a:r>
              <a:rPr lang="pt-BR" sz="2400" b="0" i="0" dirty="0" err="1">
                <a:solidFill>
                  <a:schemeClr val="tx1"/>
                </a:solidFill>
                <a:effectLst/>
              </a:rPr>
              <a:t>miofilamentos</a:t>
            </a:r>
            <a:r>
              <a:rPr lang="pt-BR" sz="2400" b="0" i="0" dirty="0">
                <a:solidFill>
                  <a:schemeClr val="tx1"/>
                </a:solidFill>
                <a:effectLst/>
              </a:rPr>
              <a:t> grossos (miosina) e finos (actina).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9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1EFFAB8-DF0D-4F35-A32E-A4CD4CBDD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490" y="1348409"/>
            <a:ext cx="10403957" cy="416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002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1409E-D093-45A9-8211-5D984A12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ANATÔMICOS DO TECIDO CONJUNTIVO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748B3F-3325-453E-900C-294936EB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888" y="2481469"/>
            <a:ext cx="5145156" cy="3690731"/>
          </a:xfrm>
        </p:spPr>
        <p:txBody>
          <a:bodyPr>
            <a:normAutofit/>
          </a:bodyPr>
          <a:lstStyle/>
          <a:p>
            <a:pPr algn="just"/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Fáscia Superficial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separa os músculos da pele.</a:t>
            </a:r>
          </a:p>
          <a:p>
            <a:pPr algn="just"/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Fáscia Muscular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é uma lâmina ou faixa larga de tecido conjuntivo fibroso, que abaixo da pele, circunda os músculos e outros órgãos do corpo.</a:t>
            </a:r>
          </a:p>
          <a:p>
            <a:pPr algn="just"/>
            <a:endParaRPr lang="pt-BR" b="0" i="0" dirty="0">
              <a:solidFill>
                <a:srgbClr val="393939"/>
              </a:solidFill>
              <a:effectLst/>
              <a:latin typeface="Graphik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9E1F66-7F26-4C33-9E78-F980A270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546" y="2481469"/>
            <a:ext cx="4533900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99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844156-2CA6-4A43-9F14-E1324B50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678" y="1656521"/>
            <a:ext cx="9601200" cy="3829878"/>
          </a:xfrm>
        </p:spPr>
        <p:txBody>
          <a:bodyPr>
            <a:normAutofit/>
          </a:bodyPr>
          <a:lstStyle/>
          <a:p>
            <a:pPr algn="just"/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Epimísio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é a camada mais externa de tecido conjuntivo que circunda todo o músculo;</a:t>
            </a:r>
            <a:endParaRPr lang="pt-BR" sz="2400" b="1" i="0" dirty="0">
              <a:solidFill>
                <a:schemeClr val="tx1"/>
              </a:solidFill>
              <a:effectLst/>
              <a:latin typeface="+mj-lt"/>
            </a:endParaRPr>
          </a:p>
          <a:p>
            <a:pPr algn="just"/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Perimísio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circunda grupos de 10 a 100 ou mais fibras musculares individuais, separando-as em feixes chamados fascículos. Os fascículos podem ser vistos a olho nu;</a:t>
            </a:r>
          </a:p>
          <a:p>
            <a:pPr algn="just"/>
            <a:r>
              <a:rPr lang="pt-BR" sz="2400" b="1" i="0" dirty="0" err="1">
                <a:solidFill>
                  <a:schemeClr val="tx1"/>
                </a:solidFill>
                <a:effectLst/>
                <a:latin typeface="+mj-lt"/>
              </a:rPr>
              <a:t>Endomísio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é um fino revestimento de tecido conjuntivo que penetra no interior de cada fascículo e separa as fibras musculares individuais de seus vizinhos.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005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7BCA5FB-A836-4AAA-9975-EA8B5D5A3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072" y="1186069"/>
            <a:ext cx="9034669" cy="468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774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ração Muscular_ Ação das proteínas Actina e Miosina">
            <a:hlinkClick r:id="" action="ppaction://media"/>
            <a:extLst>
              <a:ext uri="{FF2B5EF4-FFF2-40B4-BE49-F238E27FC236}">
                <a16:creationId xmlns:a16="http://schemas.microsoft.com/office/drawing/2014/main" id="{EEA0EA5A-DA97-48B4-8D0C-84AF0091189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4938" y="398104"/>
            <a:ext cx="9057862" cy="6061792"/>
          </a:xfrm>
        </p:spPr>
      </p:pic>
    </p:spTree>
    <p:extLst>
      <p:ext uri="{BB962C8B-B14F-4D97-AF65-F5344CB8AC3E}">
        <p14:creationId xmlns:p14="http://schemas.microsoft.com/office/powerpoint/2010/main" val="8810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FD39A3-75BD-48E1-81D6-1269D0D7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957" y="1350499"/>
            <a:ext cx="10410093" cy="4713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Profa. Fabíola Carlim Voigt</a:t>
            </a:r>
          </a:p>
          <a:p>
            <a:pPr marL="0" indent="0" algn="ctr">
              <a:buNone/>
            </a:pPr>
            <a:r>
              <a:rPr lang="pt-BR" sz="3200" dirty="0"/>
              <a:t>E-mail: </a:t>
            </a:r>
            <a:r>
              <a:rPr lang="pt-BR" sz="32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fabycarlim@gmail.com</a:t>
            </a:r>
            <a:endParaRPr lang="pt-BR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/>
              <a:t>Qualquer duvida estou a disposição!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4" name="Seta: para Cima 3">
            <a:extLst>
              <a:ext uri="{FF2B5EF4-FFF2-40B4-BE49-F238E27FC236}">
                <a16:creationId xmlns:a16="http://schemas.microsoft.com/office/drawing/2014/main" id="{CE5A178E-5BA2-40F5-ADF7-000E56298111}"/>
              </a:ext>
            </a:extLst>
          </p:cNvPr>
          <p:cNvSpPr/>
          <p:nvPr/>
        </p:nvSpPr>
        <p:spPr>
          <a:xfrm>
            <a:off x="6096000" y="3110718"/>
            <a:ext cx="712763" cy="636563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52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62233-3AB5-47C1-94E8-3F08A83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29748"/>
          </a:xfrm>
        </p:spPr>
        <p:txBody>
          <a:bodyPr/>
          <a:lstStyle/>
          <a:p>
            <a:r>
              <a:rPr lang="pt-BR" dirty="0"/>
              <a:t>FUNÇÕES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889A00-CA9E-4EAC-B4A0-AC230BB83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165" y="2213113"/>
            <a:ext cx="9415670" cy="3959087"/>
          </a:xfrm>
        </p:spPr>
        <p:txBody>
          <a:bodyPr/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Produção dos Movimentos Corporais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Movimentos globais do corpo;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Estabilização das Posições Corporais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 contração dos músculos esqueléticos estabilizam as articulações e participam da manutenção das posturas, como a de ficar em pé ou sentar.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Regulação do Volume dos Órgãos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 contração sustentada das faixas anelares dos músculos lisos (esfíncteres), pode impedir a saída do conteúdo de um órgão oco.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145AD1-3FDD-48AD-8FB2-7AB86846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669" y="1076739"/>
            <a:ext cx="9362661" cy="4704522"/>
          </a:xfrm>
        </p:spPr>
        <p:txBody>
          <a:bodyPr/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Movimento de Substâncias dentro do Corpo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As contrações dos músculos lisos das paredes dos vasos sanguíneos regulam a intensidade do fluxo. 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Os músculos lisos também podem mover alimentos, urina e gametas do sistema reprodutivo. 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Os músculos esqueléticos promovem o fluxo de linfa e o retorno do sangue para o coração.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Produção de Calor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Quando o tecido muscular se contrai ele produz calor e grande parte desse calor liberado pelo músculo é usado na manutenção da temperatura corporal.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631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3549E-7AE2-44E6-B3D9-7E441581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1209"/>
          </a:xfrm>
        </p:spPr>
        <p:txBody>
          <a:bodyPr/>
          <a:lstStyle/>
          <a:p>
            <a:r>
              <a:rPr lang="pt-BR" dirty="0"/>
              <a:t>GRUPOS MUSCULARES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B285F5-8135-4B93-ADEB-D4505F85A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2783"/>
            <a:ext cx="9601200" cy="476746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Cabeça;</a:t>
            </a:r>
            <a:endParaRPr lang="pt-BR" sz="2400" dirty="0">
              <a:solidFill>
                <a:srgbClr val="393939"/>
              </a:solidFill>
              <a:latin typeface="+mj-lt"/>
            </a:endParaRPr>
          </a:p>
          <a:p>
            <a:pPr marL="457200" indent="-457200" algn="just">
              <a:buAutoNum type="arabicPeriod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Pescoço;</a:t>
            </a:r>
            <a:endParaRPr lang="pt-BR" sz="2400" b="0" i="0" dirty="0">
              <a:solidFill>
                <a:srgbClr val="393939"/>
              </a:solidFill>
              <a:effectLst/>
              <a:latin typeface="+mj-lt"/>
            </a:endParaRPr>
          </a:p>
          <a:p>
            <a:pPr marL="457200" indent="-457200" algn="just">
              <a:buAutoNum type="arabicPeriod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Tórax;</a:t>
            </a:r>
            <a:endParaRPr lang="pt-BR" sz="2400" dirty="0">
              <a:solidFill>
                <a:srgbClr val="393939"/>
              </a:solidFill>
              <a:latin typeface="+mj-lt"/>
            </a:endParaRPr>
          </a:p>
          <a:p>
            <a:pPr marL="457200" indent="-457200" algn="just">
              <a:buAutoNum type="arabicPeriod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 Abdome;</a:t>
            </a:r>
            <a:endParaRPr lang="pt-BR" sz="2400" dirty="0">
              <a:solidFill>
                <a:srgbClr val="393939"/>
              </a:solidFill>
              <a:latin typeface="+mj-lt"/>
            </a:endParaRPr>
          </a:p>
          <a:p>
            <a:pPr marL="457200" indent="-457200" algn="just">
              <a:buAutoNum type="arabicPeriod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Região Posterior do Tronco;</a:t>
            </a:r>
            <a:endParaRPr lang="pt-BR" sz="2400" dirty="0">
              <a:solidFill>
                <a:srgbClr val="393939"/>
              </a:solidFill>
              <a:latin typeface="+mj-lt"/>
            </a:endParaRPr>
          </a:p>
          <a:p>
            <a:pPr marL="457200" indent="-457200" algn="just">
              <a:buAutoNum type="arabicPeriod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Membros Superiores;</a:t>
            </a:r>
            <a:endParaRPr lang="pt-BR" sz="2400" dirty="0">
              <a:solidFill>
                <a:srgbClr val="393939"/>
              </a:solidFill>
              <a:latin typeface="+mj-lt"/>
            </a:endParaRPr>
          </a:p>
          <a:p>
            <a:pPr marL="457200" indent="-457200" algn="just">
              <a:buAutoNum type="arabicPeriod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Membros Inferiores;</a:t>
            </a:r>
          </a:p>
          <a:p>
            <a:pPr marL="457200" indent="-457200" algn="just">
              <a:buAutoNum type="arabicPeriod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Órgãos dos Sentidos;</a:t>
            </a:r>
          </a:p>
          <a:p>
            <a:pPr marL="457200" indent="-457200" algn="just">
              <a:buAutoNum type="arabicPeriod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Períneo.</a:t>
            </a:r>
            <a:endParaRPr lang="pt-BR" sz="2400" b="0" i="0" dirty="0">
              <a:solidFill>
                <a:srgbClr val="393939"/>
              </a:solidFill>
              <a:effectLst/>
              <a:latin typeface="+mj-lt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8293A1-9592-4E4C-93D0-CD71A0A15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298" y="1722783"/>
            <a:ext cx="4086502" cy="4515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12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A939F-8512-49AB-A368-387FAF4B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4217"/>
          </a:xfrm>
        </p:spPr>
        <p:txBody>
          <a:bodyPr/>
          <a:lstStyle/>
          <a:p>
            <a:r>
              <a:rPr lang="pt-BR" dirty="0"/>
              <a:t>CLASSIFICAÇÃO DOS MÚSCULOS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71DF64-1ECE-4C4F-B80A-AEF816F95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583" y="1789045"/>
            <a:ext cx="6195391" cy="4638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Quanto a situação:</a:t>
            </a:r>
          </a:p>
          <a:p>
            <a:r>
              <a:rPr lang="pt-BR" sz="2400" b="1" dirty="0">
                <a:latin typeface="+mj-lt"/>
              </a:rPr>
              <a:t>Superficial</a:t>
            </a:r>
            <a:r>
              <a:rPr lang="pt-BR" sz="2400" dirty="0">
                <a:latin typeface="+mj-lt"/>
              </a:rPr>
              <a:t>: Se encontram logo abaixo da pele.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Estão localizados na cabeça (crânio e face), pescoço e na mão (região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j-lt"/>
              </a:rPr>
              <a:t>hipotenar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). Exemplo: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j-lt"/>
              </a:rPr>
              <a:t>Platisma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r>
              <a:rPr lang="pt-BR" sz="2400" b="1" dirty="0">
                <a:latin typeface="+mj-lt"/>
              </a:rPr>
              <a:t>Profundo</a:t>
            </a:r>
            <a:r>
              <a:rPr lang="pt-BR" sz="2400" dirty="0">
                <a:latin typeface="+mj-lt"/>
              </a:rPr>
              <a:t>: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 N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a maioria das vezes, se inserem em ossos. Estão localizados abaixo da fáscia superficial. Exemplo: Pronador quadrado.</a:t>
            </a:r>
            <a:endParaRPr lang="pt-BR" sz="2400" dirty="0"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C954894-27EE-44BA-B8E2-7AE457827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354638"/>
            <a:ext cx="2487707" cy="3045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4121797-54A0-4F0A-B7B0-052F66459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831" y="3568460"/>
            <a:ext cx="1564611" cy="2858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25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3F24AC-7F1C-41C9-85CD-BC162216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539" y="940905"/>
            <a:ext cx="7189305" cy="5738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+mj-lt"/>
              </a:rPr>
              <a:t>Quanto a forma:</a:t>
            </a:r>
          </a:p>
          <a:p>
            <a:r>
              <a:rPr lang="pt-BR" sz="2400" b="1" dirty="0">
                <a:latin typeface="+mj-lt"/>
              </a:rPr>
              <a:t>Longos</a:t>
            </a:r>
            <a:r>
              <a:rPr lang="pt-BR" sz="2400" dirty="0">
                <a:latin typeface="+mj-lt"/>
              </a:rPr>
              <a:t>: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São encontrados especialmente nos membros. Exemplo: Bíceps braquial.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r>
              <a:rPr lang="pt-BR" sz="2400" b="1" dirty="0">
                <a:latin typeface="+mj-lt"/>
              </a:rPr>
              <a:t>Curtos</a:t>
            </a:r>
            <a:r>
              <a:rPr lang="pt-BR" sz="2400" dirty="0">
                <a:latin typeface="+mj-lt"/>
              </a:rPr>
              <a:t>: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Encontram-se nas articulações cujos movimentos tem pouca amplitude. Exemplo: Músculos da mão.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r>
              <a:rPr lang="pt-BR" sz="2400" b="1" dirty="0">
                <a:latin typeface="+mj-lt"/>
              </a:rPr>
              <a:t>Largos</a:t>
            </a:r>
            <a:r>
              <a:rPr lang="pt-BR" sz="2400" dirty="0">
                <a:latin typeface="+mj-lt"/>
              </a:rPr>
              <a:t>: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Caracterizam-se por serem laminares. São encontrados nas paredes das grandes cavidades (tórax e abdome). Exemplo: Diafragma.</a:t>
            </a:r>
            <a:endParaRPr lang="pt-BR" sz="24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6E6AB6-EB02-44EF-99F0-1D354A8C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285" y="577573"/>
            <a:ext cx="1536148" cy="2655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055FA31-0506-4EC1-BEFC-EE0D0C71A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805" y="1905239"/>
            <a:ext cx="1536148" cy="2482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12FDC4B-92B6-4A6A-AFB8-37BEE923F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285" y="4140553"/>
            <a:ext cx="1536148" cy="2273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07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3F24AC-7F1C-41C9-85CD-BC162216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878" y="609601"/>
            <a:ext cx="9601200" cy="4913243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+mj-lt"/>
              </a:rPr>
              <a:t>Quanto a disposição da fibra: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Reto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Paralelo à linha média.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Ex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Reto abdominal.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Transverso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Perpendicular à linha média.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Ex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Transverso abdominal.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Oblíquo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Diagonal à linha média.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Ex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Oblíquo externo.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DDA4F2-0F0A-4FBF-ACC1-5852D02C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17" y="2676939"/>
            <a:ext cx="4658139" cy="3867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925A9F6-93AC-4520-95AD-FA9314354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414" b="9423"/>
          <a:stretch/>
        </p:blipFill>
        <p:spPr>
          <a:xfrm>
            <a:off x="1543877" y="2676939"/>
            <a:ext cx="4658139" cy="3867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18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3F24AC-7F1C-41C9-85CD-BC162216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32" y="350004"/>
            <a:ext cx="5811078" cy="5393634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+mj-lt"/>
              </a:rPr>
              <a:t>Quanto a origem e inserção: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Origem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Quando se originam de mais de um tendão. Ex. Bíceps, Quadríceps.</a:t>
            </a:r>
          </a:p>
          <a:p>
            <a:pPr marL="0" indent="0">
              <a:buNone/>
            </a:pPr>
            <a:endParaRPr lang="pt-BR" sz="2400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2400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25285D-DFEA-4877-BC68-741B4280C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78" y="1970208"/>
            <a:ext cx="3119934" cy="4537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21E7641-6A2D-4CB8-B843-8C1D599EF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061" y="1970209"/>
            <a:ext cx="5102087" cy="4537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549551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159</TotalTime>
  <Words>999</Words>
  <Application>Microsoft Office PowerPoint</Application>
  <PresentationFormat>Widescreen</PresentationFormat>
  <Paragraphs>72</Paragraphs>
  <Slides>26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Franklin Gothic Book</vt:lpstr>
      <vt:lpstr>Graphik</vt:lpstr>
      <vt:lpstr>Cortar</vt:lpstr>
      <vt:lpstr>Sistema MUSCULAR</vt:lpstr>
      <vt:lpstr>CONCEITO DE MÚSCULOS</vt:lpstr>
      <vt:lpstr>FUNÇÕES</vt:lpstr>
      <vt:lpstr>Apresentação do PowerPoint</vt:lpstr>
      <vt:lpstr>GRUPOS MUSCULARES</vt:lpstr>
      <vt:lpstr>CLASSIFICAÇÃO DOS MÚSCULOS</vt:lpstr>
      <vt:lpstr>Apresentação do PowerPoint</vt:lpstr>
      <vt:lpstr>Apresentação do PowerPoint</vt:lpstr>
      <vt:lpstr>Apresentação do PowerPoint</vt:lpstr>
      <vt:lpstr>Apresentação do PowerPoint</vt:lpstr>
      <vt:lpstr>TIPOS DE MÚSCULOS</vt:lpstr>
      <vt:lpstr>Apresentação do PowerPoint</vt:lpstr>
      <vt:lpstr>Apresentação do PowerPoint</vt:lpstr>
      <vt:lpstr>Apresentação do PowerPoint</vt:lpstr>
      <vt:lpstr>COMPONENTES ANATÔMICOS DOS MÚSCULOS ESTRIADOS</vt:lpstr>
      <vt:lpstr>Apresentação do PowerPoint</vt:lpstr>
      <vt:lpstr>Apresentação do PowerPoint</vt:lpstr>
      <vt:lpstr>Apresentação do PowerPoint</vt:lpstr>
      <vt:lpstr>TIPOS DE CONTRAÇÕES MUSCULARES</vt:lpstr>
      <vt:lpstr>ANATOMIA MISCROSCÓPICA DA FIBRA MUSCULAR</vt:lpstr>
      <vt:lpstr>Apresentação do PowerPoint</vt:lpstr>
      <vt:lpstr>COMPONENTES ANATÔMICOS DO TECIDO CONJUNTIVO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MUSCULAR</dc:title>
  <dc:creator>Fabiola Carlim Voigt</dc:creator>
  <cp:lastModifiedBy>Fabiola Carlim Voigt</cp:lastModifiedBy>
  <cp:revision>39</cp:revision>
  <dcterms:created xsi:type="dcterms:W3CDTF">2021-04-06T19:35:32Z</dcterms:created>
  <dcterms:modified xsi:type="dcterms:W3CDTF">2021-04-08T14:56:36Z</dcterms:modified>
</cp:coreProperties>
</file>