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78" r:id="rId4"/>
    <p:sldId id="259" r:id="rId5"/>
    <p:sldId id="260" r:id="rId6"/>
    <p:sldId id="267" r:id="rId7"/>
    <p:sldId id="261" r:id="rId8"/>
    <p:sldId id="264" r:id="rId9"/>
    <p:sldId id="262" r:id="rId10"/>
    <p:sldId id="268" r:id="rId11"/>
    <p:sldId id="265" r:id="rId12"/>
    <p:sldId id="266" r:id="rId13"/>
    <p:sldId id="263" r:id="rId14"/>
    <p:sldId id="269" r:id="rId15"/>
    <p:sldId id="270" r:id="rId16"/>
    <p:sldId id="271" r:id="rId17"/>
    <p:sldId id="272" r:id="rId18"/>
    <p:sldId id="273" r:id="rId19"/>
    <p:sldId id="275" r:id="rId20"/>
    <p:sldId id="284" r:id="rId21"/>
    <p:sldId id="276" r:id="rId22"/>
    <p:sldId id="279" r:id="rId23"/>
    <p:sldId id="282" r:id="rId24"/>
    <p:sldId id="283" r:id="rId25"/>
    <p:sldId id="285" r:id="rId26"/>
    <p:sldId id="286" r:id="rId27"/>
    <p:sldId id="287" r:id="rId28"/>
    <p:sldId id="288" r:id="rId29"/>
    <p:sldId id="290" r:id="rId30"/>
    <p:sldId id="297" r:id="rId31"/>
    <p:sldId id="289" r:id="rId32"/>
    <p:sldId id="295" r:id="rId33"/>
    <p:sldId id="29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fabycarlim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80E2955-FB3E-4B80-87BC-166CDEAE96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9907" y="998806"/>
            <a:ext cx="6831672" cy="479708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1CF449-474A-443F-904E-374E46762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Sistema esquelético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54EFF7-607A-469D-9C82-51F4A84864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Profa. Fabíola Carlim Voigt</a:t>
            </a:r>
          </a:p>
        </p:txBody>
      </p:sp>
    </p:spTree>
    <p:extLst>
      <p:ext uri="{BB962C8B-B14F-4D97-AF65-F5344CB8AC3E}">
        <p14:creationId xmlns:p14="http://schemas.microsoft.com/office/powerpoint/2010/main" val="110971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03201-448B-40CB-B238-7C7DB782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2" y="685800"/>
            <a:ext cx="9601200" cy="944217"/>
          </a:xfrm>
        </p:spPr>
        <p:txBody>
          <a:bodyPr/>
          <a:lstStyle/>
          <a:p>
            <a:r>
              <a:rPr lang="pt-BR" dirty="0"/>
              <a:t>COLUNA TORÁCICA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3ADD3A-8011-441E-8EB2-B1EB7336B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72309"/>
            <a:ext cx="4412974" cy="3427344"/>
          </a:xfrm>
        </p:spPr>
        <p:txBody>
          <a:bodyPr>
            <a:normAutofit/>
          </a:bodyPr>
          <a:lstStyle/>
          <a:p>
            <a:r>
              <a:rPr lang="pt-BR" sz="2400" dirty="0"/>
              <a:t>Composto de 12 vértebras; </a:t>
            </a:r>
          </a:p>
          <a:p>
            <a:r>
              <a:rPr lang="pt-BR" sz="2400" dirty="0"/>
              <a:t>Região superior do tronco;</a:t>
            </a:r>
          </a:p>
          <a:p>
            <a:r>
              <a:rPr lang="pt-BR" sz="2400" dirty="0"/>
              <a:t> Em cada vértebra torácica se insere um par de costelas.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17F06B-A603-4969-AE32-BE10FFC49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828" y="919606"/>
            <a:ext cx="4239913" cy="5252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3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C2D4C-A364-42C9-89F7-93A287BA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29748"/>
          </a:xfrm>
        </p:spPr>
        <p:txBody>
          <a:bodyPr/>
          <a:lstStyle/>
          <a:p>
            <a:pPr algn="ctr"/>
            <a:r>
              <a:rPr lang="pt-BR" dirty="0"/>
              <a:t>T1- T12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03F3066-A562-4E26-B64F-CB235424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2043" y="1955155"/>
            <a:ext cx="4505868" cy="3981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B022F4-D7AB-4266-90E0-3A6D70439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05" y="1955155"/>
            <a:ext cx="4605395" cy="3981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43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BBB0A-18F3-452A-9D5A-B13CE99A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0722"/>
          </a:xfrm>
        </p:spPr>
        <p:txBody>
          <a:bodyPr/>
          <a:lstStyle/>
          <a:p>
            <a:r>
              <a:rPr lang="pt-BR" dirty="0"/>
              <a:t>TÓRAX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D41C4B-E25F-4C10-BF68-68491543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2538"/>
            <a:ext cx="9601200" cy="4810539"/>
          </a:xfrm>
        </p:spPr>
        <p:txBody>
          <a:bodyPr>
            <a:normAutofit/>
          </a:bodyPr>
          <a:lstStyle/>
          <a:p>
            <a:r>
              <a:rPr lang="pt-BR" sz="2400" dirty="0"/>
              <a:t>A caixa torácica é feita por 12 pares de costelas, que se originam das vértebras torácicas posteriormente e se articulam com o osso esterno anteriormente;</a:t>
            </a:r>
          </a:p>
          <a:p>
            <a:r>
              <a:rPr lang="pt-BR" sz="2400" dirty="0"/>
              <a:t> Os primeiros 7 pares de costelas se articulam com o esterno diretamente através de uma ponte de cartilagens e são chamadas de costelas verdadeiras;</a:t>
            </a:r>
          </a:p>
          <a:p>
            <a:r>
              <a:rPr lang="pt-BR" sz="2400" dirty="0"/>
              <a:t>Os seguintes 3 pares de costelas se articulam com uma estrutura cartilaginosa comum que se articula com o esterno e são chamadas de costelas falsas; </a:t>
            </a:r>
          </a:p>
          <a:p>
            <a:r>
              <a:rPr lang="pt-BR" sz="2400" dirty="0"/>
              <a:t>Os últimos 2 pares são chamados de flutuantes por não se articularem com o esterno.</a:t>
            </a:r>
          </a:p>
        </p:txBody>
      </p:sp>
    </p:spTree>
    <p:extLst>
      <p:ext uri="{BB962C8B-B14F-4D97-AF65-F5344CB8AC3E}">
        <p14:creationId xmlns:p14="http://schemas.microsoft.com/office/powerpoint/2010/main" val="3189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15890A-A193-4C2B-91B4-489379EEA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09600"/>
            <a:ext cx="9601200" cy="5257800"/>
          </a:xfrm>
        </p:spPr>
        <p:txBody>
          <a:bodyPr/>
          <a:lstStyle/>
          <a:p>
            <a:r>
              <a:rPr lang="pt-BR" sz="2400" dirty="0"/>
              <a:t> O osso esterno é dividido em três partes: </a:t>
            </a:r>
          </a:p>
          <a:p>
            <a:pPr marL="0" indent="0">
              <a:buNone/>
            </a:pPr>
            <a:r>
              <a:rPr lang="pt-BR" sz="2400" dirty="0"/>
              <a:t>O manúbrio, o corpo e o apêndice </a:t>
            </a:r>
            <a:r>
              <a:rPr lang="pt-BR" sz="2400" dirty="0" err="1"/>
              <a:t>xifóide</a:t>
            </a:r>
            <a:r>
              <a:rPr lang="pt-BR" sz="2400" dirty="0"/>
              <a:t>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0D7895-A42D-4008-AE39-583A21BE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39" y="1967266"/>
            <a:ext cx="5208105" cy="4526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83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8DDAB9B-A94F-4F2A-971D-5C4568CFF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104" y="606651"/>
            <a:ext cx="8678931" cy="5644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06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2447DCC-B662-47F5-BCB5-5167E1585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104" y="568612"/>
            <a:ext cx="5589392" cy="572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754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DD531-C472-4A2C-A87B-36596F4A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09" y="725556"/>
            <a:ext cx="9601200" cy="864704"/>
          </a:xfrm>
        </p:spPr>
        <p:txBody>
          <a:bodyPr/>
          <a:lstStyle/>
          <a:p>
            <a:r>
              <a:rPr lang="pt-BR" dirty="0"/>
              <a:t>COLUNA LOMBAR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2B98BC-18A8-429F-9453-F2299D1E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09" y="1901686"/>
            <a:ext cx="4284942" cy="3332923"/>
          </a:xfrm>
        </p:spPr>
        <p:txBody>
          <a:bodyPr>
            <a:normAutofit/>
          </a:bodyPr>
          <a:lstStyle/>
          <a:p>
            <a:r>
              <a:rPr lang="pt-BR" sz="2400" dirty="0"/>
              <a:t>Composto de 05 vértebras;</a:t>
            </a:r>
          </a:p>
          <a:p>
            <a:r>
              <a:rPr lang="pt-BR" sz="2400" dirty="0"/>
              <a:t>Região inferior do tronco.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1382101-BECF-446D-9F17-A28B6547C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574" y="1131404"/>
            <a:ext cx="4174435" cy="5120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17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06182-B79A-408F-AC8C-BE109ABE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L1-L5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E75B5D6-0FD8-436C-83AF-5329126EA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036" y="1941444"/>
            <a:ext cx="5088964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6AD807-945B-4FF7-92BB-DBCD23EC7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286" y="1941443"/>
            <a:ext cx="4994541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00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23074-5118-4F0D-A5BC-25489670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23730"/>
          </a:xfrm>
        </p:spPr>
        <p:txBody>
          <a:bodyPr/>
          <a:lstStyle/>
          <a:p>
            <a:r>
              <a:rPr lang="pt-BR" dirty="0"/>
              <a:t>SACRO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E49BC6-35B4-47ED-8395-C0350C834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9530"/>
            <a:ext cx="3317186" cy="3591340"/>
          </a:xfrm>
        </p:spPr>
        <p:txBody>
          <a:bodyPr>
            <a:normAutofit/>
          </a:bodyPr>
          <a:lstStyle/>
          <a:p>
            <a:r>
              <a:rPr lang="pt-BR" sz="2400" dirty="0"/>
              <a:t>Composto de 05 vértebras fundidas.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BDE63BF-A66B-4038-A0C9-FA7EEA0C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484" y="1250674"/>
            <a:ext cx="5636316" cy="4509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88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37168-D15A-4560-84CF-8DDD8CAE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7713"/>
          </a:xfrm>
        </p:spPr>
        <p:txBody>
          <a:bodyPr/>
          <a:lstStyle/>
          <a:p>
            <a:r>
              <a:rPr lang="pt-BR" dirty="0"/>
              <a:t>CÓCCIX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C5A237-B62D-4C84-AF2E-58D9BBFB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3513"/>
            <a:ext cx="9601200" cy="4263887"/>
          </a:xfrm>
        </p:spPr>
        <p:txBody>
          <a:bodyPr>
            <a:normAutofit/>
          </a:bodyPr>
          <a:lstStyle/>
          <a:p>
            <a:r>
              <a:rPr lang="pt-BR" sz="2400" dirty="0"/>
              <a:t>Composto de quatro vértebras fundidas; </a:t>
            </a:r>
          </a:p>
          <a:p>
            <a:r>
              <a:rPr lang="pt-BR" sz="2400" dirty="0"/>
              <a:t>É o final da coluna vertebral.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104CAE-CD65-4E53-A9E2-F0393CB33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705" y="2799879"/>
            <a:ext cx="7430537" cy="3372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6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54A1E-AEBB-4B7D-8444-25393B17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48" y="467604"/>
            <a:ext cx="9965635" cy="970722"/>
          </a:xfrm>
        </p:spPr>
        <p:txBody>
          <a:bodyPr/>
          <a:lstStyle/>
          <a:p>
            <a:r>
              <a:rPr lang="pt-BR" dirty="0"/>
              <a:t>COLUNA VERTEBRAL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A913C4-7AF9-4DA3-A865-B5A92EF78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2133134"/>
            <a:ext cx="4200939" cy="3790122"/>
          </a:xfrm>
        </p:spPr>
        <p:txBody>
          <a:bodyPr>
            <a:normAutofit/>
          </a:bodyPr>
          <a:lstStyle/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A 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coluna vertebral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é constituída por 33 vértebras.</a:t>
            </a:r>
          </a:p>
          <a:p>
            <a:r>
              <a:rPr lang="pt-BR" sz="2400" dirty="0">
                <a:solidFill>
                  <a:schemeClr val="tx1"/>
                </a:solidFill>
                <a:latin typeface="+mj-lt"/>
              </a:rPr>
              <a:t>E é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 dividida em quatro regiões: 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Cervical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, 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Torácica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, 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Lombar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e </a:t>
            </a:r>
            <a:r>
              <a:rPr lang="pt-BR" sz="2400" b="1" i="0" dirty="0" err="1">
                <a:solidFill>
                  <a:schemeClr val="tx1"/>
                </a:solidFill>
                <a:effectLst/>
                <a:latin typeface="+mj-lt"/>
              </a:rPr>
              <a:t>Sacro-Coccígea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D201BF1-B1AD-40A1-A932-E75E88F8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3" y="1533939"/>
            <a:ext cx="6231939" cy="498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538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8FDE769-76E4-4061-AE2E-CFBDEAD22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236" y="742773"/>
            <a:ext cx="5420138" cy="537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92FEF3F-3F59-45BE-8B9F-AD0D6A686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692" y="742774"/>
            <a:ext cx="3606151" cy="537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57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7D6FF-E658-4485-951D-3073A50DF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496957"/>
            <a:ext cx="9601200" cy="983974"/>
          </a:xfrm>
        </p:spPr>
        <p:txBody>
          <a:bodyPr/>
          <a:lstStyle/>
          <a:p>
            <a:r>
              <a:rPr lang="pt-BR" dirty="0"/>
              <a:t>DISCO INTERVERTEBRAL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179F62-E5A4-4AF1-83A6-4B4007FE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7996"/>
            <a:ext cx="5188226" cy="4505738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+mj-lt"/>
              </a:rPr>
              <a:t>É c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onstituído por um disco fibroso periférico, composto por tecido fibrocartilaginoso, chamado 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ANEL FIBROSO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; 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E uma substância interna, elástica e macia, chamada 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NÚCLEO PULPOSO.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Os discos formam fortes articulações, permitem vários movimentos da coluna vertebral e absorvem impactos.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D7691C8-717F-4449-BBB7-25B35C479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78" y="662609"/>
            <a:ext cx="4161183" cy="5738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189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D7475-1B3E-446D-BF1F-28A7F985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23730"/>
          </a:xfrm>
        </p:spPr>
        <p:txBody>
          <a:bodyPr/>
          <a:lstStyle/>
          <a:p>
            <a:r>
              <a:rPr lang="pt-BR" dirty="0"/>
              <a:t>CANAL VERTEBRAL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7429-596D-42FD-8771-2D0CCFBF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75" y="2342321"/>
            <a:ext cx="5425108" cy="3829879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+mj-lt"/>
              </a:rPr>
              <a:t>O canal é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formado pela junção das vértebras e serve para dar proteção à medula espinhal. 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Além do canal vertebral, a medula também é protegida pelas meninges, pelo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liquor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 e pela barreira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hemato-encefálica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6BC494C-BD9E-468E-85BC-7AC54C6A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341" y="1931503"/>
            <a:ext cx="5225729" cy="4055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634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7D015-E258-45EA-A36D-F81E13BB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0478"/>
          </a:xfrm>
        </p:spPr>
        <p:txBody>
          <a:bodyPr/>
          <a:lstStyle/>
          <a:p>
            <a:r>
              <a:rPr lang="pt-BR" dirty="0"/>
              <a:t>COMPLEMENTO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111B176-04C6-448F-AD7D-9F1732249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931" y="1696278"/>
            <a:ext cx="5072270" cy="4475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6E17CD8-AE70-4121-8D39-DCC317C63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696278"/>
            <a:ext cx="4943061" cy="4475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80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C25D7-2A71-4AC9-BA46-8DE340DB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9601200" cy="914400"/>
          </a:xfrm>
        </p:spPr>
        <p:txBody>
          <a:bodyPr/>
          <a:lstStyle/>
          <a:p>
            <a:r>
              <a:rPr lang="pt-BR" dirty="0"/>
              <a:t>COMPLEMENTO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32FB44B-574F-40C5-AAF1-EFA146616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9585" y="1722782"/>
            <a:ext cx="6937024" cy="4628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70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BA327-6989-4D76-8BC1-CEBC76D8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3974"/>
          </a:xfrm>
        </p:spPr>
        <p:txBody>
          <a:bodyPr/>
          <a:lstStyle/>
          <a:p>
            <a:r>
              <a:rPr lang="pt-BR" dirty="0"/>
              <a:t>APENDICULAR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2C7146-3F4A-4FD9-9976-3F1D8747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86609"/>
            <a:ext cx="5055704" cy="3787636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Dividido em um par de membros superiores e um par de membros inferiores;</a:t>
            </a:r>
          </a:p>
          <a:p>
            <a:r>
              <a:rPr lang="pt-BR" sz="2400" dirty="0">
                <a:solidFill>
                  <a:schemeClr val="tx1"/>
                </a:solidFill>
              </a:rPr>
              <a:t>Se unem ao esqueleto axial através da cintura escapular e cintura pélvica.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2836B2-F323-4106-BD29-A7731EBC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337" y="1182341"/>
            <a:ext cx="3278671" cy="4791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880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0A2E5-28E4-429F-86F3-393BFB2E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26" y="599658"/>
            <a:ext cx="9601200" cy="944217"/>
          </a:xfrm>
        </p:spPr>
        <p:txBody>
          <a:bodyPr/>
          <a:lstStyle/>
          <a:p>
            <a:r>
              <a:rPr lang="pt-BR" dirty="0"/>
              <a:t>MEMBROS SUPERIORES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3DD4F-1E4E-471B-A0B2-8B79BE3B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2354036"/>
            <a:ext cx="6096001" cy="3321208"/>
          </a:xfrm>
        </p:spPr>
        <p:txBody>
          <a:bodyPr>
            <a:normAutofit/>
          </a:bodyPr>
          <a:lstStyle/>
          <a:p>
            <a:r>
              <a:rPr lang="pt-BR" sz="2400" dirty="0"/>
              <a:t>Podem ser divididos em quatro segmentos: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Cintura Escapular </a:t>
            </a:r>
            <a:r>
              <a:rPr lang="pt-BR" sz="2400" dirty="0"/>
              <a:t>- Clavícula e Escápula;</a:t>
            </a:r>
          </a:p>
          <a:p>
            <a:pPr marL="0" indent="0">
              <a:buNone/>
            </a:pPr>
            <a:r>
              <a:rPr lang="pt-BR" sz="2400" b="1" dirty="0"/>
              <a:t>Braço</a:t>
            </a:r>
            <a:r>
              <a:rPr lang="pt-BR" sz="2400" dirty="0"/>
              <a:t> - Úmero;</a:t>
            </a:r>
          </a:p>
          <a:p>
            <a:pPr marL="0" indent="0">
              <a:buNone/>
            </a:pPr>
            <a:r>
              <a:rPr lang="pt-BR" sz="2400" b="1" dirty="0"/>
              <a:t>Antebraço </a:t>
            </a:r>
            <a:r>
              <a:rPr lang="pt-BR" sz="2400" dirty="0"/>
              <a:t>- Rádio e Ulna;</a:t>
            </a:r>
          </a:p>
          <a:p>
            <a:pPr marL="0" indent="0">
              <a:buNone/>
            </a:pPr>
            <a:r>
              <a:rPr lang="pt-BR" sz="2400" b="1" dirty="0"/>
              <a:t>Mão</a:t>
            </a:r>
            <a:r>
              <a:rPr lang="pt-BR" sz="2400" dirty="0"/>
              <a:t> - Carpo, Metacarpo e Falanges.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655069B-9787-4389-B24F-C42D549C4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2070" y="1179442"/>
            <a:ext cx="3829878" cy="530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>
              <a:schemeClr val="bg1">
                <a:alpha val="62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825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21943-5E21-4C90-90C8-318BDB5E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50" y="593035"/>
            <a:ext cx="9601200" cy="1103244"/>
          </a:xfrm>
        </p:spPr>
        <p:txBody>
          <a:bodyPr/>
          <a:lstStyle/>
          <a:p>
            <a:r>
              <a:rPr lang="pt-BR" dirty="0"/>
              <a:t>MEMBROS INFERIORES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9A669A-05E5-4312-BF86-0FE317AD1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21" y="1696279"/>
            <a:ext cx="5864085" cy="4598504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Podem ser divididos em cinco segmentos: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Cintura Pélvica (Pelve ou Quadril) </a:t>
            </a:r>
            <a:r>
              <a:rPr lang="pt-BR" sz="2400" dirty="0">
                <a:solidFill>
                  <a:schemeClr val="tx1"/>
                </a:solidFill>
              </a:rPr>
              <a:t>–  Ilíacos, Ísquios e Púbicos;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Coxa</a:t>
            </a:r>
            <a:r>
              <a:rPr lang="pt-BR" sz="2400" dirty="0">
                <a:solidFill>
                  <a:schemeClr val="tx1"/>
                </a:solidFill>
              </a:rPr>
              <a:t> – Fêmur;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Joelho</a:t>
            </a:r>
            <a:r>
              <a:rPr lang="pt-BR" sz="2400" dirty="0">
                <a:solidFill>
                  <a:schemeClr val="tx1"/>
                </a:solidFill>
              </a:rPr>
              <a:t> – Patela;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Perna</a:t>
            </a:r>
            <a:r>
              <a:rPr lang="pt-BR" sz="2400" dirty="0">
                <a:solidFill>
                  <a:schemeClr val="tx1"/>
                </a:solidFill>
              </a:rPr>
              <a:t> – Tíbia e Fíbula;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Pé</a:t>
            </a:r>
            <a:r>
              <a:rPr lang="pt-BR" sz="2400" dirty="0">
                <a:solidFill>
                  <a:schemeClr val="tx1"/>
                </a:solidFill>
              </a:rPr>
              <a:t> – Tarso, Metatarso e Falanges.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1DF140-0AD5-4B51-B809-18DB24959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7833" y="1032571"/>
            <a:ext cx="3962117" cy="5378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02CBD157-BC42-40D6-9163-70A84610C0A3}"/>
              </a:ext>
            </a:extLst>
          </p:cNvPr>
          <p:cNvSpPr/>
          <p:nvPr/>
        </p:nvSpPr>
        <p:spPr>
          <a:xfrm>
            <a:off x="265042" y="3220279"/>
            <a:ext cx="4320209" cy="16962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794B14E-7040-4D99-B346-0E9B56DA0192}"/>
              </a:ext>
            </a:extLst>
          </p:cNvPr>
          <p:cNvSpPr/>
          <p:nvPr/>
        </p:nvSpPr>
        <p:spPr>
          <a:xfrm>
            <a:off x="927652" y="4041913"/>
            <a:ext cx="92769" cy="1192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693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788AFFA-B109-4AA7-88A6-FBDA62BB3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705" y="1186486"/>
            <a:ext cx="9378876" cy="4485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52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429C69A-CDBB-433E-B347-519C3FEC4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372" y="1198863"/>
            <a:ext cx="8242255" cy="4460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17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0747C-7E67-482F-BBCA-35816823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13" y="685800"/>
            <a:ext cx="9601200" cy="957470"/>
          </a:xfrm>
        </p:spPr>
        <p:txBody>
          <a:bodyPr/>
          <a:lstStyle/>
          <a:p>
            <a:r>
              <a:rPr lang="pt-BR" dirty="0"/>
              <a:t>CURVATURAS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195CE0-AEBF-4D45-9E5F-F97F69703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43" y="2249557"/>
            <a:ext cx="6513444" cy="3922643"/>
          </a:xfrm>
        </p:spPr>
        <p:txBody>
          <a:bodyPr>
            <a:normAutofit/>
          </a:bodyPr>
          <a:lstStyle/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Numa vista lateral, a coluna apresenta várias curvaturas consideradas fisiológicas, que são: 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Cervical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(convexa ventralmente – LORDOSE);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Torácica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(côncava ventralmente – CIFOSE);</a:t>
            </a: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Lombar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(convexa ventralmente – LORDOSE);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Pélvica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 (côncava ventralmente – CIFOSE).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0AB07E-080F-41B8-8F2F-C70D264C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78" y="1169504"/>
            <a:ext cx="4191279" cy="5002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326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9ECBC1-81F5-4BEC-A905-C6AC848D6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749" y="390148"/>
            <a:ext cx="4124625" cy="6077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2E5E368-A62F-481B-A105-478A30920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09" y="390148"/>
            <a:ext cx="6202017" cy="6077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974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D9807-77EC-4380-A7D7-4E8552B1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7629"/>
            <a:ext cx="9601200" cy="1485900"/>
          </a:xfrm>
        </p:spPr>
        <p:txBody>
          <a:bodyPr/>
          <a:lstStyle/>
          <a:p>
            <a:r>
              <a:rPr lang="pt-BR" dirty="0"/>
              <a:t>SEGUNDA ATIVIDADE...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0823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936F4-C7B7-4253-9540-4BB40C48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6496"/>
          </a:xfrm>
        </p:spPr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A3CA5-2FB1-4001-8D36-CE87CFA5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67339"/>
            <a:ext cx="9601200" cy="3800061"/>
          </a:xfrm>
        </p:spPr>
        <p:txBody>
          <a:bodyPr>
            <a:normAutofit/>
          </a:bodyPr>
          <a:lstStyle/>
          <a:p>
            <a:r>
              <a:rPr lang="pt-BR" sz="2400" dirty="0"/>
              <a:t>NETTER, Frank H. </a:t>
            </a:r>
            <a:r>
              <a:rPr lang="pt-BR" sz="2400" b="1" dirty="0"/>
              <a:t>Atlas de Anatomia Humana</a:t>
            </a:r>
            <a:r>
              <a:rPr lang="pt-BR" sz="2400" dirty="0"/>
              <a:t>. 2ed. Porto Alegre: Artmed, 2000.</a:t>
            </a:r>
          </a:p>
          <a:p>
            <a:r>
              <a:rPr lang="pt-BR" sz="2400" dirty="0"/>
              <a:t>GARDNER, Ernest. </a:t>
            </a:r>
            <a:r>
              <a:rPr lang="pt-BR" sz="2400" b="1" dirty="0"/>
              <a:t>Anatomia: Estudo Regional do Corpo Humano</a:t>
            </a:r>
            <a:r>
              <a:rPr lang="pt-BR" sz="2400" dirty="0"/>
              <a:t>. 4ed. Rio de Janeiro: Guanabara Koogan, 1988.</a:t>
            </a:r>
          </a:p>
        </p:txBody>
      </p:sp>
    </p:spTree>
    <p:extLst>
      <p:ext uri="{BB962C8B-B14F-4D97-AF65-F5344CB8AC3E}">
        <p14:creationId xmlns:p14="http://schemas.microsoft.com/office/powerpoint/2010/main" val="570050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7E0F58-8538-4EE6-8E17-AF3BAF30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0748"/>
            <a:ext cx="9601200" cy="4356652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/>
              <a:t>Profa. Fabíola Carlim Voigt</a:t>
            </a:r>
          </a:p>
          <a:p>
            <a:pPr marL="0" indent="0" algn="ctr">
              <a:buNone/>
            </a:pPr>
            <a:r>
              <a:rPr lang="pt-BR" sz="3200" dirty="0"/>
              <a:t>E-mail: </a:t>
            </a:r>
            <a:r>
              <a:rPr lang="pt-BR" sz="32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fabycarlim@gmail.com</a:t>
            </a:r>
            <a:endParaRPr lang="pt-BR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/>
              <a:t>Qualquer duvida estou a disposição! =)</a:t>
            </a:r>
          </a:p>
          <a:p>
            <a:endParaRPr lang="pt-BR" dirty="0"/>
          </a:p>
        </p:txBody>
      </p:sp>
      <p:sp>
        <p:nvSpPr>
          <p:cNvPr id="4" name="Seta: para Cima 3">
            <a:extLst>
              <a:ext uri="{FF2B5EF4-FFF2-40B4-BE49-F238E27FC236}">
                <a16:creationId xmlns:a16="http://schemas.microsoft.com/office/drawing/2014/main" id="{B4AAC57D-3BD9-45A3-9927-F2AA01DA5F68}"/>
              </a:ext>
            </a:extLst>
          </p:cNvPr>
          <p:cNvSpPr/>
          <p:nvPr/>
        </p:nvSpPr>
        <p:spPr>
          <a:xfrm>
            <a:off x="5698435" y="3101009"/>
            <a:ext cx="808382" cy="6493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13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E4B33-3836-4F8B-9CD3-B80E1577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548308"/>
            <a:ext cx="9601200" cy="798443"/>
          </a:xfrm>
        </p:spPr>
        <p:txBody>
          <a:bodyPr/>
          <a:lstStyle/>
          <a:p>
            <a:r>
              <a:rPr lang="pt-BR" dirty="0"/>
              <a:t>COLUNA CERVICAL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AE518-B143-4087-9995-5A72CE139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1" y="1656521"/>
            <a:ext cx="2955234" cy="4253949"/>
          </a:xfrm>
        </p:spPr>
        <p:txBody>
          <a:bodyPr>
            <a:normAutofit/>
          </a:bodyPr>
          <a:lstStyle/>
          <a:p>
            <a:r>
              <a:rPr lang="pt-BR" sz="2400" dirty="0"/>
              <a:t>Composta de 07 vértebras;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42E08F-BB82-485F-B372-C2FB18D97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64" y="1417981"/>
            <a:ext cx="7092620" cy="489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29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54FDC-87EB-4BA0-8336-55DD7F80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35" y="733838"/>
            <a:ext cx="9852734" cy="1036983"/>
          </a:xfrm>
        </p:spPr>
        <p:txBody>
          <a:bodyPr>
            <a:normAutofit/>
          </a:bodyPr>
          <a:lstStyle/>
          <a:p>
            <a:r>
              <a:rPr lang="pt-BR" dirty="0"/>
              <a:t>       ATLAS- C1                       ÁXIS - C2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A16B2F1-D830-4BF8-8A70-C37CA9637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066" y="2334314"/>
            <a:ext cx="4843412" cy="3271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AC2CA42-0F76-45DE-8C79-91139B892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102" y="2334314"/>
            <a:ext cx="5117050" cy="3271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77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FD4C5F1-0D23-4D51-9573-B9A14639D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704" y="655775"/>
            <a:ext cx="5261113" cy="4305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D45B4D7-87C2-4ACA-8445-78B3A7AA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52" y="2272171"/>
            <a:ext cx="4678017" cy="4259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75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B9F94-1A15-4C39-9361-970690D9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56252"/>
          </a:xfrm>
        </p:spPr>
        <p:txBody>
          <a:bodyPr/>
          <a:lstStyle/>
          <a:p>
            <a:r>
              <a:rPr lang="pt-BR" dirty="0"/>
              <a:t>               C3 –C6                   C7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D805DF3-5E09-4585-A3C5-71B7F3FC8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225" y="1669082"/>
            <a:ext cx="8348870" cy="4661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30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D5D46-8C85-4957-9F77-4CD161C5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685800"/>
            <a:ext cx="9601201" cy="705678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FORAME TRANSVERSO E ARTÉRIA VERTEBRAL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0B33C98-8835-43A6-B228-3DBB45557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389" y="1556970"/>
            <a:ext cx="6672455" cy="4711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0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1A29E9F-C35F-466C-8CC4-73C7D196C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938" y="959539"/>
            <a:ext cx="6826940" cy="5141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307151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270</TotalTime>
  <Words>538</Words>
  <Application>Microsoft Office PowerPoint</Application>
  <PresentationFormat>Widescreen</PresentationFormat>
  <Paragraphs>71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Franklin Gothic Book</vt:lpstr>
      <vt:lpstr>Cortar</vt:lpstr>
      <vt:lpstr>Sistema esquelético</vt:lpstr>
      <vt:lpstr>COLUNA VERTEBRAL</vt:lpstr>
      <vt:lpstr>CURVATURAS</vt:lpstr>
      <vt:lpstr>COLUNA CERVICAL</vt:lpstr>
      <vt:lpstr>       ATLAS- C1                       ÁXIS - C2</vt:lpstr>
      <vt:lpstr>Apresentação do PowerPoint</vt:lpstr>
      <vt:lpstr>               C3 –C6                   C7</vt:lpstr>
      <vt:lpstr>FORAME TRANSVERSO E ARTÉRIA VERTEBRAL</vt:lpstr>
      <vt:lpstr>Apresentação do PowerPoint</vt:lpstr>
      <vt:lpstr>COLUNA TORÁCICA</vt:lpstr>
      <vt:lpstr>T1- T12</vt:lpstr>
      <vt:lpstr>TÓRAX</vt:lpstr>
      <vt:lpstr>Apresentação do PowerPoint</vt:lpstr>
      <vt:lpstr>Apresentação do PowerPoint</vt:lpstr>
      <vt:lpstr>Apresentação do PowerPoint</vt:lpstr>
      <vt:lpstr>COLUNA LOMBAR</vt:lpstr>
      <vt:lpstr>L1-L5</vt:lpstr>
      <vt:lpstr>SACRO</vt:lpstr>
      <vt:lpstr>CÓCCIX</vt:lpstr>
      <vt:lpstr>Apresentação do PowerPoint</vt:lpstr>
      <vt:lpstr>DISCO INTERVERTEBRAL</vt:lpstr>
      <vt:lpstr>CANAL VERTEBRAL</vt:lpstr>
      <vt:lpstr>COMPLEMENTO</vt:lpstr>
      <vt:lpstr>COMPLEMENTO</vt:lpstr>
      <vt:lpstr>APENDICULAR</vt:lpstr>
      <vt:lpstr>MEMBROS SUPERIORES</vt:lpstr>
      <vt:lpstr>MEMBROS INFERIORES</vt:lpstr>
      <vt:lpstr>Apresentação do PowerPoint</vt:lpstr>
      <vt:lpstr>Apresentação do PowerPoint</vt:lpstr>
      <vt:lpstr>Apresentação do PowerPoint</vt:lpstr>
      <vt:lpstr>SEGUNDA ATIVIDADE... 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esquelético</dc:title>
  <dc:creator>Fabiola Carlim Voigt</dc:creator>
  <cp:lastModifiedBy>Fabiola Carlim Voigt</cp:lastModifiedBy>
  <cp:revision>51</cp:revision>
  <dcterms:created xsi:type="dcterms:W3CDTF">2021-03-23T16:49:28Z</dcterms:created>
  <dcterms:modified xsi:type="dcterms:W3CDTF">2021-03-25T16:33:41Z</dcterms:modified>
</cp:coreProperties>
</file>