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40" r:id="rId2"/>
    <p:sldId id="257" r:id="rId3"/>
    <p:sldId id="256" r:id="rId4"/>
    <p:sldId id="259" r:id="rId5"/>
    <p:sldId id="326" r:id="rId6"/>
    <p:sldId id="261" r:id="rId7"/>
    <p:sldId id="471" r:id="rId8"/>
    <p:sldId id="262" r:id="rId9"/>
    <p:sldId id="263" r:id="rId10"/>
    <p:sldId id="264" r:id="rId11"/>
    <p:sldId id="265" r:id="rId12"/>
    <p:sldId id="470" r:id="rId13"/>
    <p:sldId id="266" r:id="rId14"/>
    <p:sldId id="267" r:id="rId15"/>
    <p:sldId id="410" r:id="rId16"/>
    <p:sldId id="411" r:id="rId17"/>
    <p:sldId id="374" r:id="rId18"/>
    <p:sldId id="373" r:id="rId19"/>
    <p:sldId id="268" r:id="rId20"/>
    <p:sldId id="269" r:id="rId21"/>
    <p:sldId id="272" r:id="rId22"/>
    <p:sldId id="414" r:id="rId23"/>
    <p:sldId id="415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1866B-7B67-416B-8A88-4438C37857EE}" type="doc">
      <dgm:prSet loTypeId="urn:microsoft.com/office/officeart/2005/8/layout/process2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4624927-D465-472C-AE79-ED29E0608A64}">
      <dgm:prSet phldrT="[Texto]" custT="1"/>
      <dgm:spPr/>
      <dgm:t>
        <a:bodyPr/>
        <a:lstStyle/>
        <a:p>
          <a:pPr algn="ctr"/>
          <a:r>
            <a:rPr lang="pt-BR" sz="2800" b="1" dirty="0" smtClean="0"/>
            <a:t>Sistema Nervoso Autônomo </a:t>
          </a:r>
          <a:r>
            <a:rPr lang="pt-BR" sz="2800" b="1" u="sng" dirty="0" smtClean="0"/>
            <a:t>SIMPÁTICO</a:t>
          </a:r>
          <a:endParaRPr lang="pt-BR" sz="2800" b="1" u="sng" dirty="0"/>
        </a:p>
      </dgm:t>
    </dgm:pt>
    <dgm:pt modelId="{4F84A4F4-CE52-4D89-B94F-B9E3A7E58358}" type="parTrans" cxnId="{855366B4-6DD2-4154-8525-3BB99DD13312}">
      <dgm:prSet/>
      <dgm:spPr/>
      <dgm:t>
        <a:bodyPr/>
        <a:lstStyle/>
        <a:p>
          <a:endParaRPr lang="pt-BR"/>
        </a:p>
      </dgm:t>
    </dgm:pt>
    <dgm:pt modelId="{249FBC5A-7D3D-45BA-8B85-3FC14398362C}" type="sibTrans" cxnId="{855366B4-6DD2-4154-8525-3BB99DD13312}">
      <dgm:prSet/>
      <dgm:spPr/>
      <dgm:t>
        <a:bodyPr/>
        <a:lstStyle/>
        <a:p>
          <a:endParaRPr lang="pt-BR"/>
        </a:p>
      </dgm:t>
    </dgm:pt>
    <dgm:pt modelId="{B36E986A-E4AA-4FC1-BF25-E0D99CE11D88}">
      <dgm:prSet phldrT="[Texto]" custT="1"/>
      <dgm:spPr/>
      <dgm:t>
        <a:bodyPr/>
        <a:lstStyle/>
        <a:p>
          <a:pPr algn="ctr"/>
          <a:r>
            <a:rPr lang="pt-BR" sz="2800" b="1" u="sng" dirty="0" smtClean="0"/>
            <a:t>RELAXAMENTO</a:t>
          </a:r>
          <a:r>
            <a:rPr lang="pt-BR" sz="2800" b="1" dirty="0" smtClean="0"/>
            <a:t> da Musculatura Brônquica</a:t>
          </a:r>
          <a:endParaRPr lang="pt-BR" sz="2800" b="1" dirty="0"/>
        </a:p>
      </dgm:t>
    </dgm:pt>
    <dgm:pt modelId="{0D04DC49-B745-468A-A3EF-1387D55FBE2F}" type="parTrans" cxnId="{24F1F2A1-312F-432D-ABD4-06A280FE2459}">
      <dgm:prSet/>
      <dgm:spPr/>
      <dgm:t>
        <a:bodyPr/>
        <a:lstStyle/>
        <a:p>
          <a:endParaRPr lang="pt-BR"/>
        </a:p>
      </dgm:t>
    </dgm:pt>
    <dgm:pt modelId="{4551C185-C12C-4850-8E52-31FED4577F90}" type="sibTrans" cxnId="{24F1F2A1-312F-432D-ABD4-06A280FE2459}">
      <dgm:prSet/>
      <dgm:spPr/>
      <dgm:t>
        <a:bodyPr/>
        <a:lstStyle/>
        <a:p>
          <a:endParaRPr lang="pt-BR"/>
        </a:p>
      </dgm:t>
    </dgm:pt>
    <dgm:pt modelId="{0511B93B-B3C5-4EAA-9D0A-D63A3CE9A22B}">
      <dgm:prSet phldrT="[Texto]" custT="1"/>
      <dgm:spPr/>
      <dgm:t>
        <a:bodyPr/>
        <a:lstStyle/>
        <a:p>
          <a:pPr algn="ctr"/>
          <a:r>
            <a:rPr lang="pt-BR" sz="2800" b="1" u="sng" dirty="0" smtClean="0"/>
            <a:t>BRONCODILATAÇÃO</a:t>
          </a:r>
          <a:endParaRPr lang="pt-BR" sz="2800" b="1" u="sng" dirty="0"/>
        </a:p>
      </dgm:t>
    </dgm:pt>
    <dgm:pt modelId="{09B57979-C81B-44EF-BC61-D6DC8769E81B}" type="parTrans" cxnId="{65C6F854-D1A4-46BC-B8A0-C71BE372D221}">
      <dgm:prSet/>
      <dgm:spPr/>
      <dgm:t>
        <a:bodyPr/>
        <a:lstStyle/>
        <a:p>
          <a:endParaRPr lang="pt-BR"/>
        </a:p>
      </dgm:t>
    </dgm:pt>
    <dgm:pt modelId="{68866492-2215-48E7-B14E-1083CBF62424}" type="sibTrans" cxnId="{65C6F854-D1A4-46BC-B8A0-C71BE372D221}">
      <dgm:prSet/>
      <dgm:spPr/>
      <dgm:t>
        <a:bodyPr/>
        <a:lstStyle/>
        <a:p>
          <a:endParaRPr lang="pt-BR"/>
        </a:p>
      </dgm:t>
    </dgm:pt>
    <dgm:pt modelId="{227D8F4E-C448-44CD-8DF7-B457E6CBBAAE}" type="pres">
      <dgm:prSet presAssocID="{16A1866B-7B67-416B-8A88-4438C37857E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62171B-109F-430A-9675-03B8503B2AC8}" type="pres">
      <dgm:prSet presAssocID="{E4624927-D465-472C-AE79-ED29E0608A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39146B-614A-43DB-B5FA-FD3504014E46}" type="pres">
      <dgm:prSet presAssocID="{249FBC5A-7D3D-45BA-8B85-3FC14398362C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1EB0574-C4EA-469E-8F09-87626C3C88B4}" type="pres">
      <dgm:prSet presAssocID="{249FBC5A-7D3D-45BA-8B85-3FC14398362C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080C6C09-898F-49F3-9A46-401272499A51}" type="pres">
      <dgm:prSet presAssocID="{B36E986A-E4AA-4FC1-BF25-E0D99CE11D88}" presName="node" presStyleLbl="node1" presStyleIdx="1" presStyleCnt="3" custLinFactNeighborX="-445" custLinFactNeighborY="-111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279B5-EF8C-4557-BA9B-316B290A72EA}" type="pres">
      <dgm:prSet presAssocID="{4551C185-C12C-4850-8E52-31FED4577F90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785C3FA-16BF-4B23-A002-B23410966C73}" type="pres">
      <dgm:prSet presAssocID="{4551C185-C12C-4850-8E52-31FED4577F90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D8426164-66F6-4964-B14E-8E1805BEC26C}" type="pres">
      <dgm:prSet presAssocID="{0511B93B-B3C5-4EAA-9D0A-D63A3CE9A2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4F6A9E5-97A9-488E-AF7B-A6D76DEFA94D}" type="presOf" srcId="{16A1866B-7B67-416B-8A88-4438C37857EE}" destId="{227D8F4E-C448-44CD-8DF7-B457E6CBBAAE}" srcOrd="0" destOrd="0" presId="urn:microsoft.com/office/officeart/2005/8/layout/process2"/>
    <dgm:cxn modelId="{847D1A19-FF51-40EF-87E1-A284165E0A74}" type="presOf" srcId="{B36E986A-E4AA-4FC1-BF25-E0D99CE11D88}" destId="{080C6C09-898F-49F3-9A46-401272499A51}" srcOrd="0" destOrd="0" presId="urn:microsoft.com/office/officeart/2005/8/layout/process2"/>
    <dgm:cxn modelId="{0BF1FE15-5BF6-410C-873F-B32B7CD5D945}" type="presOf" srcId="{249FBC5A-7D3D-45BA-8B85-3FC14398362C}" destId="{0E39146B-614A-43DB-B5FA-FD3504014E46}" srcOrd="0" destOrd="0" presId="urn:microsoft.com/office/officeart/2005/8/layout/process2"/>
    <dgm:cxn modelId="{0555EBEC-B63F-4051-AB98-67FD6527528D}" type="presOf" srcId="{E4624927-D465-472C-AE79-ED29E0608A64}" destId="{5362171B-109F-430A-9675-03B8503B2AC8}" srcOrd="0" destOrd="0" presId="urn:microsoft.com/office/officeart/2005/8/layout/process2"/>
    <dgm:cxn modelId="{24F1F2A1-312F-432D-ABD4-06A280FE2459}" srcId="{16A1866B-7B67-416B-8A88-4438C37857EE}" destId="{B36E986A-E4AA-4FC1-BF25-E0D99CE11D88}" srcOrd="1" destOrd="0" parTransId="{0D04DC49-B745-468A-A3EF-1387D55FBE2F}" sibTransId="{4551C185-C12C-4850-8E52-31FED4577F90}"/>
    <dgm:cxn modelId="{D7ECE832-4CA6-4AE1-80C3-6638A5259746}" type="presOf" srcId="{4551C185-C12C-4850-8E52-31FED4577F90}" destId="{ECE279B5-EF8C-4557-BA9B-316B290A72EA}" srcOrd="0" destOrd="0" presId="urn:microsoft.com/office/officeart/2005/8/layout/process2"/>
    <dgm:cxn modelId="{B0EDDBA1-1E3B-4D03-812C-DD6DB0466229}" type="presOf" srcId="{4551C185-C12C-4850-8E52-31FED4577F90}" destId="{0785C3FA-16BF-4B23-A002-B23410966C73}" srcOrd="1" destOrd="0" presId="urn:microsoft.com/office/officeart/2005/8/layout/process2"/>
    <dgm:cxn modelId="{65C6F854-D1A4-46BC-B8A0-C71BE372D221}" srcId="{16A1866B-7B67-416B-8A88-4438C37857EE}" destId="{0511B93B-B3C5-4EAA-9D0A-D63A3CE9A22B}" srcOrd="2" destOrd="0" parTransId="{09B57979-C81B-44EF-BC61-D6DC8769E81B}" sibTransId="{68866492-2215-48E7-B14E-1083CBF62424}"/>
    <dgm:cxn modelId="{7C6D9D05-A851-44E9-8EAC-8BEB280AB124}" type="presOf" srcId="{0511B93B-B3C5-4EAA-9D0A-D63A3CE9A22B}" destId="{D8426164-66F6-4964-B14E-8E1805BEC26C}" srcOrd="0" destOrd="0" presId="urn:microsoft.com/office/officeart/2005/8/layout/process2"/>
    <dgm:cxn modelId="{16721B73-B277-4EC7-92E7-9A76796D7A7C}" type="presOf" srcId="{249FBC5A-7D3D-45BA-8B85-3FC14398362C}" destId="{71EB0574-C4EA-469E-8F09-87626C3C88B4}" srcOrd="1" destOrd="0" presId="urn:microsoft.com/office/officeart/2005/8/layout/process2"/>
    <dgm:cxn modelId="{855366B4-6DD2-4154-8525-3BB99DD13312}" srcId="{16A1866B-7B67-416B-8A88-4438C37857EE}" destId="{E4624927-D465-472C-AE79-ED29E0608A64}" srcOrd="0" destOrd="0" parTransId="{4F84A4F4-CE52-4D89-B94F-B9E3A7E58358}" sibTransId="{249FBC5A-7D3D-45BA-8B85-3FC14398362C}"/>
    <dgm:cxn modelId="{52A8D3BB-EF94-4981-A585-51F5D926DEDE}" type="presParOf" srcId="{227D8F4E-C448-44CD-8DF7-B457E6CBBAAE}" destId="{5362171B-109F-430A-9675-03B8503B2AC8}" srcOrd="0" destOrd="0" presId="urn:microsoft.com/office/officeart/2005/8/layout/process2"/>
    <dgm:cxn modelId="{CE84BE32-F2FC-4CFA-9C6D-EB0475B9480E}" type="presParOf" srcId="{227D8F4E-C448-44CD-8DF7-B457E6CBBAAE}" destId="{0E39146B-614A-43DB-B5FA-FD3504014E46}" srcOrd="1" destOrd="0" presId="urn:microsoft.com/office/officeart/2005/8/layout/process2"/>
    <dgm:cxn modelId="{1E1D56E2-F873-4F84-A7D8-A4290BECC6C6}" type="presParOf" srcId="{0E39146B-614A-43DB-B5FA-FD3504014E46}" destId="{71EB0574-C4EA-469E-8F09-87626C3C88B4}" srcOrd="0" destOrd="0" presId="urn:microsoft.com/office/officeart/2005/8/layout/process2"/>
    <dgm:cxn modelId="{8B81AFEE-4A0E-451D-AA3F-4F29C215A1C9}" type="presParOf" srcId="{227D8F4E-C448-44CD-8DF7-B457E6CBBAAE}" destId="{080C6C09-898F-49F3-9A46-401272499A51}" srcOrd="2" destOrd="0" presId="urn:microsoft.com/office/officeart/2005/8/layout/process2"/>
    <dgm:cxn modelId="{AD04988C-A203-4464-A0C0-557820F6BAE5}" type="presParOf" srcId="{227D8F4E-C448-44CD-8DF7-B457E6CBBAAE}" destId="{ECE279B5-EF8C-4557-BA9B-316B290A72EA}" srcOrd="3" destOrd="0" presId="urn:microsoft.com/office/officeart/2005/8/layout/process2"/>
    <dgm:cxn modelId="{D7673E05-A8FF-46E5-ABD4-031160DF6691}" type="presParOf" srcId="{ECE279B5-EF8C-4557-BA9B-316B290A72EA}" destId="{0785C3FA-16BF-4B23-A002-B23410966C73}" srcOrd="0" destOrd="0" presId="urn:microsoft.com/office/officeart/2005/8/layout/process2"/>
    <dgm:cxn modelId="{0B9B5118-D65C-4C34-B7FF-017D3FA9BC59}" type="presParOf" srcId="{227D8F4E-C448-44CD-8DF7-B457E6CBBAAE}" destId="{D8426164-66F6-4964-B14E-8E1805BEC26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1866B-7B67-416B-8A88-4438C37857EE}" type="doc">
      <dgm:prSet loTypeId="urn:microsoft.com/office/officeart/2005/8/layout/process2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4624927-D465-472C-AE79-ED29E0608A64}">
      <dgm:prSet phldrT="[Texto]" custT="1"/>
      <dgm:spPr/>
      <dgm:t>
        <a:bodyPr/>
        <a:lstStyle/>
        <a:p>
          <a:pPr algn="ctr"/>
          <a:r>
            <a:rPr lang="pt-BR" sz="2800" b="1" dirty="0" smtClean="0"/>
            <a:t>Sistema Nervoso Autônomo </a:t>
          </a:r>
          <a:r>
            <a:rPr lang="pt-BR" sz="2800" b="1" u="sng" dirty="0" smtClean="0"/>
            <a:t>PARASSIMPÁTICO</a:t>
          </a:r>
          <a:endParaRPr lang="pt-BR" sz="2800" b="1" u="sng" dirty="0"/>
        </a:p>
      </dgm:t>
    </dgm:pt>
    <dgm:pt modelId="{4F84A4F4-CE52-4D89-B94F-B9E3A7E58358}" type="parTrans" cxnId="{855366B4-6DD2-4154-8525-3BB99DD13312}">
      <dgm:prSet/>
      <dgm:spPr/>
      <dgm:t>
        <a:bodyPr/>
        <a:lstStyle/>
        <a:p>
          <a:endParaRPr lang="pt-BR"/>
        </a:p>
      </dgm:t>
    </dgm:pt>
    <dgm:pt modelId="{249FBC5A-7D3D-45BA-8B85-3FC14398362C}" type="sibTrans" cxnId="{855366B4-6DD2-4154-8525-3BB99DD13312}">
      <dgm:prSet/>
      <dgm:spPr/>
      <dgm:t>
        <a:bodyPr/>
        <a:lstStyle/>
        <a:p>
          <a:endParaRPr lang="pt-BR"/>
        </a:p>
      </dgm:t>
    </dgm:pt>
    <dgm:pt modelId="{B36E986A-E4AA-4FC1-BF25-E0D99CE11D88}">
      <dgm:prSet phldrT="[Texto]" custT="1"/>
      <dgm:spPr/>
      <dgm:t>
        <a:bodyPr/>
        <a:lstStyle/>
        <a:p>
          <a:pPr algn="ctr"/>
          <a:r>
            <a:rPr lang="pt-BR" sz="2800" b="1" u="sng" dirty="0" smtClean="0"/>
            <a:t>CONTRAÇÃO</a:t>
          </a:r>
          <a:r>
            <a:rPr lang="pt-BR" sz="2800" b="1" u="none" dirty="0" smtClean="0"/>
            <a:t> da</a:t>
          </a:r>
          <a:r>
            <a:rPr lang="pt-BR" sz="2800" b="1" dirty="0" smtClean="0"/>
            <a:t> Musculatura Brônquica</a:t>
          </a:r>
          <a:endParaRPr lang="pt-BR" sz="2800" b="1" dirty="0"/>
        </a:p>
      </dgm:t>
    </dgm:pt>
    <dgm:pt modelId="{0D04DC49-B745-468A-A3EF-1387D55FBE2F}" type="parTrans" cxnId="{24F1F2A1-312F-432D-ABD4-06A280FE2459}">
      <dgm:prSet/>
      <dgm:spPr/>
      <dgm:t>
        <a:bodyPr/>
        <a:lstStyle/>
        <a:p>
          <a:endParaRPr lang="pt-BR"/>
        </a:p>
      </dgm:t>
    </dgm:pt>
    <dgm:pt modelId="{4551C185-C12C-4850-8E52-31FED4577F90}" type="sibTrans" cxnId="{24F1F2A1-312F-432D-ABD4-06A280FE2459}">
      <dgm:prSet/>
      <dgm:spPr/>
      <dgm:t>
        <a:bodyPr/>
        <a:lstStyle/>
        <a:p>
          <a:endParaRPr lang="pt-BR"/>
        </a:p>
      </dgm:t>
    </dgm:pt>
    <dgm:pt modelId="{0511B93B-B3C5-4EAA-9D0A-D63A3CE9A22B}">
      <dgm:prSet phldrT="[Texto]" custT="1"/>
      <dgm:spPr/>
      <dgm:t>
        <a:bodyPr/>
        <a:lstStyle/>
        <a:p>
          <a:pPr algn="ctr"/>
          <a:r>
            <a:rPr lang="pt-BR" sz="2800" b="1" u="sng" dirty="0" smtClean="0"/>
            <a:t>BRONCOCONSTRIÇÃO</a:t>
          </a:r>
          <a:endParaRPr lang="pt-BR" sz="2800" b="1" u="sng" dirty="0"/>
        </a:p>
      </dgm:t>
    </dgm:pt>
    <dgm:pt modelId="{09B57979-C81B-44EF-BC61-D6DC8769E81B}" type="parTrans" cxnId="{65C6F854-D1A4-46BC-B8A0-C71BE372D221}">
      <dgm:prSet/>
      <dgm:spPr/>
      <dgm:t>
        <a:bodyPr/>
        <a:lstStyle/>
        <a:p>
          <a:endParaRPr lang="pt-BR"/>
        </a:p>
      </dgm:t>
    </dgm:pt>
    <dgm:pt modelId="{68866492-2215-48E7-B14E-1083CBF62424}" type="sibTrans" cxnId="{65C6F854-D1A4-46BC-B8A0-C71BE372D221}">
      <dgm:prSet/>
      <dgm:spPr/>
      <dgm:t>
        <a:bodyPr/>
        <a:lstStyle/>
        <a:p>
          <a:endParaRPr lang="pt-BR"/>
        </a:p>
      </dgm:t>
    </dgm:pt>
    <dgm:pt modelId="{CC340D94-F2B2-4526-8657-233D2E04DCAE}" type="pres">
      <dgm:prSet presAssocID="{16A1866B-7B67-416B-8A88-4438C37857E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0766965-1A53-4AF1-8DCD-BFF76C6F07F9}" type="pres">
      <dgm:prSet presAssocID="{E4624927-D465-472C-AE79-ED29E0608A64}" presName="node" presStyleLbl="node1" presStyleIdx="0" presStyleCnt="3" custLinFactNeighborX="-1786" custLinFactNeighborY="-112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CAD9F4-452F-47AB-AB95-31F7F9F23D3A}" type="pres">
      <dgm:prSet presAssocID="{249FBC5A-7D3D-45BA-8B85-3FC14398362C}" presName="sibTrans" presStyleLbl="sibTrans2D1" presStyleIdx="0" presStyleCnt="2"/>
      <dgm:spPr/>
      <dgm:t>
        <a:bodyPr/>
        <a:lstStyle/>
        <a:p>
          <a:endParaRPr lang="pt-BR"/>
        </a:p>
      </dgm:t>
    </dgm:pt>
    <dgm:pt modelId="{4ECC2A2C-B1B1-4A39-A089-E8BE520AEECA}" type="pres">
      <dgm:prSet presAssocID="{249FBC5A-7D3D-45BA-8B85-3FC14398362C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1D7A28C4-4654-4BBF-A195-623E1FC8786B}" type="pres">
      <dgm:prSet presAssocID="{B36E986A-E4AA-4FC1-BF25-E0D99CE11D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DCD75A-4490-431A-BF62-A5FD878C0F61}" type="pres">
      <dgm:prSet presAssocID="{4551C185-C12C-4850-8E52-31FED4577F90}" presName="sibTrans" presStyleLbl="sibTrans2D1" presStyleIdx="1" presStyleCnt="2"/>
      <dgm:spPr/>
      <dgm:t>
        <a:bodyPr/>
        <a:lstStyle/>
        <a:p>
          <a:endParaRPr lang="pt-BR"/>
        </a:p>
      </dgm:t>
    </dgm:pt>
    <dgm:pt modelId="{A051DBBD-A175-4AF4-8F2F-5427F682F54F}" type="pres">
      <dgm:prSet presAssocID="{4551C185-C12C-4850-8E52-31FED4577F90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A8475F8C-A062-4EC2-979D-F342FE57889D}" type="pres">
      <dgm:prSet presAssocID="{0511B93B-B3C5-4EAA-9D0A-D63A3CE9A2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C6F854-D1A4-46BC-B8A0-C71BE372D221}" srcId="{16A1866B-7B67-416B-8A88-4438C37857EE}" destId="{0511B93B-B3C5-4EAA-9D0A-D63A3CE9A22B}" srcOrd="2" destOrd="0" parTransId="{09B57979-C81B-44EF-BC61-D6DC8769E81B}" sibTransId="{68866492-2215-48E7-B14E-1083CBF62424}"/>
    <dgm:cxn modelId="{0C5C8554-887A-4BBC-A757-A60D47A82DF6}" type="presOf" srcId="{249FBC5A-7D3D-45BA-8B85-3FC14398362C}" destId="{51CAD9F4-452F-47AB-AB95-31F7F9F23D3A}" srcOrd="0" destOrd="0" presId="urn:microsoft.com/office/officeart/2005/8/layout/process2"/>
    <dgm:cxn modelId="{A0608586-322B-479C-8E52-06BA334833C1}" type="presOf" srcId="{E4624927-D465-472C-AE79-ED29E0608A64}" destId="{B0766965-1A53-4AF1-8DCD-BFF76C6F07F9}" srcOrd="0" destOrd="0" presId="urn:microsoft.com/office/officeart/2005/8/layout/process2"/>
    <dgm:cxn modelId="{24F1F2A1-312F-432D-ABD4-06A280FE2459}" srcId="{16A1866B-7B67-416B-8A88-4438C37857EE}" destId="{B36E986A-E4AA-4FC1-BF25-E0D99CE11D88}" srcOrd="1" destOrd="0" parTransId="{0D04DC49-B745-468A-A3EF-1387D55FBE2F}" sibTransId="{4551C185-C12C-4850-8E52-31FED4577F90}"/>
    <dgm:cxn modelId="{6E796CC3-3335-442D-854C-9F8C1DFD030B}" type="presOf" srcId="{16A1866B-7B67-416B-8A88-4438C37857EE}" destId="{CC340D94-F2B2-4526-8657-233D2E04DCAE}" srcOrd="0" destOrd="0" presId="urn:microsoft.com/office/officeart/2005/8/layout/process2"/>
    <dgm:cxn modelId="{A8DC3D02-2CA9-4FCE-9CCA-246BA5DA6E33}" type="presOf" srcId="{4551C185-C12C-4850-8E52-31FED4577F90}" destId="{A7DCD75A-4490-431A-BF62-A5FD878C0F61}" srcOrd="0" destOrd="0" presId="urn:microsoft.com/office/officeart/2005/8/layout/process2"/>
    <dgm:cxn modelId="{855366B4-6DD2-4154-8525-3BB99DD13312}" srcId="{16A1866B-7B67-416B-8A88-4438C37857EE}" destId="{E4624927-D465-472C-AE79-ED29E0608A64}" srcOrd="0" destOrd="0" parTransId="{4F84A4F4-CE52-4D89-B94F-B9E3A7E58358}" sibTransId="{249FBC5A-7D3D-45BA-8B85-3FC14398362C}"/>
    <dgm:cxn modelId="{71038C4F-CD4F-4E77-8DFF-E56A15553A36}" type="presOf" srcId="{4551C185-C12C-4850-8E52-31FED4577F90}" destId="{A051DBBD-A175-4AF4-8F2F-5427F682F54F}" srcOrd="1" destOrd="0" presId="urn:microsoft.com/office/officeart/2005/8/layout/process2"/>
    <dgm:cxn modelId="{71404D94-8E11-4626-B404-BC45E294FF96}" type="presOf" srcId="{249FBC5A-7D3D-45BA-8B85-3FC14398362C}" destId="{4ECC2A2C-B1B1-4A39-A089-E8BE520AEECA}" srcOrd="1" destOrd="0" presId="urn:microsoft.com/office/officeart/2005/8/layout/process2"/>
    <dgm:cxn modelId="{CE9C28EE-D568-4357-81D9-8C22B86C6C8C}" type="presOf" srcId="{B36E986A-E4AA-4FC1-BF25-E0D99CE11D88}" destId="{1D7A28C4-4654-4BBF-A195-623E1FC8786B}" srcOrd="0" destOrd="0" presId="urn:microsoft.com/office/officeart/2005/8/layout/process2"/>
    <dgm:cxn modelId="{2435790E-A07B-499C-879D-2688FA3909E0}" type="presOf" srcId="{0511B93B-B3C5-4EAA-9D0A-D63A3CE9A22B}" destId="{A8475F8C-A062-4EC2-979D-F342FE57889D}" srcOrd="0" destOrd="0" presId="urn:microsoft.com/office/officeart/2005/8/layout/process2"/>
    <dgm:cxn modelId="{82E8E91F-AD93-43F8-A078-A86121EBF5EE}" type="presParOf" srcId="{CC340D94-F2B2-4526-8657-233D2E04DCAE}" destId="{B0766965-1A53-4AF1-8DCD-BFF76C6F07F9}" srcOrd="0" destOrd="0" presId="urn:microsoft.com/office/officeart/2005/8/layout/process2"/>
    <dgm:cxn modelId="{DC1BD78D-50C2-41C7-9742-B41AA6FBBE46}" type="presParOf" srcId="{CC340D94-F2B2-4526-8657-233D2E04DCAE}" destId="{51CAD9F4-452F-47AB-AB95-31F7F9F23D3A}" srcOrd="1" destOrd="0" presId="urn:microsoft.com/office/officeart/2005/8/layout/process2"/>
    <dgm:cxn modelId="{AA8130EA-F873-4498-B656-DC8A2FAFBB9E}" type="presParOf" srcId="{51CAD9F4-452F-47AB-AB95-31F7F9F23D3A}" destId="{4ECC2A2C-B1B1-4A39-A089-E8BE520AEECA}" srcOrd="0" destOrd="0" presId="urn:microsoft.com/office/officeart/2005/8/layout/process2"/>
    <dgm:cxn modelId="{2AABFAB7-7017-454F-999A-AAC6222D4C80}" type="presParOf" srcId="{CC340D94-F2B2-4526-8657-233D2E04DCAE}" destId="{1D7A28C4-4654-4BBF-A195-623E1FC8786B}" srcOrd="2" destOrd="0" presId="urn:microsoft.com/office/officeart/2005/8/layout/process2"/>
    <dgm:cxn modelId="{7856721E-0E90-4880-BBBA-B6FF87BD80CB}" type="presParOf" srcId="{CC340D94-F2B2-4526-8657-233D2E04DCAE}" destId="{A7DCD75A-4490-431A-BF62-A5FD878C0F61}" srcOrd="3" destOrd="0" presId="urn:microsoft.com/office/officeart/2005/8/layout/process2"/>
    <dgm:cxn modelId="{B41647D8-A490-42B8-90F1-D16F7652ABF1}" type="presParOf" srcId="{A7DCD75A-4490-431A-BF62-A5FD878C0F61}" destId="{A051DBBD-A175-4AF4-8F2F-5427F682F54F}" srcOrd="0" destOrd="0" presId="urn:microsoft.com/office/officeart/2005/8/layout/process2"/>
    <dgm:cxn modelId="{69AA932C-88B7-40D6-9722-F1AB423F200C}" type="presParOf" srcId="{CC340D94-F2B2-4526-8657-233D2E04DCAE}" destId="{A8475F8C-A062-4EC2-979D-F342FE57889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2171B-109F-430A-9675-03B8503B2AC8}">
      <dsp:nvSpPr>
        <dsp:cNvPr id="0" name=""/>
        <dsp:cNvSpPr/>
      </dsp:nvSpPr>
      <dsp:spPr>
        <a:xfrm>
          <a:off x="0" y="2511"/>
          <a:ext cx="3714776" cy="1284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Sistema Nervoso Autônomo </a:t>
          </a:r>
          <a:r>
            <a:rPr lang="pt-BR" sz="2800" b="1" u="sng" kern="1200" dirty="0" smtClean="0"/>
            <a:t>SIMPÁTICO</a:t>
          </a:r>
          <a:endParaRPr lang="pt-BR" sz="2800" b="1" u="sng" kern="1200" dirty="0"/>
        </a:p>
      </dsp:txBody>
      <dsp:txXfrm>
        <a:off x="37625" y="40136"/>
        <a:ext cx="3639526" cy="1209378"/>
      </dsp:txXfrm>
    </dsp:sp>
    <dsp:sp modelId="{0E39146B-614A-43DB-B5FA-FD3504014E46}">
      <dsp:nvSpPr>
        <dsp:cNvPr id="0" name=""/>
        <dsp:cNvSpPr/>
      </dsp:nvSpPr>
      <dsp:spPr>
        <a:xfrm rot="5400000">
          <a:off x="1643283" y="1283571"/>
          <a:ext cx="428209" cy="5780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 rot="-5400000">
        <a:off x="1683963" y="1358508"/>
        <a:ext cx="346850" cy="299746"/>
      </dsp:txXfrm>
    </dsp:sp>
    <dsp:sp modelId="{080C6C09-898F-49F3-9A46-401272499A51}">
      <dsp:nvSpPr>
        <dsp:cNvPr id="0" name=""/>
        <dsp:cNvSpPr/>
      </dsp:nvSpPr>
      <dsp:spPr>
        <a:xfrm>
          <a:off x="0" y="1858086"/>
          <a:ext cx="3714776" cy="1284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u="sng" kern="1200" dirty="0" smtClean="0"/>
            <a:t>RELAXAMENTO</a:t>
          </a:r>
          <a:r>
            <a:rPr lang="pt-BR" sz="2800" b="1" kern="1200" dirty="0" smtClean="0"/>
            <a:t> da Musculatura Brônquica</a:t>
          </a:r>
          <a:endParaRPr lang="pt-BR" sz="2800" b="1" kern="1200" dirty="0"/>
        </a:p>
      </dsp:txBody>
      <dsp:txXfrm>
        <a:off x="37625" y="1895711"/>
        <a:ext cx="3639526" cy="1209378"/>
      </dsp:txXfrm>
    </dsp:sp>
    <dsp:sp modelId="{ECE279B5-EF8C-4557-BA9B-316B290A72EA}">
      <dsp:nvSpPr>
        <dsp:cNvPr id="0" name=""/>
        <dsp:cNvSpPr/>
      </dsp:nvSpPr>
      <dsp:spPr>
        <a:xfrm rot="5400000">
          <a:off x="1589757" y="3210514"/>
          <a:ext cx="535261" cy="5780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 rot="-5400000">
        <a:off x="1683962" y="3231925"/>
        <a:ext cx="346850" cy="374683"/>
      </dsp:txXfrm>
    </dsp:sp>
    <dsp:sp modelId="{D8426164-66F6-4964-B14E-8E1805BEC26C}">
      <dsp:nvSpPr>
        <dsp:cNvPr id="0" name=""/>
        <dsp:cNvSpPr/>
      </dsp:nvSpPr>
      <dsp:spPr>
        <a:xfrm>
          <a:off x="0" y="3856396"/>
          <a:ext cx="3714776" cy="1284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u="sng" kern="1200" dirty="0" smtClean="0"/>
            <a:t>BRONCODILATAÇÃO</a:t>
          </a:r>
          <a:endParaRPr lang="pt-BR" sz="2800" b="1" u="sng" kern="1200" dirty="0"/>
        </a:p>
      </dsp:txBody>
      <dsp:txXfrm>
        <a:off x="37625" y="3894021"/>
        <a:ext cx="3639526" cy="1209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6965-1A53-4AF1-8DCD-BFF76C6F07F9}">
      <dsp:nvSpPr>
        <dsp:cNvPr id="0" name=""/>
        <dsp:cNvSpPr/>
      </dsp:nvSpPr>
      <dsp:spPr>
        <a:xfrm>
          <a:off x="0" y="0"/>
          <a:ext cx="4000528" cy="1320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Sistema Nervoso Autônomo </a:t>
          </a:r>
          <a:r>
            <a:rPr lang="pt-BR" sz="2800" b="1" u="sng" kern="1200" dirty="0" smtClean="0"/>
            <a:t>PARASSIMPÁTICO</a:t>
          </a:r>
          <a:endParaRPr lang="pt-BR" sz="2800" b="1" u="sng" kern="1200" dirty="0"/>
        </a:p>
      </dsp:txBody>
      <dsp:txXfrm>
        <a:off x="38671" y="38671"/>
        <a:ext cx="3923186" cy="1242970"/>
      </dsp:txXfrm>
    </dsp:sp>
    <dsp:sp modelId="{51CAD9F4-452F-47AB-AB95-31F7F9F23D3A}">
      <dsp:nvSpPr>
        <dsp:cNvPr id="0" name=""/>
        <dsp:cNvSpPr/>
      </dsp:nvSpPr>
      <dsp:spPr>
        <a:xfrm rot="5400000">
          <a:off x="1751737" y="1354610"/>
          <a:ext cx="497053" cy="5941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 rot="-5400000">
        <a:off x="1822022" y="1403153"/>
        <a:ext cx="356484" cy="347937"/>
      </dsp:txXfrm>
    </dsp:sp>
    <dsp:sp modelId="{1D7A28C4-4654-4BBF-A195-623E1FC8786B}">
      <dsp:nvSpPr>
        <dsp:cNvPr id="0" name=""/>
        <dsp:cNvSpPr/>
      </dsp:nvSpPr>
      <dsp:spPr>
        <a:xfrm>
          <a:off x="0" y="1983049"/>
          <a:ext cx="4000528" cy="1320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u="sng" kern="1200" dirty="0" smtClean="0"/>
            <a:t>CONTRAÇÃO</a:t>
          </a:r>
          <a:r>
            <a:rPr lang="pt-BR" sz="2800" b="1" u="none" kern="1200" dirty="0" smtClean="0"/>
            <a:t> da</a:t>
          </a:r>
          <a:r>
            <a:rPr lang="pt-BR" sz="2800" b="1" kern="1200" dirty="0" smtClean="0"/>
            <a:t> Musculatura Brônquica</a:t>
          </a:r>
          <a:endParaRPr lang="pt-BR" sz="2800" b="1" kern="1200" dirty="0"/>
        </a:p>
      </dsp:txBody>
      <dsp:txXfrm>
        <a:off x="38671" y="2021720"/>
        <a:ext cx="3923186" cy="1242970"/>
      </dsp:txXfrm>
    </dsp:sp>
    <dsp:sp modelId="{A7DCD75A-4490-431A-BF62-A5FD878C0F61}">
      <dsp:nvSpPr>
        <dsp:cNvPr id="0" name=""/>
        <dsp:cNvSpPr/>
      </dsp:nvSpPr>
      <dsp:spPr>
        <a:xfrm rot="5400000">
          <a:off x="1752705" y="3336369"/>
          <a:ext cx="495117" cy="5941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 rot="-5400000">
        <a:off x="1822022" y="3385881"/>
        <a:ext cx="356484" cy="346582"/>
      </dsp:txXfrm>
    </dsp:sp>
    <dsp:sp modelId="{A8475F8C-A062-4EC2-979D-F342FE57889D}">
      <dsp:nvSpPr>
        <dsp:cNvPr id="0" name=""/>
        <dsp:cNvSpPr/>
      </dsp:nvSpPr>
      <dsp:spPr>
        <a:xfrm>
          <a:off x="0" y="3963518"/>
          <a:ext cx="4000528" cy="1320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u="sng" kern="1200" dirty="0" smtClean="0"/>
            <a:t>BRONCOCONSTRIÇÃO</a:t>
          </a:r>
          <a:endParaRPr lang="pt-BR" sz="2800" b="1" u="sng" kern="1200" dirty="0"/>
        </a:p>
      </dsp:txBody>
      <dsp:txXfrm>
        <a:off x="38671" y="4002189"/>
        <a:ext cx="3923186" cy="124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0CAA-BD05-4CD6-B994-1C3E0E371834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D1C92-6C96-4926-AE47-F230A88CEE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4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 smtClean="0"/>
              <a:t>Clique para editar o estilo do título mestre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pt-BR" altLang="en-US" noProof="0" smtClean="0"/>
              <a:t>Clique para editar o estilo do subtítulo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06BA-60FC-427C-9BBC-539E3A61A40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2E39-A3B2-484C-B117-898F3B447256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3446-D2F9-4D06-94FB-E42F84BEB193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09CC-1199-4D45-965E-258451F8B945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7AC9-001E-468C-A5BC-9A100957795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8482-5A12-46C9-80CB-834B69E3DB2A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2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C120-87AB-4AA9-B9AC-A90E466A75F8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6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3869-8E3D-4513-9942-CD36BAD9C8CA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E99E7-FE3C-40CD-BF35-6B941832ED56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2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4AA6-139C-448F-9CD8-0E9C62B7B6AD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E6E5-2995-4E13-8563-8D67D4932462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EFF4C-97FA-42FA-875E-0E8EE54DCDD5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4C0A-21B9-4391-8A82-66015BF5F7EE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5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D9BD-2A0D-479C-B99A-37273D25CE6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E3A6-5D6B-43A1-9951-0ED5CC7759B4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5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5217-91DD-4A85-A259-D2A4D19CBDE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AFB8-778E-4EE2-98E1-535A771BCE2F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9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EEAE2-CD23-49CA-8E84-B5A398C86ED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5CA4-ED1D-467E-901C-D75F5CA03401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3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A7F53-A68B-49CB-94AD-9A52210F600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6E64-0D2E-49A2-8230-F815D6EBDD64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0D02-2BB8-422B-9FB3-AE739664F540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AC15-BC4D-40A4-885E-64285F7F2C23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FC6C9-3678-4DDD-83EC-6BBE6A0B7EB9}" type="datetimeFigureOut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CF990-57BD-4483-8EF1-1EB6CD095A96}" type="slidenum">
              <a:rPr lang="pt-BR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8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ETH%20BKUP%202016\Fisiologia\Beth\Filmes%20para%20aula\Sistema%20Respirat&#243;rio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tema Respiratóri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9167813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58888" y="333375"/>
            <a:ext cx="42656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b="1" dirty="0">
                <a:latin typeface="+mn-lt"/>
              </a:rPr>
              <a:t>SISTEMA RESPIRATÓRIO</a:t>
            </a:r>
          </a:p>
        </p:txBody>
      </p:sp>
      <p:sp>
        <p:nvSpPr>
          <p:cNvPr id="12292" name="CaixaDeTexto 3"/>
          <p:cNvSpPr txBox="1">
            <a:spLocks noChangeArrowheads="1"/>
          </p:cNvSpPr>
          <p:nvPr/>
        </p:nvSpPr>
        <p:spPr bwMode="auto">
          <a:xfrm>
            <a:off x="584200" y="755650"/>
            <a:ext cx="585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dirty="0"/>
              <a:t>Fonte: https://www.youtube.com/watch?v=vlY3AOnqLtk</a:t>
            </a:r>
          </a:p>
        </p:txBody>
      </p:sp>
    </p:spTree>
    <p:extLst>
      <p:ext uri="{BB962C8B-B14F-4D97-AF65-F5344CB8AC3E}">
        <p14:creationId xmlns:p14="http://schemas.microsoft.com/office/powerpoint/2010/main" val="15576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5467"/>
            <a:ext cx="9144000" cy="903253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latin typeface="+mn-lt"/>
              </a:rPr>
              <a:t>VIAS AÉREAS  </a:t>
            </a:r>
            <a:r>
              <a:rPr lang="pt-BR" b="1" dirty="0" smtClean="0">
                <a:solidFill>
                  <a:srgbClr val="FFFF00"/>
                </a:solidFill>
                <a:latin typeface="+mn-lt"/>
              </a:rPr>
              <a:t>LARINGE</a:t>
            </a:r>
            <a:endParaRPr lang="pt-BR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147" name="Picture 4" descr="Faringe (sa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11984" b="5444"/>
          <a:stretch>
            <a:fillRect/>
          </a:stretch>
        </p:blipFill>
        <p:spPr bwMode="auto">
          <a:xfrm>
            <a:off x="539552" y="980728"/>
            <a:ext cx="8064895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643438" y="3857625"/>
            <a:ext cx="571500" cy="1000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572250" y="3714750"/>
            <a:ext cx="1357313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6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Laringe 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5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TOSSE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7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latin typeface="+mn-lt"/>
              </a:rPr>
              <a:t>VIAS AÉREAS  </a:t>
            </a:r>
            <a:r>
              <a:rPr lang="pt-BR" b="1" dirty="0" smtClean="0">
                <a:solidFill>
                  <a:srgbClr val="FFFF00"/>
                </a:solidFill>
                <a:latin typeface="+mn-lt"/>
              </a:rPr>
              <a:t>TRAQUÉIA</a:t>
            </a:r>
            <a:endParaRPr lang="pt-BR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195" name="Picture 4" descr="Traqueia e bronq (an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6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1357313" y="3643313"/>
            <a:ext cx="2214562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714875" y="4071938"/>
            <a:ext cx="3286125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3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latin typeface="+mn-lt"/>
              </a:rPr>
              <a:t>VIAS AÉREAS  </a:t>
            </a:r>
            <a:r>
              <a:rPr lang="pt-BR" b="1" dirty="0" smtClean="0">
                <a:solidFill>
                  <a:srgbClr val="FFFF00"/>
                </a:solidFill>
                <a:latin typeface="+mn-lt"/>
              </a:rPr>
              <a:t>BRÔNQUIOS</a:t>
            </a:r>
            <a:endParaRPr lang="pt-BR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219" name="Picture 4" descr="Digitalizar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96448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3071813" y="2786063"/>
            <a:ext cx="2357437" cy="2571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7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latin typeface="+mn-lt"/>
              </a:rPr>
              <a:t>VIAS AÉREAS </a:t>
            </a:r>
            <a:r>
              <a:rPr lang="pt-BR" b="1" dirty="0" smtClean="0">
                <a:solidFill>
                  <a:srgbClr val="FFFF00"/>
                </a:solidFill>
                <a:latin typeface="+mn-lt"/>
              </a:rPr>
              <a:t>BRONQUÍOLOS</a:t>
            </a:r>
            <a:endParaRPr lang="pt-BR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267" name="Picture 7" descr="bronqui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7"/>
          <a:stretch>
            <a:fillRect/>
          </a:stretch>
        </p:blipFill>
        <p:spPr>
          <a:xfrm>
            <a:off x="0" y="980728"/>
            <a:ext cx="4572000" cy="5688359"/>
          </a:xfrm>
        </p:spPr>
      </p:pic>
      <p:pic>
        <p:nvPicPr>
          <p:cNvPr id="11268" name="Picture 4" descr="VAS intrap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7" r="53099" b="4092"/>
          <a:stretch>
            <a:fillRect/>
          </a:stretch>
        </p:blipFill>
        <p:spPr bwMode="auto">
          <a:xfrm>
            <a:off x="4572000" y="1052736"/>
            <a:ext cx="45720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7638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REGULAÇÃO DA MUSCULATURA BRÔNQUICA</a:t>
            </a:r>
            <a:endParaRPr lang="pt-BR" sz="4000" b="1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2291" name="Picture 4" descr="VAS intrap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6" t="11423"/>
          <a:stretch>
            <a:fillRect/>
          </a:stretch>
        </p:blipFill>
        <p:spPr bwMode="auto">
          <a:xfrm>
            <a:off x="2843213" y="1484313"/>
            <a:ext cx="3538537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03344445"/>
              </p:ext>
            </p:extLst>
          </p:nvPr>
        </p:nvGraphicFramePr>
        <p:xfrm>
          <a:off x="17604" y="1517051"/>
          <a:ext cx="371477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1265075"/>
              </p:ext>
            </p:extLst>
          </p:nvPr>
        </p:nvGraphicFramePr>
        <p:xfrm>
          <a:off x="4860032" y="1484313"/>
          <a:ext cx="400052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196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62171B-109F-430A-9675-03B8503B2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362171B-109F-430A-9675-03B8503B2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362171B-109F-430A-9675-03B8503B2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39146B-614A-43DB-B5FA-FD350401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E39146B-614A-43DB-B5FA-FD350401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E39146B-614A-43DB-B5FA-FD350401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0C6C09-898F-49F3-9A46-401272499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080C6C09-898F-49F3-9A46-401272499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080C6C09-898F-49F3-9A46-401272499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E279B5-EF8C-4557-BA9B-316B290A7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ECE279B5-EF8C-4557-BA9B-316B290A7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ECE279B5-EF8C-4557-BA9B-316B290A7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426164-66F6-4964-B14E-8E1805BEC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D8426164-66F6-4964-B14E-8E1805BEC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D8426164-66F6-4964-B14E-8E1805BEC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766965-1A53-4AF1-8DCD-BFF76C6F0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B0766965-1A53-4AF1-8DCD-BFF76C6F0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B0766965-1A53-4AF1-8DCD-BFF76C6F0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CAD9F4-452F-47AB-AB95-31F7F9F23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51CAD9F4-452F-47AB-AB95-31F7F9F23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51CAD9F4-452F-47AB-AB95-31F7F9F23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7A28C4-4654-4BBF-A195-623E1FC87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1D7A28C4-4654-4BBF-A195-623E1FC87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1D7A28C4-4654-4BBF-A195-623E1FC87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DCD75A-4490-431A-BF62-A5FD878C0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7DCD75A-4490-431A-BF62-A5FD878C0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A7DCD75A-4490-431A-BF62-A5FD878C0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475F8C-A062-4EC2-979D-F342FE578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A8475F8C-A062-4EC2-979D-F342FE578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A8475F8C-A062-4EC2-979D-F342FE578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0" y="2957513"/>
            <a:ext cx="9144000" cy="4276725"/>
          </a:xfrm>
        </p:spPr>
        <p:txBody>
          <a:bodyPr/>
          <a:lstStyle/>
          <a:p>
            <a:pPr algn="just" eaLnBrk="1" hangingPunct="1"/>
            <a:r>
              <a:rPr lang="pt-PT" sz="4400" dirty="0" smtClean="0"/>
              <a:t>órgãos esponjosos, envolvidos pelas </a:t>
            </a:r>
            <a:r>
              <a:rPr lang="pt-PT" sz="4400" b="1" i="1" dirty="0" smtClean="0"/>
              <a:t>pleuras</a:t>
            </a:r>
            <a:r>
              <a:rPr lang="pt-PT" sz="4400" b="1" dirty="0" smtClean="0"/>
              <a:t> parietal e visceral</a:t>
            </a:r>
            <a:r>
              <a:rPr lang="pt-PT" sz="4400" dirty="0" smtClean="0"/>
              <a:t> </a:t>
            </a:r>
          </a:p>
          <a:p>
            <a:pPr algn="just"/>
            <a:r>
              <a:rPr lang="pt-BR" sz="4400" dirty="0" smtClean="0"/>
              <a:t>Pulmão direito divide-se em 3 lobos e o esquerdo em 2 lobos</a:t>
            </a:r>
          </a:p>
          <a:p>
            <a:pPr eaLnBrk="1" hangingPunct="1"/>
            <a:endParaRPr lang="pt-PT" dirty="0" smtClean="0">
              <a:solidFill>
                <a:srgbClr val="FF9966"/>
              </a:solidFill>
              <a:latin typeface="Arial Narrow" pitchFamily="34" charset="0"/>
              <a:sym typeface="Wingdings" pitchFamily="2" charset="2"/>
            </a:endParaRPr>
          </a:p>
          <a:p>
            <a:pPr eaLnBrk="1" hangingPunct="1"/>
            <a:endParaRPr lang="pt-PT" dirty="0" smtClean="0">
              <a:latin typeface="Arial Narrow" pitchFamily="34" charset="0"/>
            </a:endParaRPr>
          </a:p>
        </p:txBody>
      </p:sp>
      <p:pic>
        <p:nvPicPr>
          <p:cNvPr id="27651" name="Imagem 3" descr="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988"/>
            <a:ext cx="3176588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55576" y="968049"/>
            <a:ext cx="36086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Arial" pitchFamily="34" charset="0"/>
              </a:rPr>
              <a:t>PULMÕES</a:t>
            </a:r>
            <a:endParaRPr lang="pt-B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1550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pt-BR" b="1" smtClean="0">
                <a:solidFill>
                  <a:srgbClr val="FFFF00"/>
                </a:solidFill>
              </a:rPr>
              <a:t>PULMÕES</a:t>
            </a:r>
          </a:p>
        </p:txBody>
      </p:sp>
      <p:pic>
        <p:nvPicPr>
          <p:cNvPr id="14339" name="Picture 4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990" r="1163" b="1572"/>
          <a:stretch>
            <a:fillRect/>
          </a:stretch>
        </p:blipFill>
        <p:spPr bwMode="auto">
          <a:xfrm>
            <a:off x="2916238" y="2205038"/>
            <a:ext cx="59769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Digitalizar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r="3261"/>
          <a:stretch>
            <a:fillRect/>
          </a:stretch>
        </p:blipFill>
        <p:spPr bwMode="auto">
          <a:xfrm>
            <a:off x="179388" y="1484313"/>
            <a:ext cx="31369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aixaDeTexto 7"/>
          <p:cNvSpPr txBox="1">
            <a:spLocks noChangeArrowheads="1"/>
          </p:cNvSpPr>
          <p:nvPr/>
        </p:nvSpPr>
        <p:spPr bwMode="auto">
          <a:xfrm>
            <a:off x="2603500" y="5445125"/>
            <a:ext cx="15367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800" b="1">
                <a:latin typeface="Calibri" pitchFamily="34" charset="0"/>
              </a:rPr>
              <a:t>ALVÉOLO</a:t>
            </a: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4067175" y="5157788"/>
            <a:ext cx="936625" cy="4318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solidFill>
                  <a:schemeClr val="tx1"/>
                </a:solidFill>
                <a:latin typeface="+mn-lt"/>
              </a:rPr>
              <a:t>ÁRVORE </a:t>
            </a:r>
            <a:r>
              <a:rPr lang="pt-BR" sz="4400" b="1" dirty="0" smtClean="0">
                <a:solidFill>
                  <a:schemeClr val="tx1"/>
                </a:solidFill>
                <a:latin typeface="+mn-lt"/>
              </a:rPr>
              <a:t>BRÔNQUICA</a:t>
            </a:r>
            <a:r>
              <a:rPr lang="pt-B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  <p:pic>
        <p:nvPicPr>
          <p:cNvPr id="4" name="Picture 4" descr="arvore_bronqu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124744"/>
            <a:ext cx="8208912" cy="5733256"/>
          </a:xfrm>
        </p:spPr>
      </p:pic>
    </p:spTree>
    <p:extLst>
      <p:ext uri="{BB962C8B-B14F-4D97-AF65-F5344CB8AC3E}">
        <p14:creationId xmlns:p14="http://schemas.microsoft.com/office/powerpoint/2010/main" val="20221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solidFill>
                  <a:schemeClr val="tx1"/>
                </a:solidFill>
                <a:latin typeface="+mn-lt"/>
              </a:rPr>
              <a:t>OBJETIVOS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6181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Descrever as principais funções do sistema respiratório</a:t>
            </a:r>
          </a:p>
          <a:p>
            <a:pPr marL="514350" indent="-514350"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Entender o processo de  Hematose</a:t>
            </a:r>
          </a:p>
          <a:p>
            <a:pPr marL="514350" indent="-514350"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Descrever a participação do sangue/hemoglobina no transporte C</a:t>
            </a:r>
            <a:r>
              <a:rPr lang="pt-BR" altLang="en-US" sz="2800" dirty="0" smtClean="0"/>
              <a:t>O</a:t>
            </a:r>
            <a:r>
              <a:rPr lang="pt-BR" altLang="en-US" sz="2800" baseline="-25000" dirty="0" smtClean="0"/>
              <a:t>2</a:t>
            </a:r>
            <a:r>
              <a:rPr lang="pt-BR" sz="2800" dirty="0" smtClean="0">
                <a:solidFill>
                  <a:schemeClr val="tx1"/>
                </a:solidFill>
              </a:rPr>
              <a:t> e </a:t>
            </a:r>
            <a:r>
              <a:rPr lang="pt-BR" altLang="en-US" sz="2800" dirty="0"/>
              <a:t>O</a:t>
            </a:r>
            <a:r>
              <a:rPr lang="pt-BR" altLang="en-US" sz="2800" baseline="-25000" dirty="0"/>
              <a:t>2</a:t>
            </a:r>
            <a:r>
              <a:rPr lang="pt-BR" sz="2800" dirty="0" smtClean="0">
                <a:solidFill>
                  <a:schemeClr val="tx1"/>
                </a:solidFill>
              </a:rPr>
              <a:t> e outros componentes </a:t>
            </a:r>
          </a:p>
          <a:p>
            <a:pPr marL="514350" indent="-514350"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Estudar e entender quais são os componentes centrais e como é efetuado o controle da respiração</a:t>
            </a:r>
            <a:r>
              <a:rPr lang="pt-BR" sz="3200" dirty="0" smtClean="0">
                <a:solidFill>
                  <a:schemeClr val="tx1"/>
                </a:solidFill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84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RACTA~1.PN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5"/>
          <a:stretch>
            <a:fillRect/>
          </a:stretch>
        </p:blipFill>
        <p:spPr bwMode="auto">
          <a:xfrm>
            <a:off x="395536" y="620688"/>
            <a:ext cx="412317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24300" y="6311900"/>
            <a:ext cx="4176713" cy="661988"/>
          </a:xfrm>
        </p:spPr>
        <p:txBody>
          <a:bodyPr/>
          <a:lstStyle/>
          <a:p>
            <a:pPr marL="0" indent="0" algn="ctr" eaLnBrk="1" hangingPunct="1">
              <a:buClr>
                <a:srgbClr val="FF0000"/>
              </a:buClr>
              <a:buFont typeface="Calibri" pitchFamily="34" charset="0"/>
              <a:buNone/>
            </a:pPr>
            <a:r>
              <a:rPr lang="pt-BR" sz="2800" smtClean="0">
                <a:solidFill>
                  <a:schemeClr val="bg1"/>
                </a:solidFill>
                <a:latin typeface="Arial Narrow" pitchFamily="34" charset="0"/>
              </a:rPr>
              <a:t>  Bronquíolos e  Alvéolos</a:t>
            </a:r>
          </a:p>
        </p:txBody>
      </p:sp>
      <p:pic>
        <p:nvPicPr>
          <p:cNvPr id="6" name="Imagem 5" descr="FRACTA~1.PN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/>
          <a:stretch>
            <a:fillRect/>
          </a:stretch>
        </p:blipFill>
        <p:spPr bwMode="auto">
          <a:xfrm>
            <a:off x="4211637" y="620688"/>
            <a:ext cx="4536827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9750" y="0"/>
            <a:ext cx="7705725" cy="620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ÁRVORE BRÔNQUICA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0654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FFFF00"/>
                </a:solidFill>
                <a:latin typeface="+mn-lt"/>
              </a:rPr>
              <a:t>ALVÉOLOS</a:t>
            </a:r>
            <a:r>
              <a:rPr lang="pt-BR" sz="3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3600" dirty="0" smtClean="0">
                <a:solidFill>
                  <a:schemeClr val="bg1"/>
                </a:solidFill>
                <a:latin typeface="+mn-lt"/>
              </a:rPr>
              <a:t>– UNIDADE MORFOFUNCIONAL</a:t>
            </a:r>
            <a:br>
              <a:rPr lang="pt-BR" sz="3600" dirty="0" smtClean="0">
                <a:solidFill>
                  <a:schemeClr val="bg1"/>
                </a:solidFill>
                <a:latin typeface="+mn-lt"/>
              </a:rPr>
            </a:br>
            <a:r>
              <a:rPr lang="pt-BR" sz="4400" b="1" dirty="0">
                <a:latin typeface="Arial Narrow" pitchFamily="34" charset="0"/>
              </a:rPr>
              <a:t>Superfície de troca do ar inalado </a:t>
            </a:r>
            <a:br>
              <a:rPr lang="pt-BR" sz="4400" b="1" dirty="0">
                <a:latin typeface="Arial Narrow" pitchFamily="34" charset="0"/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3315" name="Picture 4" descr="VAS intrap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2"/>
          <a:stretch>
            <a:fillRect/>
          </a:stretch>
        </p:blipFill>
        <p:spPr bwMode="auto">
          <a:xfrm>
            <a:off x="539552" y="1124744"/>
            <a:ext cx="8208911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1938"/>
            <a:ext cx="8893175" cy="7191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+mn-lt"/>
              </a:rPr>
              <a:t>O AR E  PRESSÃO ATMOSFÉRICA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7950" y="1268413"/>
            <a:ext cx="8928100" cy="2881312"/>
          </a:xfrm>
        </p:spPr>
        <p:txBody>
          <a:bodyPr rtlCol="0">
            <a:normAutofit fontScale="92500" lnSpcReduction="20000"/>
          </a:bodyPr>
          <a:lstStyle/>
          <a:p>
            <a:pPr marL="0" indent="0" algn="just" eaLnBrk="1" fontAlgn="auto" hangingPunct="1">
              <a:buClr>
                <a:srgbClr val="FF0000"/>
              </a:buClr>
              <a:buFont typeface="Calibri" pitchFamily="34" charset="0"/>
              <a:buNone/>
              <a:defRPr/>
            </a:pPr>
            <a:r>
              <a:rPr lang="pt-BR" sz="3500" b="1" dirty="0" smtClean="0">
                <a:solidFill>
                  <a:schemeClr val="tx1"/>
                </a:solidFill>
                <a:latin typeface="Arial Narrow" pitchFamily="34" charset="0"/>
              </a:rPr>
              <a:t>O ar é a mistura de gases formado pelo nitrogênio, oxigênio e dióxido de carbono.</a:t>
            </a:r>
          </a:p>
          <a:p>
            <a:pPr marL="0" lvl="1" indent="0" algn="just" eaLnBrk="1" fontAlgn="auto" hangingPunct="1">
              <a:buClr>
                <a:srgbClr val="FF0000"/>
              </a:buClr>
              <a:buSzPct val="65000"/>
              <a:buNone/>
              <a:defRPr/>
            </a:pPr>
            <a:r>
              <a:rPr lang="pt-BR" sz="3600" b="1" dirty="0">
                <a:latin typeface="Arial Narrow" pitchFamily="34" charset="0"/>
              </a:rPr>
              <a:t>Os gases movem-se de áreas de alta pressão para áreas de baixa </a:t>
            </a:r>
            <a:r>
              <a:rPr lang="pt-BR" sz="3600" b="1" dirty="0" smtClean="0">
                <a:latin typeface="Arial Narrow" pitchFamily="34" charset="0"/>
              </a:rPr>
              <a:t>pressão</a:t>
            </a:r>
            <a:endParaRPr lang="pt-BR" sz="35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201168" lvl="1" indent="0" eaLnBrk="1" fontAlgn="auto" hangingPunct="1">
              <a:buClr>
                <a:srgbClr val="FF0000"/>
              </a:buClr>
              <a:buFont typeface="Calibri" pitchFamily="34" charset="0"/>
              <a:buNone/>
              <a:defRPr/>
            </a:pPr>
            <a:r>
              <a:rPr lang="pt-BR" sz="3500" b="1" dirty="0" smtClean="0">
                <a:solidFill>
                  <a:schemeClr val="tx1"/>
                </a:solidFill>
                <a:latin typeface="Arial Narrow" pitchFamily="34" charset="0"/>
              </a:rPr>
              <a:t>  PRESSÃO ATMOSFÉRICA</a:t>
            </a:r>
          </a:p>
          <a:p>
            <a:pPr marL="201168" lvl="1" indent="0" eaLnBrk="1" fontAlgn="auto" hangingPunct="1">
              <a:buClr>
                <a:srgbClr val="FF0000"/>
              </a:buClr>
              <a:buFont typeface="Calibri" pitchFamily="34" charset="0"/>
              <a:buNone/>
              <a:defRPr/>
            </a:pPr>
            <a:r>
              <a:rPr lang="pt-BR" sz="3500" b="1" dirty="0" smtClean="0">
                <a:solidFill>
                  <a:srgbClr val="0070C0"/>
                </a:solidFill>
                <a:latin typeface="Arial Narrow" pitchFamily="34" charset="0"/>
              </a:rPr>
              <a:t>  Pressão ao nível do mar = 760 </a:t>
            </a:r>
            <a:r>
              <a:rPr lang="pt-BR" sz="3500" b="1" dirty="0" err="1" smtClean="0">
                <a:solidFill>
                  <a:srgbClr val="0070C0"/>
                </a:solidFill>
                <a:latin typeface="Arial Narrow" pitchFamily="34" charset="0"/>
              </a:rPr>
              <a:t>mmHg</a:t>
            </a:r>
            <a:endParaRPr lang="pt-BR" sz="35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201168" lvl="1" indent="0" eaLnBrk="1" fontAlgn="auto" hangingPunct="1">
              <a:buClr>
                <a:srgbClr val="FF0000"/>
              </a:buClr>
              <a:buFont typeface="Calibri" pitchFamily="34" charset="0"/>
              <a:buNone/>
              <a:defRPr/>
            </a:pPr>
            <a:endParaRPr lang="pt-BR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850" y="4149725"/>
            <a:ext cx="85693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LEI DE DALTON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A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pressão total de uma mistura de gases é a soma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das pressões individuais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de cada gás</a:t>
            </a:r>
          </a:p>
        </p:txBody>
      </p:sp>
    </p:spTree>
    <p:extLst>
      <p:ext uri="{BB962C8B-B14F-4D97-AF65-F5344CB8AC3E}">
        <p14:creationId xmlns:p14="http://schemas.microsoft.com/office/powerpoint/2010/main" val="2476955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2" descr="17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b="18732"/>
          <a:stretch>
            <a:fillRect/>
          </a:stretch>
        </p:blipFill>
        <p:spPr bwMode="auto">
          <a:xfrm>
            <a:off x="467544" y="908720"/>
            <a:ext cx="7992888" cy="42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7560839" cy="6480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LEI DE BOYLE: P1V1 = P2V2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5229225"/>
            <a:ext cx="8208912" cy="1081088"/>
          </a:xfrm>
        </p:spPr>
        <p:txBody>
          <a:bodyPr/>
          <a:lstStyle/>
          <a:p>
            <a:pPr marL="0" indent="0" algn="ctr" eaLnBrk="1" hangingPunct="1">
              <a:buClr>
                <a:srgbClr val="FF0000"/>
              </a:buClr>
              <a:buFont typeface="Calibri" pitchFamily="34" charset="0"/>
              <a:buNone/>
            </a:pPr>
            <a:r>
              <a:rPr lang="pt-BR" sz="3200" dirty="0" smtClean="0">
                <a:solidFill>
                  <a:schemeClr val="tx1"/>
                </a:solidFill>
                <a:latin typeface="Arial Narrow" pitchFamily="34" charset="0"/>
              </a:rPr>
              <a:t>A pressão do gás muda inversamente ao volume do recipiente de distribuição</a:t>
            </a:r>
          </a:p>
        </p:txBody>
      </p:sp>
    </p:spTree>
    <p:extLst>
      <p:ext uri="{BB962C8B-B14F-4D97-AF65-F5344CB8AC3E}">
        <p14:creationId xmlns:p14="http://schemas.microsoft.com/office/powerpoint/2010/main" val="2824932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1008906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FUNÇÕES DO SISTEMA RESPIRATÓRIO</a:t>
            </a:r>
            <a:r>
              <a:rPr lang="pt-BR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</a:rPr>
              <a:t/>
            </a:r>
            <a:br>
              <a:rPr lang="pt-BR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908720"/>
            <a:ext cx="8856662" cy="5688930"/>
          </a:xfrm>
        </p:spPr>
        <p:txBody>
          <a:bodyPr/>
          <a:lstStyle/>
          <a:p>
            <a:pPr eaLnBrk="1" fontAlgn="t" hangingPunct="1">
              <a:defRPr/>
            </a:pPr>
            <a:r>
              <a:rPr lang="pt-BR" sz="3200" dirty="0" smtClean="0"/>
              <a:t>Trocas </a:t>
            </a:r>
            <a:r>
              <a:rPr lang="pt-BR" sz="3200" dirty="0"/>
              <a:t>gasosas entre o organismo e o meio  ambiente  (</a:t>
            </a:r>
            <a:r>
              <a:rPr lang="pt-BR" sz="3200" dirty="0" smtClean="0">
                <a:cs typeface="Arial" panose="020B0604020202020204" pitchFamily="34" charset="0"/>
              </a:rPr>
              <a:t>O</a:t>
            </a:r>
            <a:r>
              <a:rPr lang="pt-BR" sz="3200" baseline="-25000" dirty="0" smtClean="0">
                <a:cs typeface="Arial" panose="020B0604020202020204" pitchFamily="34" charset="0"/>
              </a:rPr>
              <a:t>2</a:t>
            </a:r>
            <a:r>
              <a:rPr lang="pt-BR" sz="3200" dirty="0" smtClean="0">
                <a:cs typeface="Arial" panose="020B0604020202020204" pitchFamily="34" charset="0"/>
              </a:rPr>
              <a:t> </a:t>
            </a:r>
            <a:r>
              <a:rPr lang="pt-BR" sz="3200" dirty="0"/>
              <a:t>e</a:t>
            </a:r>
            <a:r>
              <a:rPr lang="pt-BR" sz="3200" dirty="0" smtClean="0"/>
              <a:t> CO</a:t>
            </a:r>
            <a:r>
              <a:rPr lang="pt-BR" sz="3200" b="1" baseline="-25000" dirty="0">
                <a:latin typeface="Arial" panose="020B0604020202020204" pitchFamily="34" charset="0"/>
              </a:rPr>
              <a:t>2</a:t>
            </a:r>
            <a:r>
              <a:rPr lang="pt-BR" sz="3200" dirty="0" smtClean="0"/>
              <a:t>) </a:t>
            </a:r>
            <a:endParaRPr lang="pt-BR" sz="3200" dirty="0"/>
          </a:p>
          <a:p>
            <a:pPr eaLnBrk="1" fontAlgn="t" hangingPunct="1">
              <a:defRPr/>
            </a:pPr>
            <a:r>
              <a:rPr lang="pt-BR" sz="3200" dirty="0" err="1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T</a:t>
            </a:r>
            <a:r>
              <a:rPr lang="pt-BR" sz="3200" dirty="0" err="1" smtClean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ermorregulação</a:t>
            </a:r>
            <a:endParaRPr lang="pt-BR" sz="3200" dirty="0"/>
          </a:p>
          <a:p>
            <a:pPr eaLnBrk="1" fontAlgn="t" hangingPunct="1">
              <a:defRPr/>
            </a:pPr>
            <a:r>
              <a:rPr lang="pt-BR" sz="3200" dirty="0"/>
              <a:t>P</a:t>
            </a:r>
            <a:r>
              <a:rPr lang="pt-BR" sz="3200" dirty="0" smtClean="0"/>
              <a:t>roteção </a:t>
            </a:r>
            <a:r>
              <a:rPr lang="pt-BR" sz="3200" dirty="0"/>
              <a:t>– remoção de </a:t>
            </a:r>
            <a:r>
              <a:rPr lang="pt-BR" sz="3200" dirty="0" smtClean="0"/>
              <a:t>partículas</a:t>
            </a:r>
            <a:r>
              <a:rPr lang="pt-BR" sz="3200" dirty="0" smtClean="0">
                <a:latin typeface="Arial Narrow" pitchFamily="34" charset="0"/>
              </a:rPr>
              <a:t> (</a:t>
            </a:r>
            <a:r>
              <a:rPr lang="pt-BR" sz="3200" dirty="0" smtClean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poeira</a:t>
            </a:r>
            <a:r>
              <a:rPr lang="pt-BR" sz="3200" dirty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, gases e agentes </a:t>
            </a:r>
            <a:r>
              <a:rPr lang="pt-BR" sz="3200" dirty="0" smtClean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infecciosos)</a:t>
            </a:r>
            <a:endParaRPr lang="pt-BR" sz="3200" dirty="0"/>
          </a:p>
          <a:p>
            <a:pPr eaLnBrk="1" hangingPunct="1">
              <a:defRPr/>
            </a:pPr>
            <a:r>
              <a:rPr lang="pt-BR" sz="3200" dirty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O</a:t>
            </a:r>
            <a:r>
              <a:rPr lang="pt-BR" sz="3200" dirty="0" smtClean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lfato</a:t>
            </a:r>
            <a:endParaRPr lang="pt-BR" sz="3200" dirty="0"/>
          </a:p>
          <a:p>
            <a:pPr eaLnBrk="1" hangingPunct="1">
              <a:defRPr/>
            </a:pPr>
            <a:r>
              <a:rPr lang="pt-BR" sz="3200" dirty="0"/>
              <a:t>R</a:t>
            </a:r>
            <a:r>
              <a:rPr lang="pt-BR" sz="3200" dirty="0" smtClean="0"/>
              <a:t>egula </a:t>
            </a:r>
            <a:r>
              <a:rPr lang="pt-BR" sz="3200" dirty="0"/>
              <a:t>a concentração de íons hidrogênio do sangue em coordenação com os </a:t>
            </a:r>
            <a:r>
              <a:rPr lang="pt-BR" sz="3200" dirty="0" smtClean="0"/>
              <a:t>rins - equilíbrio </a:t>
            </a:r>
            <a:r>
              <a:rPr lang="en-US" sz="3200" dirty="0"/>
              <a:t>á</a:t>
            </a:r>
            <a:r>
              <a:rPr lang="pt-BR" sz="3200" dirty="0" err="1"/>
              <a:t>cido-base</a:t>
            </a:r>
            <a:r>
              <a:rPr lang="pt-BR" sz="3200" dirty="0"/>
              <a:t> </a:t>
            </a:r>
            <a:r>
              <a:rPr lang="pt-BR" sz="3200" dirty="0" smtClean="0"/>
              <a:t>– </a:t>
            </a:r>
            <a:r>
              <a:rPr lang="pt-BR" sz="3200" b="1" dirty="0" smtClean="0">
                <a:solidFill>
                  <a:srgbClr val="0070C0"/>
                </a:solidFill>
              </a:rPr>
              <a:t>HOMEOSTASE DO pH</a:t>
            </a:r>
          </a:p>
          <a:p>
            <a:pPr eaLnBrk="1" hangingPunct="1">
              <a:defRPr/>
            </a:pPr>
            <a:r>
              <a:rPr lang="pt-BR" sz="3200" dirty="0"/>
              <a:t>Vocalização</a:t>
            </a:r>
          </a:p>
          <a:p>
            <a:pPr eaLnBrk="1" hangingPunct="1">
              <a:defRPr/>
            </a:pPr>
            <a:endParaRPr lang="pt-BR" sz="3200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pt-BR" sz="3200" dirty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620093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FF00"/>
                </a:solidFill>
                <a:latin typeface="+mn-lt"/>
              </a:rPr>
              <a:t>FUNÇÃO PRIMÁRIA DO SISTEMA RESPIRATÓRIO</a:t>
            </a:r>
            <a:endParaRPr lang="pt-BR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z="4000" b="1" dirty="0" smtClean="0"/>
          </a:p>
          <a:p>
            <a:pPr algn="ctr" eaLnBrk="1" hangingPunct="1"/>
            <a:r>
              <a:rPr lang="pt-BR" sz="4000" b="1" dirty="0" smtClean="0"/>
              <a:t>Fornecer </a:t>
            </a:r>
            <a:r>
              <a:rPr lang="pt-BR" sz="4000" b="1" u="sng" dirty="0" smtClean="0">
                <a:solidFill>
                  <a:srgbClr val="FF0000"/>
                </a:solidFill>
              </a:rPr>
              <a:t>Oxigênio</a:t>
            </a:r>
            <a:r>
              <a:rPr lang="pt-BR" sz="4000" b="1" dirty="0" smtClean="0"/>
              <a:t> aos tecidos</a:t>
            </a:r>
          </a:p>
          <a:p>
            <a:pPr algn="ctr" eaLnBrk="1" hangingPunct="1">
              <a:buFont typeface="Arial" charset="0"/>
              <a:buNone/>
            </a:pPr>
            <a:endParaRPr lang="pt-BR" sz="4000" b="1" dirty="0" smtClean="0"/>
          </a:p>
          <a:p>
            <a:pPr algn="ctr" eaLnBrk="1" hangingPunct="1"/>
            <a:r>
              <a:rPr lang="pt-BR" sz="4000" b="1" dirty="0" smtClean="0"/>
              <a:t>Remover o </a:t>
            </a:r>
            <a:r>
              <a:rPr lang="pt-BR" sz="4000" b="1" u="sng" dirty="0" smtClean="0">
                <a:solidFill>
                  <a:srgbClr val="0070C0"/>
                </a:solidFill>
              </a:rPr>
              <a:t>Gás Carbônico</a:t>
            </a:r>
            <a:r>
              <a:rPr lang="pt-BR" sz="4000" b="1" dirty="0" smtClean="0"/>
              <a:t> dos tecidos</a:t>
            </a:r>
          </a:p>
        </p:txBody>
      </p:sp>
    </p:spTree>
    <p:extLst>
      <p:ext uri="{BB962C8B-B14F-4D97-AF65-F5344CB8AC3E}">
        <p14:creationId xmlns:p14="http://schemas.microsoft.com/office/powerpoint/2010/main" val="14058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b="1" dirty="0" smtClean="0">
                <a:latin typeface="+mn-lt"/>
              </a:rPr>
              <a:t>DIFERENÇA ENTRE VENTILAÇÃO E RESPIRAÇÃO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5288" y="1905000"/>
            <a:ext cx="4370387" cy="4191000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</a:rPr>
              <a:t>VENTILAÇÃO PULMONAR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3600" dirty="0" smtClean="0"/>
              <a:t>Entrada e saída de ar nos pulmões = INSPIRAÇÃO E EXPIRAÇÃO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87900" y="1905000"/>
            <a:ext cx="4176713" cy="4191000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</a:rPr>
              <a:t>RESPIRAÇÃO PULMONAR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3600" dirty="0" smtClean="0"/>
              <a:t>Troca de gases – NOS ALVÉOLOS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3600" b="1" dirty="0" smtClean="0">
                <a:solidFill>
                  <a:srgbClr val="FF0000"/>
                </a:solidFill>
              </a:rPr>
              <a:t>RESPIRAÇÃO CELULAR</a:t>
            </a:r>
          </a:p>
          <a:p>
            <a:pPr marL="0" indent="0">
              <a:buNone/>
              <a:defRPr/>
            </a:pPr>
            <a:r>
              <a:rPr lang="pt-BR" sz="3600" dirty="0"/>
              <a:t>Troca de gases – </a:t>
            </a:r>
            <a:r>
              <a:rPr lang="pt-BR" sz="3600" dirty="0" smtClean="0"/>
              <a:t>NAS CÉLULAS</a:t>
            </a:r>
            <a:endParaRPr lang="pt-BR" sz="3600" dirty="0"/>
          </a:p>
          <a:p>
            <a:pPr marL="0" indent="0">
              <a:buNone/>
              <a:defRPr/>
            </a:pPr>
            <a:endParaRPr lang="pt-BR" sz="3600" b="1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6879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4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340768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sz="4000" b="1" dirty="0" smtClean="0">
                <a:solidFill>
                  <a:srgbClr val="FFFF00"/>
                </a:solidFill>
                <a:latin typeface="+mn-lt"/>
              </a:rPr>
              <a:t>ESTRUTURAS DO SISTEMA RESPIRATÓRIO</a:t>
            </a:r>
          </a:p>
        </p:txBody>
      </p:sp>
      <p:sp>
        <p:nvSpPr>
          <p:cNvPr id="3075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3600" b="1" u="sng" dirty="0" smtClean="0">
                <a:solidFill>
                  <a:srgbClr val="002060"/>
                </a:solidFill>
              </a:rPr>
              <a:t>VIAS AÉREAS</a:t>
            </a:r>
            <a:r>
              <a:rPr lang="pt-BR" sz="3600" b="1" dirty="0" smtClean="0">
                <a:solidFill>
                  <a:srgbClr val="002060"/>
                </a:solidFill>
              </a:rPr>
              <a:t> </a:t>
            </a:r>
            <a:r>
              <a:rPr lang="pt-BR" sz="3600" dirty="0" smtClean="0">
                <a:solidFill>
                  <a:srgbClr val="002060"/>
                </a:solidFill>
              </a:rPr>
              <a:t>(condução de ar)</a:t>
            </a:r>
            <a:endParaRPr lang="pt-BR" sz="3600" b="1" u="sng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pt-BR" sz="3200" b="1" dirty="0" smtClean="0">
                <a:solidFill>
                  <a:srgbClr val="002060"/>
                </a:solidFill>
              </a:rPr>
              <a:t>Nariz</a:t>
            </a:r>
          </a:p>
          <a:p>
            <a:pPr lvl="1" eaLnBrk="1" hangingPunct="1"/>
            <a:r>
              <a:rPr lang="pt-BR" sz="3200" b="1" dirty="0" smtClean="0">
                <a:solidFill>
                  <a:srgbClr val="002060"/>
                </a:solidFill>
              </a:rPr>
              <a:t>Cavidade Nasal</a:t>
            </a:r>
          </a:p>
          <a:p>
            <a:pPr lvl="1" eaLnBrk="1" hangingPunct="1"/>
            <a:r>
              <a:rPr lang="pt-BR" sz="3200" b="1" dirty="0" smtClean="0">
                <a:solidFill>
                  <a:srgbClr val="002060"/>
                </a:solidFill>
              </a:rPr>
              <a:t>Faringe</a:t>
            </a:r>
          </a:p>
          <a:p>
            <a:pPr lvl="1" eaLnBrk="1" hangingPunct="1"/>
            <a:r>
              <a:rPr lang="pt-BR" sz="3200" b="1" dirty="0" smtClean="0">
                <a:solidFill>
                  <a:srgbClr val="002060"/>
                </a:solidFill>
              </a:rPr>
              <a:t>Laringe</a:t>
            </a:r>
          </a:p>
          <a:p>
            <a:pPr lvl="1" eaLnBrk="1" hangingPunct="1"/>
            <a:r>
              <a:rPr lang="pt-BR" sz="3200" b="1" dirty="0" err="1" smtClean="0">
                <a:solidFill>
                  <a:srgbClr val="002060"/>
                </a:solidFill>
              </a:rPr>
              <a:t>Traquéia</a:t>
            </a:r>
            <a:endParaRPr lang="pt-BR" sz="3200" b="1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pt-BR" sz="3200" b="1" dirty="0" smtClean="0">
                <a:solidFill>
                  <a:srgbClr val="002060"/>
                </a:solidFill>
              </a:rPr>
              <a:t>Brônquios e Bronquíolos</a:t>
            </a:r>
          </a:p>
          <a:p>
            <a:pPr eaLnBrk="1" hangingPunct="1"/>
            <a:r>
              <a:rPr lang="pt-BR" sz="3600" b="1" u="sng" dirty="0" smtClean="0">
                <a:solidFill>
                  <a:srgbClr val="FF0000"/>
                </a:solidFill>
              </a:rPr>
              <a:t>ALVÉOLOS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endParaRPr lang="pt-BR" sz="36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  </a:t>
            </a:r>
            <a:r>
              <a:rPr lang="pt-BR" sz="3600" dirty="0" smtClean="0">
                <a:solidFill>
                  <a:srgbClr val="FF0000"/>
                </a:solidFill>
              </a:rPr>
              <a:t>(troca gasosa)</a:t>
            </a:r>
            <a:endParaRPr lang="pt-BR" sz="3600" b="1" u="sng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4" descr="Sistema respirató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4" b="10345"/>
          <a:stretch>
            <a:fillRect/>
          </a:stretch>
        </p:blipFill>
        <p:spPr bwMode="auto">
          <a:xfrm>
            <a:off x="5940152" y="2060848"/>
            <a:ext cx="3203848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VIAS AÉREAS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5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2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24744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VIAS AÉREAS  </a:t>
            </a:r>
            <a:r>
              <a:rPr lang="pt-BR" sz="4000" b="1" dirty="0" smtClean="0">
                <a:solidFill>
                  <a:srgbClr val="FFFF00"/>
                </a:solidFill>
                <a:latin typeface="+mn-lt"/>
              </a:rPr>
              <a:t>CAVIDADE NASAL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4000" b="1" dirty="0" smtClean="0"/>
              <a:t>Aquecer</a:t>
            </a:r>
          </a:p>
          <a:p>
            <a:pPr eaLnBrk="1" hangingPunct="1">
              <a:lnSpc>
                <a:spcPct val="150000"/>
              </a:lnSpc>
            </a:pPr>
            <a:r>
              <a:rPr lang="pt-BR" sz="4000" b="1" dirty="0" smtClean="0"/>
              <a:t>Umidificar</a:t>
            </a:r>
          </a:p>
          <a:p>
            <a:pPr eaLnBrk="1" hangingPunct="1">
              <a:lnSpc>
                <a:spcPct val="150000"/>
              </a:lnSpc>
            </a:pPr>
            <a:r>
              <a:rPr lang="pt-BR" sz="4000" b="1" dirty="0" smtClean="0"/>
              <a:t>Filtrar</a:t>
            </a:r>
          </a:p>
        </p:txBody>
      </p:sp>
      <p:pic>
        <p:nvPicPr>
          <p:cNvPr id="4100" name="Picture 4" descr="Nova Imagem (1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508104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8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1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latin typeface="+mn-lt"/>
              </a:rPr>
              <a:t>VIAS AÉREAS  </a:t>
            </a:r>
            <a:r>
              <a:rPr lang="pt-BR" b="1" dirty="0" smtClean="0">
                <a:solidFill>
                  <a:srgbClr val="FFFF00"/>
                </a:solidFill>
                <a:latin typeface="+mn-lt"/>
              </a:rPr>
              <a:t>FARINGE</a:t>
            </a:r>
            <a:endParaRPr lang="pt-BR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123" name="Picture 4" descr="Faringe (sa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11984" r="4030" b="3087"/>
          <a:stretch>
            <a:fillRect/>
          </a:stretch>
        </p:blipFill>
        <p:spPr bwMode="auto">
          <a:xfrm>
            <a:off x="179512" y="836712"/>
            <a:ext cx="8568951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786313" y="2500313"/>
            <a:ext cx="571500" cy="16430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4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5066</TotalTime>
  <Words>349</Words>
  <Application>Microsoft Office PowerPoint</Application>
  <PresentationFormat>Apresentação na tela (4:3)</PresentationFormat>
  <Paragraphs>73</Paragraphs>
  <Slides>23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MS PGothic</vt:lpstr>
      <vt:lpstr>Arial</vt:lpstr>
      <vt:lpstr>Arial Narrow</vt:lpstr>
      <vt:lpstr>Calibri</vt:lpstr>
      <vt:lpstr>Garamond</vt:lpstr>
      <vt:lpstr>Times New Roman</vt:lpstr>
      <vt:lpstr>Wingdings</vt:lpstr>
      <vt:lpstr>Borda</vt:lpstr>
      <vt:lpstr>Apresentação do PowerPoint</vt:lpstr>
      <vt:lpstr>OBJETIVOS</vt:lpstr>
      <vt:lpstr>FUNÇÕES DO SISTEMA RESPIRATÓRIO </vt:lpstr>
      <vt:lpstr>FUNÇÃO PRIMÁRIA DO SISTEMA RESPIRATÓRIO</vt:lpstr>
      <vt:lpstr>DIFERENÇA ENTRE VENTILAÇÃO E RESPIRAÇÃO</vt:lpstr>
      <vt:lpstr>ESTRUTURAS DO SISTEMA RESPIRATÓRIO</vt:lpstr>
      <vt:lpstr>VÍDEO VIAS AÉREAS</vt:lpstr>
      <vt:lpstr>VIAS AÉREAS  CAVIDADE NASAL</vt:lpstr>
      <vt:lpstr>VIAS AÉREAS  FARINGE</vt:lpstr>
      <vt:lpstr>VIAS AÉREAS  LARINGE</vt:lpstr>
      <vt:lpstr>Apresentação do PowerPoint</vt:lpstr>
      <vt:lpstr>TOSSE</vt:lpstr>
      <vt:lpstr>VIAS AÉREAS  TRAQUÉIA</vt:lpstr>
      <vt:lpstr>VIAS AÉREAS  BRÔNQUIOS</vt:lpstr>
      <vt:lpstr>VIAS AÉREAS BRONQUÍOLOS</vt:lpstr>
      <vt:lpstr>REGULAÇÃO DA MUSCULATURA BRÔNQUICA</vt:lpstr>
      <vt:lpstr>Apresentação do PowerPoint</vt:lpstr>
      <vt:lpstr>PULMÕES</vt:lpstr>
      <vt:lpstr>ÁRVORE BRÔNQUICA </vt:lpstr>
      <vt:lpstr>Apresentação do PowerPoint</vt:lpstr>
      <vt:lpstr>ALVÉOLOS – UNIDADE MORFOFUNCIONAL Superfície de troca do ar inalado   </vt:lpstr>
      <vt:lpstr>O AR E  PRESSÃO ATMOSFÉRICA </vt:lpstr>
      <vt:lpstr>LEI DE BOYLE: P1V1 = P2V2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FUNÇÕES DO SISTEMA RESPIRATÓRIO</dc:title>
  <dc:creator>Isabela</dc:creator>
  <cp:lastModifiedBy>Cliente</cp:lastModifiedBy>
  <cp:revision>80</cp:revision>
  <dcterms:created xsi:type="dcterms:W3CDTF">2020-03-10T17:13:14Z</dcterms:created>
  <dcterms:modified xsi:type="dcterms:W3CDTF">2021-02-10T01:11:03Z</dcterms:modified>
</cp:coreProperties>
</file>