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507" r:id="rId2"/>
    <p:sldId id="382" r:id="rId3"/>
    <p:sldId id="496" r:id="rId4"/>
    <p:sldId id="412" r:id="rId5"/>
    <p:sldId id="380" r:id="rId6"/>
    <p:sldId id="472" r:id="rId7"/>
    <p:sldId id="379" r:id="rId8"/>
    <p:sldId id="381" r:id="rId9"/>
    <p:sldId id="417" r:id="rId10"/>
    <p:sldId id="434" r:id="rId11"/>
    <p:sldId id="435" r:id="rId12"/>
    <p:sldId id="383" r:id="rId13"/>
    <p:sldId id="387" r:id="rId14"/>
    <p:sldId id="384" r:id="rId15"/>
    <p:sldId id="390" r:id="rId16"/>
    <p:sldId id="385" r:id="rId17"/>
    <p:sldId id="413" r:id="rId18"/>
    <p:sldId id="386" r:id="rId19"/>
    <p:sldId id="509" r:id="rId20"/>
    <p:sldId id="400" r:id="rId21"/>
    <p:sldId id="401" r:id="rId22"/>
    <p:sldId id="436" r:id="rId23"/>
    <p:sldId id="402" r:id="rId24"/>
    <p:sldId id="403" r:id="rId25"/>
    <p:sldId id="437" r:id="rId26"/>
    <p:sldId id="404" r:id="rId27"/>
    <p:sldId id="473" r:id="rId28"/>
    <p:sldId id="494" r:id="rId29"/>
    <p:sldId id="474" r:id="rId30"/>
    <p:sldId id="475" r:id="rId31"/>
    <p:sldId id="476" r:id="rId32"/>
    <p:sldId id="477" r:id="rId33"/>
    <p:sldId id="478" r:id="rId34"/>
    <p:sldId id="508" r:id="rId35"/>
    <p:sldId id="480" r:id="rId36"/>
    <p:sldId id="479" r:id="rId37"/>
    <p:sldId id="481" r:id="rId38"/>
    <p:sldId id="482" r:id="rId39"/>
    <p:sldId id="483" r:id="rId40"/>
    <p:sldId id="484" r:id="rId41"/>
    <p:sldId id="485" r:id="rId42"/>
    <p:sldId id="497" r:id="rId43"/>
    <p:sldId id="498" r:id="rId44"/>
    <p:sldId id="499" r:id="rId45"/>
    <p:sldId id="486" r:id="rId46"/>
    <p:sldId id="487" r:id="rId47"/>
    <p:sldId id="500" r:id="rId48"/>
    <p:sldId id="488" r:id="rId49"/>
    <p:sldId id="501" r:id="rId5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10CAA-BD05-4CD6-B994-1C3E0E371834}" type="datetimeFigureOut">
              <a:rPr lang="pt-BR" smtClean="0"/>
              <a:t>23/02/2021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D1C92-6C96-4926-AE47-F230A88CEE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848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061E39C-8C80-453A-B2B7-7341CA7AEFF5}" type="slidenum">
              <a:rPr lang="pt-BR" smtClean="0"/>
              <a:pPr eaLnBrk="1" hangingPunct="1"/>
              <a:t>33</a:t>
            </a:fld>
            <a:endParaRPr lang="pt-BR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1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54F4372-D66D-4F80-B6B8-16BB5ECBDF55}" type="slidenum">
              <a:rPr lang="en-US" smtClean="0">
                <a:latin typeface="Times New Roman" pitchFamily="18" charset="0"/>
              </a:rPr>
              <a:pPr/>
              <a:t>37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009501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pt-BR" altLang="en-US" noProof="0" smtClean="0"/>
              <a:t>Clique para editar o estilo do título mestre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pt-BR" altLang="en-US" noProof="0" smtClean="0"/>
              <a:t>Clique para editar o estilo do subtítulo mestre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06BA-60FC-427C-9BBC-539E3A61A4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42E39-A3B2-484C-B117-898F3B4472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1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C3446-D2F9-4D06-94FB-E42F84BEB193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09CC-1199-4D45-965E-258451F8B945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7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67AC9-001E-468C-A5BC-9A100957795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8482-5A12-46C9-80CB-834B69E3DB2A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26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ítulo, conteúd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BC120-87AB-4AA9-B9AC-A90E466A75F8}" type="slidenum">
              <a:rPr lang="pt-PT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P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16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65DA2-40EE-4E2C-9161-BC37EAF2B3CE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2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13869-8E3D-4513-9942-CD36BAD9C8CA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E99E7-FE3C-40CD-BF35-6B941832ED56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52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944AA6-139C-448F-9CD8-0E9C62B7B6AD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9E6E5-2995-4E13-8563-8D67D4932462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3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EFF4C-97FA-42FA-875E-0E8EE54DCDD5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4C0A-21B9-4391-8A82-66015BF5F7EE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65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D9BD-2A0D-479C-B99A-37273D25CE6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7E3A6-5D6B-43A1-9951-0ED5CC7759B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3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65217-91DD-4A85-A259-D2A4D19CBDEE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FAFB8-778E-4EE2-98E1-535A771BCE2F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79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EEAE2-CD23-49CA-8E84-B5A398C86ED2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5CA4-ED1D-467E-901C-D75F5CA03401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31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A7F53-A68B-49CB-94AD-9A52210F6001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A6E64-0D2E-49A2-8230-F815D6EBDD64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A0D02-2BB8-422B-9FB3-AE739664F540}" type="datetimeFigureOut">
              <a:rPr lang="pt-BR">
                <a:solidFill>
                  <a:srgbClr val="000000"/>
                </a:solidFill>
              </a:rPr>
              <a:pPr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3AC15-BC4D-40A4-885E-64285F7F2C23}" type="slidenum">
              <a:rPr lang="pt-BR" altLang="en-U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0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CFC6C9-3678-4DDD-83EC-6BBE6A0B7EB9}" type="datetimeFigureOut">
              <a:rPr lang="pt-B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23/02/2021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6CF990-57BD-4483-8EF1-1EB6CD095A96}" type="slidenum">
              <a:rPr lang="pt-BR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altLang="en-US">
              <a:solidFill>
                <a:srgbClr val="000000"/>
              </a:solidFill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8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sorrel.humboldt.edu/~jlg21/Zoo%20310/Lab%2017%20ADAM%20respiratory/Transport/transp_2_Hb_2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215083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79512" y="836712"/>
            <a:ext cx="4680520" cy="5294213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Volume inicial (V1) = 4 litros</a:t>
            </a:r>
            <a:br>
              <a:rPr lang="pt-BR" dirty="0"/>
            </a:b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Pressão </a:t>
            </a:r>
            <a:r>
              <a:rPr lang="pt-BR" dirty="0"/>
              <a:t>inicial (P1) = 3 </a:t>
            </a:r>
            <a:r>
              <a:rPr lang="pt-BR" dirty="0" err="1"/>
              <a:t>atm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 smtClean="0"/>
          </a:p>
          <a:p>
            <a:pPr marL="0" indent="0">
              <a:buNone/>
            </a:pPr>
            <a:r>
              <a:rPr lang="pt-BR" sz="3600" dirty="0" smtClean="0">
                <a:solidFill>
                  <a:srgbClr val="0070C0"/>
                </a:solidFill>
              </a:rPr>
              <a:t>4 </a:t>
            </a:r>
            <a:r>
              <a:rPr lang="pt-BR" sz="3600" dirty="0">
                <a:solidFill>
                  <a:srgbClr val="0070C0"/>
                </a:solidFill>
              </a:rPr>
              <a:t>x 3 = 12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76056" y="836712"/>
            <a:ext cx="3610744" cy="5294213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Aumentando a pressão para o dobro: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P2 = 6 </a:t>
            </a:r>
            <a:r>
              <a:rPr lang="pt-BR" dirty="0" err="1">
                <a:solidFill>
                  <a:srgbClr val="FF0000"/>
                </a:solidFill>
              </a:rPr>
              <a:t>atm</a:t>
            </a: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</a:rPr>
              <a:t>O volume cai pela metade (V2</a:t>
            </a:r>
            <a:r>
              <a:rPr lang="pt-BR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pt-BR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t-BR" sz="3600" dirty="0">
                <a:solidFill>
                  <a:srgbClr val="FF0000"/>
                </a:solidFill>
              </a:rPr>
              <a:t>6 x 2 = 12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241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>
                <a:latin typeface="+mn-lt"/>
              </a:rPr>
              <a:t>DIAFRAGMA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256584"/>
          </a:xfrm>
        </p:spPr>
        <p:txBody>
          <a:bodyPr/>
          <a:lstStyle/>
          <a:p>
            <a:r>
              <a:rPr lang="pt-BR" dirty="0"/>
              <a:t>M</a:t>
            </a:r>
            <a:r>
              <a:rPr lang="pt-BR" dirty="0" smtClean="0"/>
              <a:t>úsculo </a:t>
            </a:r>
            <a:r>
              <a:rPr lang="pt-BR" dirty="0"/>
              <a:t>em forma de cúpula que separa a cavidade torácica da cavidade </a:t>
            </a:r>
            <a:r>
              <a:rPr lang="pt-BR" dirty="0" smtClean="0"/>
              <a:t>abdominal  sob o qual ficam apoiados os pulmões </a:t>
            </a:r>
          </a:p>
          <a:p>
            <a:r>
              <a:rPr lang="pt-BR" dirty="0" smtClean="0"/>
              <a:t>Sempre que </a:t>
            </a:r>
            <a:r>
              <a:rPr lang="pt-BR" dirty="0"/>
              <a:t>este músculo contrai ele se movimenta para baixo empurrando as vísceras, favorecendo a expansão dos pulmões no sentido </a:t>
            </a:r>
            <a:r>
              <a:rPr lang="pt-BR" dirty="0" smtClean="0"/>
              <a:t>caudal </a:t>
            </a:r>
          </a:p>
          <a:p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inervado pelo nervo Frênico (C3-C4-C5) e é responsável por cerca de 70% do trabalho </a:t>
            </a:r>
            <a:r>
              <a:rPr lang="pt-BR" dirty="0" smtClean="0"/>
              <a:t>inspiratório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83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09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568952" cy="1139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Mecânica da INSPIRAÇÃO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idx="1"/>
          </p:nvPr>
        </p:nvSpPr>
        <p:spPr>
          <a:xfrm>
            <a:off x="395288" y="1600200"/>
            <a:ext cx="5184775" cy="4781550"/>
          </a:xfrm>
        </p:spPr>
        <p:txBody>
          <a:bodyPr/>
          <a:lstStyle/>
          <a:p>
            <a:pPr eaLnBrk="1" hangingPunct="1"/>
            <a:r>
              <a:rPr lang="pt-BR" dirty="0" smtClean="0"/>
              <a:t>Contração dos Músculos Inspiratórios e </a:t>
            </a:r>
            <a:r>
              <a:rPr lang="pt-BR" dirty="0" smtClean="0">
                <a:solidFill>
                  <a:srgbClr val="FF0000"/>
                </a:solidFill>
              </a:rPr>
              <a:t>Expansão</a:t>
            </a:r>
            <a:r>
              <a:rPr lang="pt-BR" dirty="0" smtClean="0"/>
              <a:t> da Caixa Torácica </a:t>
            </a:r>
          </a:p>
          <a:p>
            <a:pPr eaLnBrk="1" hangingPunct="1"/>
            <a:endParaRPr lang="pt-BR" u="sng" dirty="0" smtClean="0"/>
          </a:p>
          <a:p>
            <a:pPr eaLnBrk="1" hangingPunct="1"/>
            <a:endParaRPr lang="pt-BR" u="sng" dirty="0" smtClean="0"/>
          </a:p>
          <a:p>
            <a:pPr eaLnBrk="1" hangingPunct="1"/>
            <a:r>
              <a:rPr lang="pt-BR" dirty="0" smtClean="0"/>
              <a:t>Promove </a:t>
            </a:r>
            <a:r>
              <a:rPr lang="pt-BR" dirty="0" smtClean="0">
                <a:solidFill>
                  <a:srgbClr val="FF0000"/>
                </a:solidFill>
              </a:rPr>
              <a:t>redução da Pressão </a:t>
            </a:r>
            <a:r>
              <a:rPr lang="pt-BR" dirty="0" err="1" smtClean="0">
                <a:solidFill>
                  <a:srgbClr val="FF0000"/>
                </a:solidFill>
              </a:rPr>
              <a:t>Intra-pulmonar</a:t>
            </a:r>
            <a:r>
              <a:rPr lang="pt-BR" dirty="0" smtClean="0">
                <a:solidFill>
                  <a:srgbClr val="FF0000"/>
                </a:solidFill>
              </a:rPr>
              <a:t> </a:t>
            </a:r>
            <a:r>
              <a:rPr lang="pt-BR" dirty="0" smtClean="0"/>
              <a:t>e fluxo de ar para os pulmões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2700338" y="3284538"/>
            <a:ext cx="503237" cy="865187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27653" name="Picture 7" descr="img_inspira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/>
          <a:stretch>
            <a:fillRect/>
          </a:stretch>
        </p:blipFill>
        <p:spPr bwMode="auto">
          <a:xfrm>
            <a:off x="5592762" y="1484784"/>
            <a:ext cx="355123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9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pt-BR" sz="2000" smtClean="0"/>
          </a:p>
        </p:txBody>
      </p:sp>
      <p:sp>
        <p:nvSpPr>
          <p:cNvPr id="18435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643438" y="116632"/>
            <a:ext cx="4500562" cy="6858000"/>
          </a:xfrm>
        </p:spPr>
        <p:txBody>
          <a:bodyPr/>
          <a:lstStyle/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Contração dos  músculos intercostais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Contração e abaixamento do diafragma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400" dirty="0" smtClean="0">
                <a:sym typeface="Wingdings" pitchFamily="2" charset="2"/>
              </a:rPr>
              <a:t>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Levantamento das costelas e do esterno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Aumento do volume da caixa torácica e consequentemente dos pulmões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400" dirty="0" smtClean="0">
                <a:sym typeface="Wingdings" pitchFamily="2" charset="2"/>
              </a:rPr>
              <a:t></a:t>
            </a:r>
          </a:p>
          <a:p>
            <a:pPr marL="273050" indent="-273050"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pt-PT" sz="2400" dirty="0" smtClean="0"/>
              <a:t>Diminuição da pressão dentro dos pulmões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dirty="0" smtClean="0">
                <a:sym typeface="Wingdings" pitchFamily="2" charset="2"/>
              </a:rPr>
              <a:t></a:t>
            </a:r>
          </a:p>
          <a:p>
            <a:pPr marL="273050" indent="-27305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PT" sz="2000" b="1" dirty="0" smtClean="0"/>
              <a:t>ENTRADA DO AR</a:t>
            </a:r>
          </a:p>
        </p:txBody>
      </p:sp>
      <p:pic>
        <p:nvPicPr>
          <p:cNvPr id="18436" name="Picture 7" descr="in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853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49184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640960" cy="113982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002060"/>
                </a:solidFill>
                <a:latin typeface="+mn-lt"/>
              </a:rPr>
              <a:t>Mecânica da EXPIRAÇÃO</a:t>
            </a:r>
            <a:endParaRPr lang="pt-BR" sz="4800" b="1" u="sng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72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/>
            <a:r>
              <a:rPr lang="pt-BR" sz="3600" dirty="0" smtClean="0"/>
              <a:t>Relaxamento dos Músculos Inspiratórios e </a:t>
            </a:r>
            <a:r>
              <a:rPr lang="pt-BR" sz="3600" dirty="0" smtClean="0">
                <a:solidFill>
                  <a:srgbClr val="FF0000"/>
                </a:solidFill>
              </a:rPr>
              <a:t>Retração</a:t>
            </a:r>
            <a:r>
              <a:rPr lang="pt-BR" sz="3600" dirty="0" smtClean="0"/>
              <a:t> da Caixa Torácica </a:t>
            </a:r>
          </a:p>
          <a:p>
            <a:pPr eaLnBrk="1" hangingPunct="1"/>
            <a:endParaRPr lang="pt-BR" sz="3600" u="sng" dirty="0" smtClean="0"/>
          </a:p>
          <a:p>
            <a:pPr eaLnBrk="1" hangingPunct="1"/>
            <a:endParaRPr lang="pt-BR" sz="3600" u="sng" dirty="0" smtClean="0"/>
          </a:p>
          <a:p>
            <a:pPr eaLnBrk="1" hangingPunct="1"/>
            <a:r>
              <a:rPr lang="pt-BR" sz="3600" dirty="0" smtClean="0"/>
              <a:t>Promove </a:t>
            </a:r>
            <a:r>
              <a:rPr lang="pt-BR" sz="3600" dirty="0" smtClean="0">
                <a:solidFill>
                  <a:srgbClr val="FF0000"/>
                </a:solidFill>
              </a:rPr>
              <a:t>aumento da Pressão </a:t>
            </a:r>
            <a:r>
              <a:rPr lang="pt-BR" sz="3600" dirty="0" err="1" smtClean="0">
                <a:solidFill>
                  <a:srgbClr val="FF0000"/>
                </a:solidFill>
              </a:rPr>
              <a:t>Intra-pulmonar</a:t>
            </a:r>
            <a:r>
              <a:rPr lang="pt-BR" sz="3600" dirty="0" smtClean="0"/>
              <a:t> e fluxo de ar para fora dos pulmões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3563938" y="2997200"/>
            <a:ext cx="576262" cy="1008063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92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Rot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pt-BR" smtClean="0"/>
          </a:p>
        </p:txBody>
      </p:sp>
      <p:sp>
        <p:nvSpPr>
          <p:cNvPr id="19459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716463" y="188913"/>
            <a:ext cx="4319587" cy="59070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PT" sz="2800" smtClean="0"/>
              <a:t>Relaxamento dos músculos intercostais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Relaxamento e subida do diafragma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Abaixamento das costelas e do esterno.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Diminuição do volume da caixa torácica e consequentemente dos pulmões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eaLnBrk="1" hangingPunct="1">
              <a:lnSpc>
                <a:spcPct val="80000"/>
              </a:lnSpc>
            </a:pPr>
            <a:r>
              <a:rPr lang="pt-PT" sz="2800" smtClean="0"/>
              <a:t>Aumento da pressão dentro dos pulmões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>
                <a:sym typeface="Wingdings" pitchFamily="2" charset="2"/>
              </a:rPr>
              <a:t>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t-PT" sz="2800" smtClean="0"/>
              <a:t> </a:t>
            </a:r>
            <a:r>
              <a:rPr lang="pt-PT" sz="2800" b="1" smtClean="0"/>
              <a:t>SAÍDA DO AR</a:t>
            </a:r>
          </a:p>
        </p:txBody>
      </p:sp>
      <p:pic>
        <p:nvPicPr>
          <p:cNvPr id="19460" name="Picture 8" descr="exp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188913"/>
            <a:ext cx="4643438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567056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87685" y="5467"/>
            <a:ext cx="8568630" cy="62071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MECÂNICA RESPIRATÓRIA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Inspiração e Expiração (Ciclo respiratório</a:t>
            </a: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867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39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image10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862013"/>
            <a:ext cx="8229600" cy="5062537"/>
          </a:xfrm>
        </p:spPr>
      </p:pic>
    </p:spTree>
    <p:extLst>
      <p:ext uri="{BB962C8B-B14F-4D97-AF65-F5344CB8AC3E}">
        <p14:creationId xmlns:p14="http://schemas.microsoft.com/office/powerpoint/2010/main" val="38345958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tângulo 1"/>
          <p:cNvSpPr>
            <a:spLocks noChangeArrowheads="1"/>
          </p:cNvSpPr>
          <p:nvPr/>
        </p:nvSpPr>
        <p:spPr bwMode="auto">
          <a:xfrm>
            <a:off x="250825" y="981075"/>
            <a:ext cx="88931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BR" sz="2400" b="1">
                <a:latin typeface="Calibri" pitchFamily="34" charset="0"/>
              </a:rPr>
              <a:t>Complacência =  Volume/Pressão</a:t>
            </a:r>
          </a:p>
          <a:p>
            <a:pPr eaLnBrk="1" hangingPunct="1"/>
            <a:endParaRPr lang="pt-BR" sz="2400">
              <a:latin typeface="Calibri" pitchFamily="34" charset="0"/>
            </a:endParaRPr>
          </a:p>
          <a:p>
            <a:pPr eaLnBrk="1" hangingPunct="1"/>
            <a:r>
              <a:rPr lang="pt-BR" sz="2400">
                <a:latin typeface="Calibri" pitchFamily="34" charset="0"/>
              </a:rPr>
              <a:t>Indica a capacidade de distensão dos pulmões e da caixa torácica.</a:t>
            </a:r>
          </a:p>
          <a:p>
            <a:pPr eaLnBrk="1" hangingPunct="1"/>
            <a:endParaRPr lang="pt-BR" sz="2400">
              <a:latin typeface="Calibri" pitchFamily="34" charset="0"/>
            </a:endParaRPr>
          </a:p>
          <a:p>
            <a:pPr eaLnBrk="1" hangingPunct="1"/>
            <a:r>
              <a:rPr lang="pt-BR" sz="2400">
                <a:latin typeface="Calibri" pitchFamily="34" charset="0"/>
              </a:rPr>
              <a:t>É inversamente proporcional à elastância e à rigidez torácica/pulmonar (forças contrárias à expansão).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0825" y="260350"/>
            <a:ext cx="56864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COMPLACÊNCIA PULMONAR</a:t>
            </a:r>
          </a:p>
        </p:txBody>
      </p:sp>
      <p:pic>
        <p:nvPicPr>
          <p:cNvPr id="56322" name="Picture 2" descr="Topico 07 clip image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4832350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CaixaDeTexto 4"/>
          <p:cNvSpPr txBox="1">
            <a:spLocks noChangeArrowheads="1"/>
          </p:cNvSpPr>
          <p:nvPr/>
        </p:nvSpPr>
        <p:spPr bwMode="auto">
          <a:xfrm>
            <a:off x="4572000" y="3500438"/>
            <a:ext cx="4092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/>
              <a:t>TLC  - Capacidade Torácica Pulmonar</a:t>
            </a:r>
          </a:p>
        </p:txBody>
      </p:sp>
    </p:spTree>
    <p:extLst>
      <p:ext uri="{BB962C8B-B14F-4D97-AF65-F5344CB8AC3E}">
        <p14:creationId xmlns:p14="http://schemas.microsoft.com/office/powerpoint/2010/main" val="50732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4800" b="1" dirty="0" smtClean="0">
                <a:solidFill>
                  <a:schemeClr val="tx1"/>
                </a:solidFill>
                <a:latin typeface="+mn-lt"/>
              </a:rPr>
              <a:t>VENTILAÇÃO PULMONAR</a:t>
            </a:r>
            <a:br>
              <a:rPr lang="pt-BR" sz="4800" b="1" dirty="0" smtClean="0">
                <a:solidFill>
                  <a:schemeClr val="tx1"/>
                </a:solidFill>
                <a:latin typeface="+mn-lt"/>
              </a:rPr>
            </a:br>
            <a:r>
              <a:rPr lang="pt-BR" sz="4800" dirty="0" smtClean="0">
                <a:latin typeface="+mn-lt"/>
              </a:rPr>
              <a:t>Entrada e saída de ar dos alvéolos pulmonares</a:t>
            </a:r>
            <a:endParaRPr lang="pt-BR" sz="4800" b="1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852935"/>
            <a:ext cx="8964612" cy="3455789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dirty="0" smtClean="0"/>
              <a:t>Produto do Volume corrente (V</a:t>
            </a:r>
            <a:r>
              <a:rPr lang="pt-BR" altLang="en-US" baseline="-25000" dirty="0" smtClean="0"/>
              <a:t>C</a:t>
            </a:r>
            <a:r>
              <a:rPr lang="pt-BR" altLang="en-US" dirty="0" smtClean="0"/>
              <a:t>) e da Frequência respiratória (f)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endParaRPr lang="en-US" sz="3200" dirty="0" smtClean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en-US" sz="4800" b="1" dirty="0" smtClean="0">
                <a:solidFill>
                  <a:schemeClr val="hlink"/>
                </a:solidFill>
              </a:rPr>
              <a:t>V = V</a:t>
            </a:r>
            <a:r>
              <a:rPr lang="en-US" sz="4800" b="1" baseline="-25000" dirty="0" smtClean="0">
                <a:solidFill>
                  <a:schemeClr val="hlink"/>
                </a:solidFill>
              </a:rPr>
              <a:t>C</a:t>
            </a:r>
            <a:r>
              <a:rPr lang="en-US" sz="4800" b="1" dirty="0" smtClean="0">
                <a:solidFill>
                  <a:schemeClr val="hlink"/>
                </a:solidFill>
              </a:rPr>
              <a:t> </a:t>
            </a:r>
            <a:r>
              <a:rPr lang="en-US" sz="4400" b="1" dirty="0" smtClean="0">
                <a:solidFill>
                  <a:schemeClr val="hlink"/>
                </a:solidFill>
              </a:rPr>
              <a:t>x</a:t>
            </a:r>
            <a:r>
              <a:rPr lang="en-US" sz="4800" b="1" dirty="0" smtClean="0">
                <a:solidFill>
                  <a:schemeClr val="hlink"/>
                </a:solidFill>
              </a:rPr>
              <a:t> f</a:t>
            </a:r>
            <a:endParaRPr lang="en-US" sz="4000" b="1" dirty="0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25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57313"/>
          </a:xfrm>
          <a:solidFill>
            <a:srgbClr val="002060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4400" b="1" dirty="0" smtClean="0">
                <a:solidFill>
                  <a:srgbClr val="FFFF00"/>
                </a:solidFill>
                <a:latin typeface="+mn-lt"/>
              </a:rPr>
              <a:t>PLEURA</a:t>
            </a:r>
            <a:br>
              <a:rPr lang="pt-BR" sz="4400" b="1" dirty="0" smtClean="0">
                <a:solidFill>
                  <a:srgbClr val="FFFF00"/>
                </a:solidFill>
                <a:latin typeface="+mn-lt"/>
              </a:rPr>
            </a:br>
            <a:r>
              <a:rPr lang="pt-BR" sz="4400" b="1" dirty="0" smtClean="0">
                <a:solidFill>
                  <a:schemeClr val="bg1"/>
                </a:solidFill>
                <a:latin typeface="+mn-lt"/>
              </a:rPr>
              <a:t> Revestimento Pulmonar</a:t>
            </a:r>
            <a:endParaRPr lang="pt-BR" sz="4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7891" name="Picture 5" descr="get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208912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CaixaDeTexto 4"/>
          <p:cNvSpPr txBox="1">
            <a:spLocks noChangeArrowheads="1"/>
          </p:cNvSpPr>
          <p:nvPr/>
        </p:nvSpPr>
        <p:spPr bwMode="auto">
          <a:xfrm>
            <a:off x="1259632" y="2895600"/>
            <a:ext cx="2231281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dirty="0">
                <a:latin typeface="Calibri" pitchFamily="34" charset="0"/>
              </a:rPr>
              <a:t>Pleura Visceral</a:t>
            </a:r>
          </a:p>
        </p:txBody>
      </p:sp>
      <p:sp>
        <p:nvSpPr>
          <p:cNvPr id="37893" name="CaixaDeTexto 5"/>
          <p:cNvSpPr txBox="1">
            <a:spLocks noChangeArrowheads="1"/>
          </p:cNvSpPr>
          <p:nvPr/>
        </p:nvSpPr>
        <p:spPr bwMode="auto">
          <a:xfrm>
            <a:off x="539552" y="3543300"/>
            <a:ext cx="2640211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2400" dirty="0">
                <a:latin typeface="Calibri" pitchFamily="34" charset="0"/>
              </a:rPr>
              <a:t>Pleura Parietal</a:t>
            </a:r>
          </a:p>
        </p:txBody>
      </p:sp>
    </p:spTree>
    <p:extLst>
      <p:ext uri="{BB962C8B-B14F-4D97-AF65-F5344CB8AC3E}">
        <p14:creationId xmlns:p14="http://schemas.microsoft.com/office/powerpoint/2010/main" val="16446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3"/>
          <p:cNvSpPr>
            <a:spLocks noGrp="1"/>
          </p:cNvSpPr>
          <p:nvPr>
            <p:ph type="title"/>
          </p:nvPr>
        </p:nvSpPr>
        <p:spPr>
          <a:xfrm>
            <a:off x="323850" y="277813"/>
            <a:ext cx="8362950" cy="1139825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ESPAÇO PLEURAL</a:t>
            </a:r>
          </a:p>
        </p:txBody>
      </p:sp>
      <p:pic>
        <p:nvPicPr>
          <p:cNvPr id="38915" name="Picture 2" descr="http://2.bp.blogspot.com/_99DycwaZ1zg/SYxyzxFg4AI/AAAAAAAAEuY/qfL70_M8pVw/s400/9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4"/>
          <a:stretch>
            <a:fillRect/>
          </a:stretch>
        </p:blipFill>
        <p:spPr bwMode="auto">
          <a:xfrm>
            <a:off x="323850" y="1412776"/>
            <a:ext cx="6984454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CaixaDeTexto 4"/>
          <p:cNvSpPr txBox="1">
            <a:spLocks noChangeArrowheads="1"/>
          </p:cNvSpPr>
          <p:nvPr/>
        </p:nvSpPr>
        <p:spPr bwMode="auto">
          <a:xfrm>
            <a:off x="4516747" y="5071878"/>
            <a:ext cx="1438275" cy="1076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3200" dirty="0">
                <a:latin typeface="Calibri" pitchFamily="34" charset="0"/>
              </a:rPr>
              <a:t>Espaço </a:t>
            </a:r>
          </a:p>
          <a:p>
            <a:pPr algn="ctr" eaLnBrk="1" hangingPunct="1"/>
            <a:r>
              <a:rPr lang="pt-BR" sz="3200" dirty="0">
                <a:latin typeface="Calibri" pitchFamily="34" charset="0"/>
              </a:rPr>
              <a:t>Pleural</a:t>
            </a:r>
          </a:p>
        </p:txBody>
      </p:sp>
    </p:spTree>
    <p:extLst>
      <p:ext uri="{BB962C8B-B14F-4D97-AF65-F5344CB8AC3E}">
        <p14:creationId xmlns:p14="http://schemas.microsoft.com/office/powerpoint/2010/main" val="4602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Imagem 2" descr="17_02 a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3" t="58937" r="3337" b="10873"/>
          <a:stretch>
            <a:fillRect/>
          </a:stretch>
        </p:blipFill>
        <p:spPr bwMode="auto">
          <a:xfrm>
            <a:off x="1116013" y="696913"/>
            <a:ext cx="6264275" cy="60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9750" y="188913"/>
            <a:ext cx="72263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PLEURA</a:t>
            </a:r>
            <a:endParaRPr lang="pt-BR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571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50825" y="71438"/>
            <a:ext cx="7978775" cy="549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rgbClr val="0070C0"/>
                </a:solidFill>
                <a:latin typeface="+mn-lt"/>
              </a:rPr>
              <a:t>PRESSÃO INTRAPLEURAL</a:t>
            </a:r>
            <a:endParaRPr lang="pt-BR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4140200" y="2492375"/>
            <a:ext cx="1008063" cy="10080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" y="620688"/>
            <a:ext cx="8964488" cy="481036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r>
              <a:rPr lang="pt-BR" sz="3600" dirty="0" smtClean="0">
                <a:solidFill>
                  <a:schemeClr val="tx1"/>
                </a:solidFill>
                <a:latin typeface="Arial Narrow" pitchFamily="34" charset="0"/>
              </a:rPr>
              <a:t>É </a:t>
            </a:r>
            <a:r>
              <a:rPr lang="pt-BR" sz="3600" b="1" dirty="0" err="1" smtClean="0">
                <a:solidFill>
                  <a:schemeClr val="tx1"/>
                </a:solidFill>
                <a:latin typeface="Arial Narrow" pitchFamily="34" charset="0"/>
              </a:rPr>
              <a:t>subatmosférica</a:t>
            </a:r>
            <a:r>
              <a:rPr lang="pt-BR" sz="3600" b="1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pt-BR" sz="3600" dirty="0" smtClean="0">
                <a:solidFill>
                  <a:schemeClr val="tx1"/>
                </a:solidFill>
                <a:latin typeface="Arial Narrow" pitchFamily="34" charset="0"/>
              </a:rPr>
              <a:t>e ajuda a  manter os pulmões inflados</a:t>
            </a:r>
          </a:p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  <a:p>
            <a:pPr marL="0" indent="0" eaLnBrk="1" fontAlgn="auto" hangingPunct="1">
              <a:buClr>
                <a:srgbClr val="FF0000"/>
              </a:buClr>
              <a:buFont typeface="Calibri" pitchFamily="34" charset="0"/>
              <a:buNone/>
              <a:defRPr/>
            </a:pPr>
            <a:endParaRPr lang="pt-BR" sz="2800" dirty="0">
              <a:solidFill>
                <a:schemeClr val="tx1"/>
              </a:solidFill>
              <a:latin typeface="Arial Narrow" pitchFamily="34" charset="0"/>
            </a:endParaRPr>
          </a:p>
        </p:txBody>
      </p:sp>
      <p:pic>
        <p:nvPicPr>
          <p:cNvPr id="31749" name="Imagem 2" descr="17_12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8" b="8804"/>
          <a:stretch>
            <a:fillRect/>
          </a:stretch>
        </p:blipFill>
        <p:spPr bwMode="auto">
          <a:xfrm>
            <a:off x="19050" y="1162050"/>
            <a:ext cx="4697413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2" descr="17_12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8" b="8804"/>
          <a:stretch>
            <a:fillRect/>
          </a:stretch>
        </p:blipFill>
        <p:spPr bwMode="auto">
          <a:xfrm>
            <a:off x="4572000" y="1162050"/>
            <a:ext cx="4222750" cy="506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034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78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Imagem 3" descr="fig.5.7.c.jpg"/>
          <p:cNvPicPr>
            <a:picLocks noChangeAspect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2" r="4837"/>
          <a:stretch>
            <a:fillRect/>
          </a:stretch>
        </p:blipFill>
        <p:spPr bwMode="auto">
          <a:xfrm>
            <a:off x="0" y="3308350"/>
            <a:ext cx="9144000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Imagem 4" descr="fig.5.7.b.jpg"/>
          <p:cNvPicPr>
            <a:picLocks noChangeAspect="1"/>
          </p:cNvPicPr>
          <p:nvPr/>
        </p:nvPicPr>
        <p:blipFill>
          <a:blip r:embed="rId3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r="7336"/>
          <a:stretch>
            <a:fillRect/>
          </a:stretch>
        </p:blipFill>
        <p:spPr bwMode="auto">
          <a:xfrm>
            <a:off x="0" y="-198438"/>
            <a:ext cx="9124950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05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2" descr="17_01.pn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54" b="8992"/>
          <a:stretch>
            <a:fillRect/>
          </a:stretch>
        </p:blipFill>
        <p:spPr bwMode="auto">
          <a:xfrm>
            <a:off x="146050" y="503238"/>
            <a:ext cx="3417888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419473" y="241300"/>
            <a:ext cx="5572125" cy="52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BR" sz="2800" b="1" dirty="0">
                <a:latin typeface="+mn-lt"/>
              </a:rPr>
              <a:t>PROCESSOS DA RESPIRAÇÃO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843213" y="2492375"/>
            <a:ext cx="626586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latin typeface="Arial Narrow" pitchFamily="34" charset="0"/>
              </a:rPr>
              <a:t>Troca do ar entre  atmosfera e os pulmões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Troca de 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/CO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 entre pulmões e sangue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Transporte de 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/CO</a:t>
            </a:r>
            <a:r>
              <a:rPr lang="pt-BR" sz="2800" b="1" baseline="-25000" dirty="0">
                <a:latin typeface="Arial Narrow" pitchFamily="34" charset="0"/>
              </a:rPr>
              <a:t>2</a:t>
            </a:r>
            <a:r>
              <a:rPr lang="pt-BR" sz="2800" b="1" dirty="0">
                <a:latin typeface="Arial Narrow" pitchFamily="34" charset="0"/>
              </a:rPr>
              <a:t> pelo sangue</a:t>
            </a:r>
          </a:p>
          <a:p>
            <a:pPr eaLnBrk="1" hangingPunct="1"/>
            <a:endParaRPr lang="pt-BR" sz="2800" dirty="0">
              <a:latin typeface="Arial Narrow" pitchFamily="34" charset="0"/>
            </a:endParaRPr>
          </a:p>
          <a:p>
            <a:pPr eaLnBrk="1" hangingPunct="1"/>
            <a:r>
              <a:rPr lang="pt-BR" sz="2800" b="1" dirty="0">
                <a:latin typeface="Arial Narrow" pitchFamily="34" charset="0"/>
              </a:rPr>
              <a:t>Troca de gases entre o sangue e as células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81350" y="774552"/>
            <a:ext cx="5810250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400" b="1" dirty="0">
                <a:solidFill>
                  <a:srgbClr val="FF0000"/>
                </a:solidFill>
              </a:rPr>
              <a:t>FUNCIONAMENTO COORDENADO ENTRE OS SISTEMAS RESPIRATÓRIO E CIRCULATÓRIO</a:t>
            </a:r>
          </a:p>
        </p:txBody>
      </p:sp>
    </p:spTree>
    <p:extLst>
      <p:ext uri="{BB962C8B-B14F-4D97-AF65-F5344CB8AC3E}">
        <p14:creationId xmlns:p14="http://schemas.microsoft.com/office/powerpoint/2010/main" val="30867725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HEMATOSE 1,18 ATÉ 2,45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7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>
              <a:defRPr/>
            </a:pPr>
            <a:r>
              <a:rPr lang="pt-PT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Hematose Pulmonar</a:t>
            </a:r>
            <a:r>
              <a:rPr lang="pt-B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pt-BR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9699" name="Picture 6" descr="alveol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773238"/>
            <a:ext cx="3851920" cy="4752106"/>
          </a:xfrm>
        </p:spPr>
      </p:pic>
      <p:sp>
        <p:nvSpPr>
          <p:cNvPr id="29700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708400" y="1268413"/>
            <a:ext cx="5435600" cy="540094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3200" dirty="0" smtClean="0"/>
              <a:t>Processo de oxigenação do sangue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Troca gasosa que ocorre a nível dos alvéolos pulmonares.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O ar atmosférico atinge os alvéolos, o oxigênio atravessa a parede que é muito fina e penetra nos capilares.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smtClean="0">
                <a:solidFill>
                  <a:srgbClr val="FF0000"/>
                </a:solidFill>
                <a:latin typeface="Arial Narrow" pitchFamily="34" charset="0"/>
              </a:rPr>
              <a:t>Como troca liberta-se o dióxido de carbono transportado pelo sangue.</a:t>
            </a:r>
          </a:p>
        </p:txBody>
      </p:sp>
    </p:spTree>
    <p:extLst>
      <p:ext uri="{BB962C8B-B14F-4D97-AF65-F5344CB8AC3E}">
        <p14:creationId xmlns:p14="http://schemas.microsoft.com/office/powerpoint/2010/main" val="175295525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VENTILAÇÃO PULMONAR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4934173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b="1" dirty="0" smtClean="0"/>
              <a:t>A </a:t>
            </a:r>
            <a:r>
              <a:rPr lang="pt-BR" b="1" dirty="0"/>
              <a:t>atividade muscular causa mudanças no volume da cavidade torácica durante a respiração. </a:t>
            </a:r>
            <a:endParaRPr lang="pt-BR" b="1" dirty="0" smtClean="0"/>
          </a:p>
          <a:p>
            <a:endParaRPr lang="pt-BR" dirty="0"/>
          </a:p>
          <a:p>
            <a:r>
              <a:rPr lang="pt-BR" b="1" dirty="0" smtClean="0"/>
              <a:t>Mudanças </a:t>
            </a:r>
            <a:r>
              <a:rPr lang="pt-BR" b="1" dirty="0"/>
              <a:t>no volume da cavidade torácica </a:t>
            </a:r>
            <a:r>
              <a:rPr lang="pt-BR" b="1" dirty="0" smtClean="0"/>
              <a:t>causam </a:t>
            </a:r>
            <a:r>
              <a:rPr lang="pt-BR" b="1" dirty="0"/>
              <a:t>mudanças nas pressões intrapulmonar e </a:t>
            </a:r>
            <a:r>
              <a:rPr lang="pt-BR" b="1" dirty="0" err="1"/>
              <a:t>intrapleural</a:t>
            </a:r>
            <a:r>
              <a:rPr lang="pt-BR" b="1" dirty="0"/>
              <a:t>, que permitem a movimentação do ar de região de alta pressão para região de baixa pressão.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71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3340100" y="188913"/>
            <a:ext cx="3049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400" b="1"/>
              <a:t> </a:t>
            </a:r>
            <a:r>
              <a:rPr lang="pt-BR" sz="4000" b="1"/>
              <a:t>ALVÉOLOS</a:t>
            </a:r>
          </a:p>
        </p:txBody>
      </p:sp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95250" y="906463"/>
            <a:ext cx="3509999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  <a:defRPr/>
            </a:pPr>
            <a:r>
              <a:rPr lang="pt-BR" sz="2800" dirty="0" smtClean="0"/>
              <a:t> </a:t>
            </a:r>
            <a:r>
              <a:rPr lang="pt-BR" sz="3600" dirty="0" smtClean="0">
                <a:latin typeface="+mn-lt"/>
              </a:rPr>
              <a:t>Bolsas de ar ricamente vascularizadas (</a:t>
            </a:r>
            <a:r>
              <a:rPr lang="pt-PT" sz="3600" dirty="0" smtClean="0">
                <a:latin typeface="+mn-lt"/>
              </a:rPr>
              <a:t>envoltas por uma extensa rede de capilares)</a:t>
            </a:r>
          </a:p>
          <a:p>
            <a:pPr eaLnBrk="1" hangingPunct="1">
              <a:buFontTx/>
              <a:buChar char="-"/>
              <a:defRPr/>
            </a:pPr>
            <a:r>
              <a:rPr lang="pt-BR" sz="3600" dirty="0" smtClean="0">
                <a:latin typeface="+mn-lt"/>
              </a:rPr>
              <a:t>300 milhões de alvéolos</a:t>
            </a:r>
          </a:p>
          <a:p>
            <a:pPr eaLnBrk="1" hangingPunct="1">
              <a:defRPr/>
            </a:pPr>
            <a:r>
              <a:rPr lang="pt-BR" sz="2800" dirty="0" smtClean="0">
                <a:latin typeface="+mn-lt"/>
              </a:rPr>
              <a:t> </a:t>
            </a:r>
          </a:p>
        </p:txBody>
      </p:sp>
      <p:sp>
        <p:nvSpPr>
          <p:cNvPr id="18437" name="Rectangle 21"/>
          <p:cNvSpPr>
            <a:spLocks noChangeArrowheads="1"/>
          </p:cNvSpPr>
          <p:nvPr/>
        </p:nvSpPr>
        <p:spPr bwMode="auto">
          <a:xfrm>
            <a:off x="8316913" y="1809750"/>
            <a:ext cx="757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sz="1200"/>
              <a:t>Alvéolos</a:t>
            </a:r>
            <a:endParaRPr lang="en-US" sz="1200"/>
          </a:p>
        </p:txBody>
      </p:sp>
      <p:grpSp>
        <p:nvGrpSpPr>
          <p:cNvPr id="2" name="Grupo 48"/>
          <p:cNvGrpSpPr>
            <a:grpSpLocks/>
          </p:cNvGrpSpPr>
          <p:nvPr/>
        </p:nvGrpSpPr>
        <p:grpSpPr bwMode="auto">
          <a:xfrm>
            <a:off x="3605249" y="906463"/>
            <a:ext cx="5407025" cy="5511135"/>
            <a:chOff x="3059832" y="1961529"/>
            <a:chExt cx="5407025" cy="4995863"/>
          </a:xfrm>
        </p:grpSpPr>
        <p:pic>
          <p:nvPicPr>
            <p:cNvPr id="28678" name="Picture 3" descr="C:\projetos\moderna\powerpoint\imagens cap 18\Figura_18-23_0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0432" y="2037729"/>
              <a:ext cx="4416425" cy="4919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9" name="Rectangle 4"/>
            <p:cNvSpPr>
              <a:spLocks noChangeArrowheads="1"/>
            </p:cNvSpPr>
            <p:nvPr/>
          </p:nvSpPr>
          <p:spPr bwMode="auto">
            <a:xfrm>
              <a:off x="3212232" y="2342529"/>
              <a:ext cx="6889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Laringe</a:t>
              </a:r>
              <a:endParaRPr lang="en-US" sz="1200"/>
            </a:p>
          </p:txBody>
        </p:sp>
        <p:sp>
          <p:nvSpPr>
            <p:cNvPr id="28680" name="Line 5"/>
            <p:cNvSpPr>
              <a:spLocks noChangeShapeType="1"/>
            </p:cNvSpPr>
            <p:nvPr/>
          </p:nvSpPr>
          <p:spPr bwMode="auto">
            <a:xfrm flipH="1">
              <a:off x="3821832" y="2494929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1" name="Rectangle 6"/>
            <p:cNvSpPr>
              <a:spLocks noChangeArrowheads="1"/>
            </p:cNvSpPr>
            <p:nvPr/>
          </p:nvSpPr>
          <p:spPr bwMode="auto">
            <a:xfrm>
              <a:off x="3059832" y="3028329"/>
              <a:ext cx="782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Traquéia</a:t>
              </a:r>
              <a:endParaRPr lang="en-US" sz="1200"/>
            </a:p>
          </p:txBody>
        </p:sp>
        <p:sp>
          <p:nvSpPr>
            <p:cNvPr id="28682" name="Line 7"/>
            <p:cNvSpPr>
              <a:spLocks noChangeShapeType="1"/>
            </p:cNvSpPr>
            <p:nvPr/>
          </p:nvSpPr>
          <p:spPr bwMode="auto">
            <a:xfrm>
              <a:off x="3821832" y="3180729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3" name="Rectangle 8"/>
            <p:cNvSpPr>
              <a:spLocks noChangeArrowheads="1"/>
            </p:cNvSpPr>
            <p:nvPr/>
          </p:nvSpPr>
          <p:spPr bwMode="auto">
            <a:xfrm>
              <a:off x="3669432" y="6000129"/>
              <a:ext cx="866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Brônquios</a:t>
              </a:r>
              <a:endParaRPr lang="en-US" sz="1200"/>
            </a:p>
          </p:txBody>
        </p:sp>
        <p:sp>
          <p:nvSpPr>
            <p:cNvPr id="28684" name="Line 9"/>
            <p:cNvSpPr>
              <a:spLocks noChangeShapeType="1"/>
            </p:cNvSpPr>
            <p:nvPr/>
          </p:nvSpPr>
          <p:spPr bwMode="auto">
            <a:xfrm flipH="1">
              <a:off x="4050432" y="4628529"/>
              <a:ext cx="3048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5" name="Line 10"/>
            <p:cNvSpPr>
              <a:spLocks noChangeShapeType="1"/>
            </p:cNvSpPr>
            <p:nvPr/>
          </p:nvSpPr>
          <p:spPr bwMode="auto">
            <a:xfrm flipV="1">
              <a:off x="4050432" y="4628529"/>
              <a:ext cx="609600" cy="1447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6" name="Rectangle 11"/>
            <p:cNvSpPr>
              <a:spLocks noChangeArrowheads="1"/>
            </p:cNvSpPr>
            <p:nvPr/>
          </p:nvSpPr>
          <p:spPr bwMode="auto">
            <a:xfrm>
              <a:off x="4736232" y="2952129"/>
              <a:ext cx="993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Bronquíolos</a:t>
              </a:r>
              <a:endParaRPr lang="en-US" sz="1200"/>
            </a:p>
          </p:txBody>
        </p:sp>
        <p:sp>
          <p:nvSpPr>
            <p:cNvPr id="28687" name="Line 12"/>
            <p:cNvSpPr>
              <a:spLocks noChangeShapeType="1"/>
            </p:cNvSpPr>
            <p:nvPr/>
          </p:nvSpPr>
          <p:spPr bwMode="auto">
            <a:xfrm flipH="1" flipV="1">
              <a:off x="5117232" y="3180729"/>
              <a:ext cx="3810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8" name="Line 13"/>
            <p:cNvSpPr>
              <a:spLocks noChangeShapeType="1"/>
            </p:cNvSpPr>
            <p:nvPr/>
          </p:nvSpPr>
          <p:spPr bwMode="auto">
            <a:xfrm>
              <a:off x="5117232" y="3180729"/>
              <a:ext cx="6096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89" name="Line 20"/>
            <p:cNvSpPr>
              <a:spLocks noChangeShapeType="1"/>
            </p:cNvSpPr>
            <p:nvPr/>
          </p:nvSpPr>
          <p:spPr bwMode="auto">
            <a:xfrm flipV="1">
              <a:off x="5574432" y="3333129"/>
              <a:ext cx="609600" cy="3810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 type="none" w="lg" len="lg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0" name="Line 22"/>
            <p:cNvSpPr>
              <a:spLocks noChangeShapeType="1"/>
            </p:cNvSpPr>
            <p:nvPr/>
          </p:nvSpPr>
          <p:spPr bwMode="auto">
            <a:xfrm flipV="1">
              <a:off x="7250832" y="1961529"/>
              <a:ext cx="11430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1" name="Line 23"/>
            <p:cNvSpPr>
              <a:spLocks noChangeShapeType="1"/>
            </p:cNvSpPr>
            <p:nvPr/>
          </p:nvSpPr>
          <p:spPr bwMode="auto">
            <a:xfrm flipH="1">
              <a:off x="8012832" y="1961529"/>
              <a:ext cx="3810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2" name="Line 24"/>
            <p:cNvSpPr>
              <a:spLocks noChangeShapeType="1"/>
            </p:cNvSpPr>
            <p:nvPr/>
          </p:nvSpPr>
          <p:spPr bwMode="auto">
            <a:xfrm flipH="1">
              <a:off x="8165232" y="1961529"/>
              <a:ext cx="228600" cy="1524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3" name="Rectangle 25"/>
            <p:cNvSpPr>
              <a:spLocks noChangeArrowheads="1"/>
            </p:cNvSpPr>
            <p:nvPr/>
          </p:nvSpPr>
          <p:spPr bwMode="auto">
            <a:xfrm>
              <a:off x="6031632" y="2799729"/>
              <a:ext cx="6318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 dirty="0"/>
                <a:t>Artéria</a:t>
              </a:r>
              <a:endParaRPr lang="en-US" sz="1200" dirty="0"/>
            </a:p>
          </p:txBody>
        </p:sp>
        <p:sp>
          <p:nvSpPr>
            <p:cNvPr id="28694" name="Line 26"/>
            <p:cNvSpPr>
              <a:spLocks noChangeShapeType="1"/>
            </p:cNvSpPr>
            <p:nvPr/>
          </p:nvSpPr>
          <p:spPr bwMode="auto">
            <a:xfrm>
              <a:off x="6412632" y="3028329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5" name="Rectangle 27"/>
            <p:cNvSpPr>
              <a:spLocks noChangeArrowheads="1"/>
            </p:cNvSpPr>
            <p:nvPr/>
          </p:nvSpPr>
          <p:spPr bwMode="auto">
            <a:xfrm>
              <a:off x="6412632" y="4247529"/>
              <a:ext cx="4873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Veia</a:t>
              </a:r>
              <a:endParaRPr lang="en-US" sz="1200"/>
            </a:p>
          </p:txBody>
        </p:sp>
        <p:sp>
          <p:nvSpPr>
            <p:cNvPr id="28696" name="Line 28"/>
            <p:cNvSpPr>
              <a:spLocks noChangeShapeType="1"/>
            </p:cNvSpPr>
            <p:nvPr/>
          </p:nvSpPr>
          <p:spPr bwMode="auto">
            <a:xfrm>
              <a:off x="6488832" y="4018929"/>
              <a:ext cx="1524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7" name="Line 29"/>
            <p:cNvSpPr>
              <a:spLocks noChangeShapeType="1"/>
            </p:cNvSpPr>
            <p:nvPr/>
          </p:nvSpPr>
          <p:spPr bwMode="auto">
            <a:xfrm flipH="1">
              <a:off x="7022232" y="3866529"/>
              <a:ext cx="152400" cy="914400"/>
            </a:xfrm>
            <a:prstGeom prst="line">
              <a:avLst/>
            </a:prstGeom>
            <a:noFill/>
            <a:ln w="76200">
              <a:solidFill>
                <a:schemeClr val="fol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698" name="Rectangle 30"/>
            <p:cNvSpPr>
              <a:spLocks noChangeArrowheads="1"/>
            </p:cNvSpPr>
            <p:nvPr/>
          </p:nvSpPr>
          <p:spPr bwMode="auto">
            <a:xfrm>
              <a:off x="6184032" y="5390529"/>
              <a:ext cx="782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sz="1200"/>
                <a:t>Hemácia</a:t>
              </a:r>
              <a:endParaRPr lang="en-US" sz="1200"/>
            </a:p>
          </p:txBody>
        </p:sp>
        <p:sp>
          <p:nvSpPr>
            <p:cNvPr id="28699" name="Rectangle 32"/>
            <p:cNvSpPr>
              <a:spLocks noChangeArrowheads="1"/>
            </p:cNvSpPr>
            <p:nvPr/>
          </p:nvSpPr>
          <p:spPr bwMode="auto">
            <a:xfrm>
              <a:off x="5574432" y="6228729"/>
              <a:ext cx="1143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pt-BR" sz="1200"/>
                <a:t>Capilar sangüíneo</a:t>
              </a:r>
              <a:endParaRPr lang="en-US" sz="1200"/>
            </a:p>
          </p:txBody>
        </p:sp>
        <p:sp>
          <p:nvSpPr>
            <p:cNvPr id="28700" name="Line 33"/>
            <p:cNvSpPr>
              <a:spLocks noChangeShapeType="1"/>
            </p:cNvSpPr>
            <p:nvPr/>
          </p:nvSpPr>
          <p:spPr bwMode="auto">
            <a:xfrm>
              <a:off x="6184032" y="6000129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1" name="Rectangle 34"/>
            <p:cNvSpPr>
              <a:spLocks noChangeArrowheads="1"/>
            </p:cNvSpPr>
            <p:nvPr/>
          </p:nvSpPr>
          <p:spPr bwMode="auto">
            <a:xfrm>
              <a:off x="7098432" y="5466729"/>
              <a:ext cx="1219200" cy="6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1200"/>
                <a:t>Células da parede do alvéolo</a:t>
              </a:r>
            </a:p>
          </p:txBody>
        </p:sp>
        <p:sp>
          <p:nvSpPr>
            <p:cNvPr id="28702" name="Line 35"/>
            <p:cNvSpPr>
              <a:spLocks noChangeShapeType="1"/>
            </p:cNvSpPr>
            <p:nvPr/>
          </p:nvSpPr>
          <p:spPr bwMode="auto">
            <a:xfrm>
              <a:off x="7708032" y="5238129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3" name="Rectangle 36"/>
            <p:cNvSpPr>
              <a:spLocks noChangeArrowheads="1"/>
            </p:cNvSpPr>
            <p:nvPr/>
          </p:nvSpPr>
          <p:spPr bwMode="auto">
            <a:xfrm>
              <a:off x="7250832" y="6533529"/>
              <a:ext cx="909638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200"/>
                <a:t>Ar alveolar</a:t>
              </a:r>
            </a:p>
          </p:txBody>
        </p:sp>
        <p:sp>
          <p:nvSpPr>
            <p:cNvPr id="28704" name="Line 37"/>
            <p:cNvSpPr>
              <a:spLocks noChangeShapeType="1"/>
            </p:cNvSpPr>
            <p:nvPr/>
          </p:nvSpPr>
          <p:spPr bwMode="auto">
            <a:xfrm>
              <a:off x="6565032" y="5771529"/>
              <a:ext cx="609600" cy="533400"/>
            </a:xfrm>
            <a:prstGeom prst="line">
              <a:avLst/>
            </a:prstGeom>
            <a:noFill/>
            <a:ln w="28575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5" name="Rectangle 38"/>
            <p:cNvSpPr>
              <a:spLocks noChangeArrowheads="1"/>
            </p:cNvSpPr>
            <p:nvPr/>
          </p:nvSpPr>
          <p:spPr bwMode="auto">
            <a:xfrm>
              <a:off x="7098432" y="6228729"/>
              <a:ext cx="4699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CO</a:t>
              </a:r>
              <a:r>
                <a:rPr lang="pt-BR" sz="1200" baseline="-25000"/>
                <a:t>2</a:t>
              </a:r>
              <a:endParaRPr lang="en-US" sz="1200" baseline="-25000"/>
            </a:p>
          </p:txBody>
        </p:sp>
        <p:sp>
          <p:nvSpPr>
            <p:cNvPr id="28706" name="Line 39"/>
            <p:cNvSpPr>
              <a:spLocks noChangeShapeType="1"/>
            </p:cNvSpPr>
            <p:nvPr/>
          </p:nvSpPr>
          <p:spPr bwMode="auto">
            <a:xfrm rot="10800000">
              <a:off x="6717432" y="5619129"/>
              <a:ext cx="609600" cy="5334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707" name="Rectangle 40"/>
            <p:cNvSpPr>
              <a:spLocks noChangeArrowheads="1"/>
            </p:cNvSpPr>
            <p:nvPr/>
          </p:nvSpPr>
          <p:spPr bwMode="auto">
            <a:xfrm>
              <a:off x="7250832" y="6076329"/>
              <a:ext cx="360363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pt-BR" sz="1200"/>
                <a:t>O</a:t>
              </a:r>
              <a:r>
                <a:rPr lang="pt-BR" sz="1200" baseline="-25000"/>
                <a:t>2</a:t>
              </a:r>
              <a:endParaRPr lang="en-US" sz="1200" baseline="-25000"/>
            </a:p>
          </p:txBody>
        </p:sp>
      </p:grpSp>
    </p:spTree>
    <p:extLst>
      <p:ext uri="{BB962C8B-B14F-4D97-AF65-F5344CB8AC3E}">
        <p14:creationId xmlns:p14="http://schemas.microsoft.com/office/powerpoint/2010/main" val="394794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 descr="alveolos1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8" t="3125" r="13913" b="48138"/>
          <a:stretch>
            <a:fillRect/>
          </a:stretch>
        </p:blipFill>
        <p:spPr bwMode="auto">
          <a:xfrm>
            <a:off x="0" y="1700213"/>
            <a:ext cx="3635375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3" descr="alveolos1.jpg"/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79"/>
          <a:stretch>
            <a:fillRect/>
          </a:stretch>
        </p:blipFill>
        <p:spPr bwMode="auto">
          <a:xfrm>
            <a:off x="3635376" y="3140969"/>
            <a:ext cx="5449504" cy="30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2267744" y="254274"/>
            <a:ext cx="35283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latin typeface="Arial Narrow" pitchFamily="34" charset="0"/>
              </a:rPr>
              <a:t>ALVÉOLOS </a:t>
            </a:r>
          </a:p>
        </p:txBody>
      </p:sp>
      <p:sp>
        <p:nvSpPr>
          <p:cNvPr id="19462" name="CaixaDeTexto 5"/>
          <p:cNvSpPr txBox="1">
            <a:spLocks noChangeArrowheads="1"/>
          </p:cNvSpPr>
          <p:nvPr/>
        </p:nvSpPr>
        <p:spPr bwMode="auto">
          <a:xfrm>
            <a:off x="4588441" y="1380708"/>
            <a:ext cx="45077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dirty="0">
                <a:latin typeface="Calibri" pitchFamily="34" charset="0"/>
              </a:rPr>
              <a:t>Artéria </a:t>
            </a:r>
            <a:r>
              <a:rPr lang="pt-BR" sz="2800" dirty="0" smtClean="0">
                <a:latin typeface="Calibri" pitchFamily="34" charset="0"/>
              </a:rPr>
              <a:t>pulmonar – </a:t>
            </a:r>
            <a:r>
              <a:rPr lang="pt-BR" sz="2800" dirty="0" err="1" smtClean="0">
                <a:latin typeface="Calibri" pitchFamily="34" charset="0"/>
              </a:rPr>
              <a:t>sg</a:t>
            </a:r>
            <a:r>
              <a:rPr lang="pt-BR" sz="2800" dirty="0" smtClean="0">
                <a:latin typeface="Calibri" pitchFamily="34" charset="0"/>
              </a:rPr>
              <a:t> venoso</a:t>
            </a:r>
            <a:endParaRPr lang="pt-BR" sz="2800" dirty="0">
              <a:latin typeface="Calibri" pitchFamily="34" charset="0"/>
            </a:endParaRPr>
          </a:p>
          <a:p>
            <a:pPr eaLnBrk="1" hangingPunct="1"/>
            <a:r>
              <a:rPr lang="pt-BR" sz="2800" dirty="0">
                <a:latin typeface="Calibri" pitchFamily="34" charset="0"/>
              </a:rPr>
              <a:t>Veia </a:t>
            </a:r>
            <a:r>
              <a:rPr lang="pt-BR" sz="2800" dirty="0" smtClean="0">
                <a:latin typeface="Calibri" pitchFamily="34" charset="0"/>
              </a:rPr>
              <a:t>pulmonar – </a:t>
            </a:r>
            <a:r>
              <a:rPr lang="pt-BR" sz="2800" dirty="0" err="1" smtClean="0">
                <a:latin typeface="Calibri" pitchFamily="34" charset="0"/>
              </a:rPr>
              <a:t>sg</a:t>
            </a:r>
            <a:r>
              <a:rPr lang="pt-BR" sz="2800" dirty="0" smtClean="0">
                <a:latin typeface="Calibri" pitchFamily="34" charset="0"/>
              </a:rPr>
              <a:t> arterial</a:t>
            </a:r>
            <a:endParaRPr lang="pt-BR" sz="2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8382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417638"/>
          </a:xfrm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FF00"/>
                </a:solidFill>
                <a:latin typeface="+mn-lt"/>
              </a:rPr>
              <a:t>ALVÉOLOS</a:t>
            </a:r>
            <a:r>
              <a:rPr lang="pt-BR" b="1" dirty="0" smtClean="0">
                <a:solidFill>
                  <a:schemeClr val="bg1"/>
                </a:solidFill>
                <a:latin typeface="+mn-lt"/>
              </a:rPr>
              <a:t> </a:t>
            </a:r>
            <a:br>
              <a:rPr lang="pt-BR" b="1" dirty="0" smtClean="0">
                <a:solidFill>
                  <a:schemeClr val="bg1"/>
                </a:solidFill>
                <a:latin typeface="+mn-lt"/>
              </a:rPr>
            </a:br>
            <a:r>
              <a:rPr lang="pt-BR" sz="3100" b="1" dirty="0" smtClean="0">
                <a:solidFill>
                  <a:schemeClr val="bg1"/>
                </a:solidFill>
                <a:latin typeface="+mn-lt"/>
              </a:rPr>
              <a:t>Realizam a Troca Gasosa com os capilares pulmonares</a:t>
            </a:r>
            <a:endParaRPr lang="pt-BR" sz="31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363" name="Picture 4" descr="01234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37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 rot="2782002">
            <a:off x="2176463" y="2722562"/>
            <a:ext cx="342900" cy="688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90CF9-500D-4CFF-98DA-62F3C4D17B26}" type="slidenum">
              <a:rPr lang="pt-BR"/>
              <a:pPr>
                <a:defRPr/>
              </a:pPr>
              <a:t>33</a:t>
            </a:fld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pt-BR" sz="2800" smtClean="0">
              <a:solidFill>
                <a:schemeClr val="folHlink"/>
              </a:solidFill>
            </a:endParaRPr>
          </a:p>
          <a:p>
            <a:pPr eaLnBrk="1" hangingPunct="1">
              <a:buFontTx/>
              <a:buNone/>
            </a:pPr>
            <a:endParaRPr lang="pt-BR" sz="3600" smtClean="0">
              <a:solidFill>
                <a:schemeClr val="folHlink"/>
              </a:solidFill>
            </a:endParaRPr>
          </a:p>
        </p:txBody>
      </p:sp>
      <p:pic>
        <p:nvPicPr>
          <p:cNvPr id="30724" name="Picture 5" descr="Pulmões e alvéolos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459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Surfactante 1,48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50281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64488" cy="12684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3200" b="1" dirty="0" smtClean="0">
                <a:solidFill>
                  <a:srgbClr val="FF0000"/>
                </a:solidFill>
                <a:latin typeface="+mn-lt"/>
              </a:rPr>
              <a:t>SURFACTANTE DAS CÉLULAS ALVEOLARES</a:t>
            </a:r>
            <a:endParaRPr lang="pt-BR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980728"/>
            <a:ext cx="9144000" cy="5616624"/>
          </a:xfrm>
        </p:spPr>
        <p:txBody>
          <a:bodyPr/>
          <a:lstStyle/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None/>
            </a:pPr>
            <a:r>
              <a:rPr lang="pt-BR" sz="3200" dirty="0"/>
              <a:t>D</a:t>
            </a:r>
            <a:r>
              <a:rPr lang="pt-BR" sz="3200" dirty="0" smtClean="0"/>
              <a:t>iminui a </a:t>
            </a:r>
            <a:r>
              <a:rPr lang="pt-BR" sz="3200" b="1" dirty="0" smtClean="0"/>
              <a:t>tensão </a:t>
            </a:r>
            <a:r>
              <a:rPr lang="pt-BR" sz="3200" b="1" dirty="0"/>
              <a:t>superficial</a:t>
            </a:r>
            <a:r>
              <a:rPr lang="pt-BR" sz="3200" dirty="0"/>
              <a:t> dos alvéolos</a:t>
            </a:r>
            <a:r>
              <a:rPr lang="pt-BR" sz="3200" dirty="0">
                <a:sym typeface="Symbol" pitchFamily="18" charset="2"/>
              </a:rPr>
              <a:t>  </a:t>
            </a:r>
            <a:r>
              <a:rPr lang="pt-BR" sz="3200" b="1" dirty="0">
                <a:solidFill>
                  <a:srgbClr val="0070C0"/>
                </a:solidFill>
                <a:sym typeface="Symbol" pitchFamily="18" charset="2"/>
              </a:rPr>
              <a:t>previne atelectasia (colapso alveolar)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/>
              <a:t>T</a:t>
            </a:r>
            <a:r>
              <a:rPr lang="pt-BR" sz="3200" dirty="0" smtClean="0">
                <a:solidFill>
                  <a:schemeClr val="tx1"/>
                </a:solidFill>
              </a:rPr>
              <a:t>orna mais fácil a expansão dos alvéolos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Mistura-se ao líquido alveolar e substitui  a água  na superfície da membrana alveolar, interrompendo as forças coesivas das moléculas de água. 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r>
              <a:rPr lang="pt-BR" sz="3200" dirty="0" smtClean="0">
                <a:solidFill>
                  <a:schemeClr val="tx1"/>
                </a:solidFill>
              </a:rPr>
              <a:t>Mistura de proteínas e fosfolipídios </a:t>
            </a:r>
            <a:r>
              <a:rPr lang="pt-BR" sz="3200" i="1" dirty="0" smtClean="0">
                <a:solidFill>
                  <a:schemeClr val="tx1"/>
                </a:solidFill>
              </a:rPr>
              <a:t>– Di-</a:t>
            </a:r>
            <a:r>
              <a:rPr lang="pt-BR" sz="3200" i="1" dirty="0" err="1" smtClean="0">
                <a:solidFill>
                  <a:schemeClr val="tx1"/>
                </a:solidFill>
              </a:rPr>
              <a:t>palmitoil</a:t>
            </a:r>
            <a:r>
              <a:rPr lang="pt-BR" sz="3200" i="1" dirty="0" smtClean="0">
                <a:solidFill>
                  <a:schemeClr val="tx1"/>
                </a:solidFill>
              </a:rPr>
              <a:t>-</a:t>
            </a:r>
            <a:r>
              <a:rPr lang="pt-BR" sz="3200" i="1" dirty="0" err="1" smtClean="0">
                <a:solidFill>
                  <a:schemeClr val="tx1"/>
                </a:solidFill>
              </a:rPr>
              <a:t>fosfatidil</a:t>
            </a:r>
            <a:r>
              <a:rPr lang="pt-BR" sz="3200" i="1" dirty="0" smtClean="0">
                <a:solidFill>
                  <a:schemeClr val="tx1"/>
                </a:solidFill>
              </a:rPr>
              <a:t>-colina</a:t>
            </a:r>
          </a:p>
          <a:p>
            <a:pPr marL="0" indent="0" algn="just" eaLnBrk="1" hangingPunct="1">
              <a:spcAft>
                <a:spcPts val="1800"/>
              </a:spcAft>
              <a:buClr>
                <a:srgbClr val="FF0000"/>
              </a:buClr>
              <a:buFont typeface="Calibri" pitchFamily="34" charset="0"/>
              <a:buNone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6568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DIFUSÃO DE GASES PELA </a:t>
            </a:r>
            <a:br>
              <a:rPr lang="pt-BR" b="1" dirty="0" smtClean="0">
                <a:solidFill>
                  <a:schemeClr val="bg1"/>
                </a:solidFill>
                <a:latin typeface="+mn-lt"/>
              </a:rPr>
            </a:br>
            <a:r>
              <a:rPr lang="pt-BR" b="1" dirty="0" smtClean="0">
                <a:solidFill>
                  <a:schemeClr val="bg1"/>
                </a:solidFill>
                <a:latin typeface="+mn-lt"/>
              </a:rPr>
              <a:t>MEMBRANA RESPIRATÓRIA</a:t>
            </a:r>
          </a:p>
        </p:txBody>
      </p:sp>
      <p:grpSp>
        <p:nvGrpSpPr>
          <p:cNvPr id="17411" name="Group 11"/>
          <p:cNvGrpSpPr>
            <a:grpSpLocks noGrp="1"/>
          </p:cNvGrpSpPr>
          <p:nvPr/>
        </p:nvGrpSpPr>
        <p:grpSpPr bwMode="auto">
          <a:xfrm>
            <a:off x="500063" y="2143125"/>
            <a:ext cx="8229600" cy="4000500"/>
            <a:chOff x="842" y="647"/>
            <a:chExt cx="4609" cy="1452"/>
          </a:xfrm>
        </p:grpSpPr>
        <p:pic>
          <p:nvPicPr>
            <p:cNvPr id="17418" name="Picture 4" descr="FG17_1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014"/>
            <a:stretch>
              <a:fillRect/>
            </a:stretch>
          </p:blipFill>
          <p:spPr bwMode="auto">
            <a:xfrm>
              <a:off x="842" y="647"/>
              <a:ext cx="4609" cy="14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Text Box 5"/>
            <p:cNvSpPr txBox="1">
              <a:spLocks noChangeArrowheads="1"/>
            </p:cNvSpPr>
            <p:nvPr/>
          </p:nvSpPr>
          <p:spPr bwMode="auto">
            <a:xfrm>
              <a:off x="2754" y="714"/>
              <a:ext cx="887" cy="288"/>
            </a:xfrm>
            <a:prstGeom prst="rect">
              <a:avLst/>
            </a:prstGeom>
            <a:solidFill>
              <a:srgbClr val="F3F4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dirty="0"/>
                <a:t>Alvéolo</a:t>
              </a:r>
              <a:endParaRPr lang="en-US" dirty="0"/>
            </a:p>
          </p:txBody>
        </p:sp>
      </p:grpSp>
      <p:sp>
        <p:nvSpPr>
          <p:cNvPr id="7" name="Retângulo 6"/>
          <p:cNvSpPr/>
          <p:nvPr/>
        </p:nvSpPr>
        <p:spPr>
          <a:xfrm>
            <a:off x="3203575" y="3068638"/>
            <a:ext cx="1368425" cy="411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643438" y="4675188"/>
            <a:ext cx="1368425" cy="40957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476375" y="4868863"/>
            <a:ext cx="1727200" cy="93662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156325" y="4941888"/>
            <a:ext cx="1728788" cy="935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416" name="CaixaDeTexto 12"/>
          <p:cNvSpPr txBox="1">
            <a:spLocks noChangeArrowheads="1"/>
          </p:cNvSpPr>
          <p:nvPr/>
        </p:nvSpPr>
        <p:spPr bwMode="auto">
          <a:xfrm>
            <a:off x="0" y="3421063"/>
            <a:ext cx="2428875" cy="1016000"/>
          </a:xfrm>
          <a:prstGeom prst="rect">
            <a:avLst/>
          </a:prstGeom>
          <a:solidFill>
            <a:srgbClr val="0070C0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Sangue entra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rico em CO2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e </a:t>
            </a:r>
            <a:r>
              <a:rPr lang="pt-BR" sz="2000" b="1" u="sng">
                <a:solidFill>
                  <a:schemeClr val="bg1"/>
                </a:solidFill>
                <a:latin typeface="Calibri" pitchFamily="34" charset="0"/>
              </a:rPr>
              <a:t>pobre em O2</a:t>
            </a:r>
          </a:p>
        </p:txBody>
      </p:sp>
      <p:sp>
        <p:nvSpPr>
          <p:cNvPr id="17417" name="CaixaDeTexto 13"/>
          <p:cNvSpPr txBox="1">
            <a:spLocks noChangeArrowheads="1"/>
          </p:cNvSpPr>
          <p:nvPr/>
        </p:nvSpPr>
        <p:spPr bwMode="auto">
          <a:xfrm>
            <a:off x="6786563" y="3429000"/>
            <a:ext cx="2357437" cy="1016000"/>
          </a:xfrm>
          <a:prstGeom prst="rect">
            <a:avLst/>
          </a:prstGeom>
          <a:solidFill>
            <a:srgbClr val="FF0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Sangue sai </a:t>
            </a:r>
          </a:p>
          <a:p>
            <a:pPr algn="ctr" eaLnBrk="1" hangingPunct="1"/>
            <a:r>
              <a:rPr lang="pt-BR" sz="2000" b="1" u="sng">
                <a:solidFill>
                  <a:schemeClr val="bg1"/>
                </a:solidFill>
                <a:latin typeface="Calibri" pitchFamily="34" charset="0"/>
              </a:rPr>
              <a:t>rico em O2</a:t>
            </a:r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 e </a:t>
            </a:r>
          </a:p>
          <a:p>
            <a:pPr algn="ctr"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pobre em CO2</a:t>
            </a:r>
          </a:p>
        </p:txBody>
      </p:sp>
    </p:spTree>
    <p:extLst>
      <p:ext uri="{BB962C8B-B14F-4D97-AF65-F5344CB8AC3E}">
        <p14:creationId xmlns:p14="http://schemas.microsoft.com/office/powerpoint/2010/main" val="18637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Text Box 3"/>
          <p:cNvSpPr txBox="1">
            <a:spLocks noChangeArrowheads="1"/>
          </p:cNvSpPr>
          <p:nvPr/>
        </p:nvSpPr>
        <p:spPr bwMode="auto">
          <a:xfrm>
            <a:off x="381000" y="533400"/>
            <a:ext cx="87630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pt-BR" sz="3400" b="1">
                <a:solidFill>
                  <a:schemeClr val="tx2"/>
                </a:solidFill>
              </a:rPr>
              <a:t>Membrana Respiratória</a:t>
            </a:r>
          </a:p>
        </p:txBody>
      </p:sp>
      <p:pic>
        <p:nvPicPr>
          <p:cNvPr id="180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489075"/>
            <a:ext cx="8683625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00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0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55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165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15963"/>
            <a:ext cx="7253288" cy="518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79388" y="33338"/>
            <a:ext cx="7705725" cy="658812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VENTILAÇÃO OU RESPIRAÇÃO </a:t>
            </a:r>
            <a:endParaRPr lang="pt-BR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3556" name="CaixaDeTexto 1"/>
          <p:cNvSpPr txBox="1">
            <a:spLocks noChangeArrowheads="1"/>
          </p:cNvSpPr>
          <p:nvPr/>
        </p:nvSpPr>
        <p:spPr bwMode="auto">
          <a:xfrm>
            <a:off x="1042988" y="5805488"/>
            <a:ext cx="2120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Arial Narrow" pitchFamily="34" charset="0"/>
              </a:rPr>
              <a:t>INSPIRAÇÃO </a:t>
            </a:r>
          </a:p>
        </p:txBody>
      </p:sp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5003800" y="5764213"/>
            <a:ext cx="2022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>
                <a:latin typeface="Arial Narrow" pitchFamily="34" charset="0"/>
              </a:rPr>
              <a:t>EXPIRAÇÃO </a:t>
            </a:r>
          </a:p>
        </p:txBody>
      </p:sp>
    </p:spTree>
    <p:extLst>
      <p:ext uri="{BB962C8B-B14F-4D97-AF65-F5344CB8AC3E}">
        <p14:creationId xmlns:p14="http://schemas.microsoft.com/office/powerpoint/2010/main" val="8681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agem 2" descr="17_02 b.png"/>
          <p:cNvPicPr>
            <a:picLocks noChangeAspect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95" b="4855"/>
          <a:stretch>
            <a:fillRect/>
          </a:stretch>
        </p:blipFill>
        <p:spPr bwMode="auto">
          <a:xfrm>
            <a:off x="0" y="619532"/>
            <a:ext cx="9167813" cy="62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2"/>
          <p:cNvSpPr txBox="1">
            <a:spLocks noChangeArrowheads="1"/>
          </p:cNvSpPr>
          <p:nvPr/>
        </p:nvSpPr>
        <p:spPr bwMode="auto">
          <a:xfrm>
            <a:off x="3321494" y="95657"/>
            <a:ext cx="1866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800" b="1" dirty="0">
                <a:latin typeface="Arial Narrow" pitchFamily="34" charset="0"/>
              </a:rPr>
              <a:t>ALVÉOLOS </a:t>
            </a:r>
          </a:p>
        </p:txBody>
      </p:sp>
    </p:spTree>
    <p:extLst>
      <p:ext uri="{BB962C8B-B14F-4D97-AF65-F5344CB8AC3E}">
        <p14:creationId xmlns:p14="http://schemas.microsoft.com/office/powerpoint/2010/main" val="8751056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" descr="18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3" t="36371" r="46999" b="6322"/>
          <a:stretch>
            <a:fillRect/>
          </a:stretch>
        </p:blipFill>
        <p:spPr bwMode="auto">
          <a:xfrm>
            <a:off x="250825" y="1266112"/>
            <a:ext cx="3889375" cy="559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76288" y="23813"/>
            <a:ext cx="69596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TROCA DE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pt-BR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/CO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ENTRE PULMÕES E SANGUE</a:t>
            </a:r>
          </a:p>
        </p:txBody>
      </p:sp>
      <p:sp>
        <p:nvSpPr>
          <p:cNvPr id="37892" name="CaixaDeTexto 3"/>
          <p:cNvSpPr txBox="1">
            <a:spLocks noChangeArrowheads="1"/>
          </p:cNvSpPr>
          <p:nvPr/>
        </p:nvSpPr>
        <p:spPr bwMode="auto">
          <a:xfrm>
            <a:off x="0" y="4318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2800" b="1" dirty="0">
                <a:solidFill>
                  <a:srgbClr val="FF0000"/>
                </a:solidFill>
                <a:latin typeface="Arial Narrow" pitchFamily="34" charset="0"/>
              </a:rPr>
              <a:t>Gases difundem-se de áreas de alta pressão para as de baixa pressão</a:t>
            </a:r>
          </a:p>
        </p:txBody>
      </p:sp>
      <p:pic>
        <p:nvPicPr>
          <p:cNvPr id="5" name="Imagem 2" descr="18_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99" t="36371" r="3522" b="6322"/>
          <a:stretch>
            <a:fillRect/>
          </a:stretch>
        </p:blipFill>
        <p:spPr bwMode="auto">
          <a:xfrm>
            <a:off x="4256088" y="1278812"/>
            <a:ext cx="3841750" cy="55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19942078">
            <a:off x="500063" y="1425575"/>
            <a:ext cx="792162" cy="6477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9942078">
            <a:off x="4316413" y="1412875"/>
            <a:ext cx="792162" cy="6477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12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+mn-lt"/>
              </a:rPr>
              <a:t>PERFUSÃO PULMONAR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6181"/>
          </a:xfrm>
        </p:spPr>
        <p:txBody>
          <a:bodyPr/>
          <a:lstStyle/>
          <a:p>
            <a:endParaRPr lang="pt-BR" dirty="0"/>
          </a:p>
          <a:p>
            <a:r>
              <a:rPr lang="pt-BR" sz="3200" b="1" dirty="0" smtClean="0"/>
              <a:t>A </a:t>
            </a:r>
            <a:r>
              <a:rPr lang="pt-BR" sz="3200" b="1" dirty="0"/>
              <a:t>perfusão pulmonar refere-se ao fluxo sanguíneo da circulação pulmonar disponível para a troca gasosa, sendo que as suas pressões são relativamente mais baixas quando comparadas com a circulação sistêmica </a:t>
            </a:r>
            <a:endParaRPr lang="pt-BR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21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25" y="-243408"/>
            <a:ext cx="8784976" cy="1139825"/>
          </a:xfrm>
        </p:spPr>
        <p:txBody>
          <a:bodyPr/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A </a:t>
            </a:r>
            <a:r>
              <a:rPr lang="pt-BR" b="1" dirty="0" smtClean="0"/>
              <a:t>perfusão </a:t>
            </a:r>
            <a:r>
              <a:rPr lang="pt-BR" b="1" dirty="0"/>
              <a:t>pulmonar é dependente da postura. Na posição ortostática podem ser vistas três zonas: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80928"/>
            <a:ext cx="3600400" cy="3594621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995935" y="2852936"/>
            <a:ext cx="47963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/>
              <a:t>Zona I – a ventilação sobrepuja a perfusão </a:t>
            </a:r>
            <a:endParaRPr lang="pt-BR" sz="2800" dirty="0" smtClean="0"/>
          </a:p>
          <a:p>
            <a:r>
              <a:rPr lang="pt-BR" sz="2800" dirty="0" smtClean="0"/>
              <a:t>Zona </a:t>
            </a:r>
            <a:r>
              <a:rPr lang="pt-BR" sz="2800" dirty="0"/>
              <a:t>II - a ventilação e a perfusão são equivalentes </a:t>
            </a:r>
            <a:endParaRPr lang="pt-BR" sz="2800" dirty="0" smtClean="0"/>
          </a:p>
          <a:p>
            <a:r>
              <a:rPr lang="pt-BR" sz="2800" dirty="0" smtClean="0"/>
              <a:t>Zona </a:t>
            </a:r>
            <a:r>
              <a:rPr lang="pt-BR" sz="2800" dirty="0"/>
              <a:t>III – a perfusão sobrepuja a ventilação</a:t>
            </a:r>
          </a:p>
        </p:txBody>
      </p:sp>
    </p:spTree>
    <p:extLst>
      <p:ext uri="{BB962C8B-B14F-4D97-AF65-F5344CB8AC3E}">
        <p14:creationId xmlns:p14="http://schemas.microsoft.com/office/powerpoint/2010/main" val="20119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39825"/>
          </a:xfrm>
        </p:spPr>
        <p:txBody>
          <a:bodyPr/>
          <a:lstStyle/>
          <a:p>
            <a:r>
              <a:rPr lang="pt-BR" sz="4000" b="1" dirty="0"/>
              <a:t>Relação entre o tamanho das vias aéreas e fluxo sanguíneo regional na posição ortostática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2348880"/>
            <a:ext cx="3008727" cy="3998069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332255" y="1381087"/>
            <a:ext cx="5560225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342900" indent="-342900">
              <a:buAutoNum type="alphaUcPeriod"/>
            </a:pPr>
            <a:r>
              <a:rPr lang="pt-BR" sz="2400" dirty="0" smtClean="0">
                <a:latin typeface="Tahoma" panose="020B0604030504040204" pitchFamily="34" charset="0"/>
              </a:rPr>
              <a:t>A </a:t>
            </a:r>
            <a:r>
              <a:rPr lang="pt-BR" sz="2400" dirty="0">
                <a:latin typeface="Tahoma" panose="020B0604030504040204" pitchFamily="34" charset="0"/>
              </a:rPr>
              <a:t>perfusão encontra-se reduzida nos ápices devido à força gravitacional. Esse fato permite os alvéolos serem plenamente expandidos. Essa expansão pode comprimir os vasos sanguíneos diminuindo mais a perfusão sanguínea </a:t>
            </a:r>
            <a:endParaRPr lang="pt-BR" sz="2400" dirty="0" smtClean="0">
              <a:latin typeface="Tahoma" panose="020B0604030504040204" pitchFamily="34" charset="0"/>
            </a:endParaRPr>
          </a:p>
          <a:p>
            <a:pPr marL="342900" indent="-342900">
              <a:buAutoNum type="alphaUcPeriod"/>
            </a:pPr>
            <a:endParaRPr lang="pt-BR" sz="2400" dirty="0" smtClean="0">
              <a:latin typeface="Tahoma" panose="020B0604030504040204" pitchFamily="34" charset="0"/>
            </a:endParaRPr>
          </a:p>
          <a:p>
            <a:r>
              <a:rPr lang="pt-BR" sz="2400" dirty="0" smtClean="0">
                <a:latin typeface="Tahoma" panose="020B0604030504040204" pitchFamily="34" charset="0"/>
              </a:rPr>
              <a:t>B</a:t>
            </a:r>
            <a:r>
              <a:rPr lang="pt-BR" sz="2400" dirty="0">
                <a:latin typeface="Tahoma" panose="020B0604030504040204" pitchFamily="34" charset="0"/>
              </a:rPr>
              <a:t>. A perfusão é aumentada nas bases pulmonares devido à gravidade. Os vasos sanguíneos com maior diâmetro evitam a completa expansão dos alvéolos podendo reduzir seus diâmetros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0328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t-BR" sz="4800" dirty="0" smtClean="0">
                <a:latin typeface="+mn-lt"/>
              </a:rPr>
              <a:t>DISSOLUÇÃO DOS GASES</a:t>
            </a:r>
          </a:p>
        </p:txBody>
      </p:sp>
      <p:sp>
        <p:nvSpPr>
          <p:cNvPr id="44035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7354888" cy="4525963"/>
          </a:xfrm>
        </p:spPr>
        <p:txBody>
          <a:bodyPr/>
          <a:lstStyle/>
          <a:p>
            <a:r>
              <a:rPr lang="pt-BR" dirty="0" smtClean="0"/>
              <a:t>O</a:t>
            </a:r>
            <a:r>
              <a:rPr lang="pt-BR" baseline="-25000" dirty="0" smtClean="0"/>
              <a:t>2</a:t>
            </a:r>
            <a:r>
              <a:rPr lang="pt-BR" dirty="0" smtClean="0"/>
              <a:t> e CO</a:t>
            </a:r>
            <a:r>
              <a:rPr lang="pt-BR" baseline="-25000" dirty="0" smtClean="0"/>
              <a:t>2</a:t>
            </a:r>
            <a:r>
              <a:rPr lang="pt-BR" dirty="0" smtClean="0"/>
              <a:t> são moléculas lipofílicas, hidrofóbicas</a:t>
            </a:r>
          </a:p>
          <a:p>
            <a:r>
              <a:rPr lang="pt-BR" dirty="0" smtClean="0"/>
              <a:t>O sangue é uma matriz hidrofílica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7DA0C-C618-43D8-AC47-7C23414D4CD5}" type="slidenum">
              <a:rPr lang="pt-BR" smtClean="0"/>
              <a:pPr>
                <a:defRPr/>
              </a:pPr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1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1" y="1052513"/>
            <a:ext cx="9144000" cy="5616847"/>
          </a:xfrm>
        </p:spPr>
        <p:txBody>
          <a:bodyPr/>
          <a:lstStyle/>
          <a:p>
            <a:r>
              <a:rPr lang="pt-BR" sz="3200" dirty="0" smtClean="0">
                <a:solidFill>
                  <a:schemeClr val="tx1"/>
                </a:solidFill>
              </a:rPr>
              <a:t>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 tem baixa solubilidade em soluções aquosas </a:t>
            </a:r>
            <a:r>
              <a:rPr lang="pt-BR" sz="3200" dirty="0" smtClean="0">
                <a:solidFill>
                  <a:srgbClr val="FF0000"/>
                </a:solidFill>
              </a:rPr>
              <a:t>(</a:t>
            </a:r>
            <a:r>
              <a:rPr lang="pt-BR" sz="3200" dirty="0">
                <a:solidFill>
                  <a:srgbClr val="FF0000"/>
                </a:solidFill>
              </a:rPr>
              <a:t>100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água </a:t>
            </a:r>
            <a:r>
              <a:rPr lang="pt-BR" sz="3200" dirty="0" smtClean="0">
                <a:solidFill>
                  <a:srgbClr val="FF0000"/>
                </a:solidFill>
              </a:rPr>
              <a:t>dissolvem 0,5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</a:t>
            </a:r>
            <a:r>
              <a:rPr lang="pt-BR" sz="3200" dirty="0"/>
              <a:t>O</a:t>
            </a:r>
            <a:r>
              <a:rPr lang="pt-BR" sz="3200" baseline="-25000" dirty="0"/>
              <a:t>2</a:t>
            </a:r>
            <a:r>
              <a:rPr lang="pt-BR" sz="3200" dirty="0" smtClean="0">
                <a:solidFill>
                  <a:srgbClr val="FF0000"/>
                </a:solidFill>
              </a:rPr>
              <a:t> / 100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sangue </a:t>
            </a:r>
            <a:r>
              <a:rPr lang="pt-BR" sz="3200" dirty="0" smtClean="0">
                <a:solidFill>
                  <a:srgbClr val="FF0000"/>
                </a:solidFill>
              </a:rPr>
              <a:t>dissolvem </a:t>
            </a:r>
            <a:r>
              <a:rPr lang="pt-BR" sz="3200" dirty="0">
                <a:solidFill>
                  <a:srgbClr val="FF0000"/>
                </a:solidFill>
              </a:rPr>
              <a:t>20 </a:t>
            </a:r>
            <a:r>
              <a:rPr lang="pt-BR" sz="3200" dirty="0" err="1">
                <a:solidFill>
                  <a:srgbClr val="FF0000"/>
                </a:solidFill>
              </a:rPr>
              <a:t>mL</a:t>
            </a:r>
            <a:r>
              <a:rPr lang="pt-BR" sz="3200" dirty="0">
                <a:solidFill>
                  <a:srgbClr val="FF0000"/>
                </a:solidFill>
              </a:rPr>
              <a:t> de </a:t>
            </a:r>
            <a:r>
              <a:rPr lang="pt-BR" sz="3200" dirty="0"/>
              <a:t>O</a:t>
            </a:r>
            <a:r>
              <a:rPr lang="pt-BR" sz="3200" baseline="-25000" dirty="0"/>
              <a:t>2</a:t>
            </a:r>
            <a:r>
              <a:rPr lang="pt-BR" sz="3200" dirty="0" smtClean="0">
                <a:solidFill>
                  <a:srgbClr val="FF0000"/>
                </a:solidFill>
              </a:rPr>
              <a:t>!!!!)</a:t>
            </a:r>
          </a:p>
          <a:p>
            <a:pPr eaLnBrk="1" hangingPunct="1"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/>
              <a:t>Maior parte do </a:t>
            </a:r>
            <a:r>
              <a:rPr lang="pt-BR" sz="3200" b="1" dirty="0"/>
              <a:t>O</a:t>
            </a:r>
            <a:r>
              <a:rPr lang="pt-BR" sz="3200" b="1" baseline="-25000" dirty="0"/>
              <a:t>2</a:t>
            </a:r>
            <a:r>
              <a:rPr lang="pt-BR" sz="3200" dirty="0" smtClean="0">
                <a:solidFill>
                  <a:schemeClr val="tx1"/>
                </a:solidFill>
              </a:rPr>
              <a:t> é carreado pela Hemoglobina - há pouco oxigênio no plasma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95 – 100%  de saturação da hemoglobina em oxigênio -  </a:t>
            </a:r>
            <a:r>
              <a:rPr lang="pt-BR" sz="3200" dirty="0" err="1" smtClean="0">
                <a:solidFill>
                  <a:schemeClr val="tx1"/>
                </a:solidFill>
              </a:rPr>
              <a:t>oxihemoglobina</a:t>
            </a:r>
            <a:r>
              <a:rPr lang="pt-BR" sz="3200" dirty="0" smtClean="0">
                <a:solidFill>
                  <a:schemeClr val="tx1"/>
                </a:solidFill>
              </a:rPr>
              <a:t>: HbO</a:t>
            </a:r>
            <a:r>
              <a:rPr lang="pt-BR" sz="3200" baseline="-25000" dirty="0" smtClean="0">
                <a:solidFill>
                  <a:schemeClr val="tx1"/>
                </a:solidFill>
              </a:rPr>
              <a:t>2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r>
              <a:rPr lang="pt-BR" sz="3200" dirty="0" smtClean="0">
                <a:solidFill>
                  <a:schemeClr val="tx1"/>
                </a:solidFill>
              </a:rPr>
              <a:t>Nas células, a hemoglobina libera o oxigênio</a:t>
            </a:r>
          </a:p>
          <a:p>
            <a:pPr marL="457200" lvl="1" indent="-457200" eaLnBrk="1" hangingPunct="1">
              <a:spcBef>
                <a:spcPts val="1200"/>
              </a:spcBef>
              <a:spcAft>
                <a:spcPts val="1800"/>
              </a:spcAft>
              <a:buClr>
                <a:schemeClr val="accent2"/>
              </a:buClr>
              <a:buFont typeface="Wingdings" pitchFamily="2" charset="2"/>
              <a:buChar char="Ø"/>
            </a:pPr>
            <a:endParaRPr lang="pt-BR" sz="2800" dirty="0" smtClean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71550" y="188913"/>
            <a:ext cx="586898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TRANSPORTE DE </a:t>
            </a:r>
            <a:r>
              <a:rPr lang="pt-BR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</a:t>
            </a:r>
            <a:r>
              <a:rPr lang="pt-BR" sz="28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/CO</a:t>
            </a:r>
            <a:r>
              <a:rPr lang="pt-BR" sz="28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2</a:t>
            </a: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PELO SANGUE</a:t>
            </a:r>
          </a:p>
        </p:txBody>
      </p:sp>
    </p:spTree>
    <p:extLst>
      <p:ext uri="{BB962C8B-B14F-4D97-AF65-F5344CB8AC3E}">
        <p14:creationId xmlns:p14="http://schemas.microsoft.com/office/powerpoint/2010/main" val="400535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39825"/>
          </a:xfrm>
        </p:spPr>
        <p:txBody>
          <a:bodyPr/>
          <a:lstStyle/>
          <a:p>
            <a:pPr algn="ctr"/>
            <a:r>
              <a:rPr lang="pt-BR" b="1" dirty="0" smtClean="0">
                <a:latin typeface="+mn-lt"/>
              </a:rPr>
              <a:t>TRANSPORTE DE GÁS</a:t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latin typeface="+mn-lt"/>
              </a:rPr>
              <a:t/>
            </a:r>
            <a:br>
              <a:rPr lang="pt-BR" b="1" dirty="0" smtClean="0">
                <a:latin typeface="+mn-lt"/>
              </a:rPr>
            </a:br>
            <a:r>
              <a:rPr lang="pt-BR" b="1" dirty="0" smtClean="0">
                <a:solidFill>
                  <a:srgbClr val="FF0000"/>
                </a:solidFill>
                <a:latin typeface="+mn-lt"/>
              </a:rPr>
              <a:t>O 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O</a:t>
            </a:r>
            <a:r>
              <a:rPr lang="pt-BR" b="1" baseline="-25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pt-BR" b="1" dirty="0">
                <a:solidFill>
                  <a:srgbClr val="FF0000"/>
                </a:solidFill>
                <a:latin typeface="+mn-lt"/>
              </a:rPr>
              <a:t> é transportado por dois caminhos: </a:t>
            </a:r>
            <a:r>
              <a:rPr lang="pt-BR" dirty="0"/>
              <a:t/>
            </a:r>
            <a:br>
              <a:rPr lang="pt-BR" dirty="0"/>
            </a:br>
            <a:r>
              <a:rPr lang="pt-BR" b="1" dirty="0" smtClean="0">
                <a:latin typeface="+mn-lt"/>
              </a:rPr>
              <a:t> </a:t>
            </a: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94013"/>
          </a:xfrm>
        </p:spPr>
        <p:txBody>
          <a:bodyPr/>
          <a:lstStyle/>
          <a:p>
            <a:endParaRPr lang="pt-BR" dirty="0"/>
          </a:p>
          <a:p>
            <a:r>
              <a:rPr lang="pt-BR" sz="4000" b="1" dirty="0" smtClean="0"/>
              <a:t>Dissolvido </a:t>
            </a:r>
            <a:r>
              <a:rPr lang="pt-BR" sz="4000" b="1" dirty="0"/>
              <a:t>no plasma </a:t>
            </a:r>
            <a:endParaRPr lang="pt-BR" sz="4000" dirty="0"/>
          </a:p>
          <a:p>
            <a:r>
              <a:rPr lang="pt-BR" sz="4000" b="1" dirty="0"/>
              <a:t>Ligado a hemoglobina, como </a:t>
            </a:r>
            <a:r>
              <a:rPr lang="pt-BR" sz="4000" b="1" dirty="0" err="1"/>
              <a:t>oxihemoglobina</a:t>
            </a:r>
            <a:r>
              <a:rPr lang="pt-BR" sz="4000" b="1" dirty="0"/>
              <a:t> (HbO</a:t>
            </a:r>
            <a:r>
              <a:rPr lang="pt-BR" sz="4000" b="1" baseline="-25000" dirty="0"/>
              <a:t>2</a:t>
            </a:r>
            <a:r>
              <a:rPr lang="pt-BR" sz="4000" b="1" dirty="0"/>
              <a:t>) 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32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374385" cy="1143000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b="1" dirty="0" smtClean="0">
                <a:solidFill>
                  <a:schemeClr val="bg1"/>
                </a:solidFill>
                <a:latin typeface="+mn-lt"/>
              </a:rPr>
              <a:t>TRANSPORTE DE OXIGÊNIO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charset="0"/>
              <a:buNone/>
            </a:pPr>
            <a:r>
              <a:rPr lang="pt-BR" dirty="0" smtClean="0"/>
              <a:t>		</a:t>
            </a:r>
            <a:endParaRPr lang="pt-BR" i="1" dirty="0" smtClean="0"/>
          </a:p>
        </p:txBody>
      </p:sp>
      <p:grpSp>
        <p:nvGrpSpPr>
          <p:cNvPr id="25604" name="Group 22"/>
          <p:cNvGrpSpPr>
            <a:grpSpLocks/>
          </p:cNvGrpSpPr>
          <p:nvPr/>
        </p:nvGrpSpPr>
        <p:grpSpPr bwMode="auto">
          <a:xfrm>
            <a:off x="69789" y="1988840"/>
            <a:ext cx="9073665" cy="4339429"/>
            <a:chOff x="-229" y="1167"/>
            <a:chExt cx="6165" cy="2855"/>
          </a:xfrm>
        </p:grpSpPr>
        <p:pic>
          <p:nvPicPr>
            <p:cNvPr id="25605" name="Picture 5" descr="transp_2_Hb_1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" y="1320"/>
              <a:ext cx="2506" cy="1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5606" name="Group 15"/>
            <p:cNvGrpSpPr>
              <a:grpSpLocks/>
            </p:cNvGrpSpPr>
            <p:nvPr/>
          </p:nvGrpSpPr>
          <p:grpSpPr bwMode="auto">
            <a:xfrm>
              <a:off x="-229" y="3378"/>
              <a:ext cx="6165" cy="644"/>
              <a:chOff x="-155" y="3352"/>
              <a:chExt cx="6165" cy="644"/>
            </a:xfrm>
          </p:grpSpPr>
          <p:sp>
            <p:nvSpPr>
              <p:cNvPr id="25608" name="Text Box 9"/>
              <p:cNvSpPr txBox="1">
                <a:spLocks noChangeArrowheads="1"/>
              </p:cNvSpPr>
              <p:nvPr/>
            </p:nvSpPr>
            <p:spPr bwMode="auto">
              <a:xfrm>
                <a:off x="-155" y="3429"/>
                <a:ext cx="6165" cy="5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2000" b="1" dirty="0"/>
                  <a:t>                </a:t>
                </a:r>
                <a:r>
                  <a:rPr lang="pt-BR" sz="2000" b="1" dirty="0" err="1"/>
                  <a:t>Hb</a:t>
                </a:r>
                <a:r>
                  <a:rPr lang="pt-BR" sz="2000" b="1" dirty="0"/>
                  <a:t>               +          O</a:t>
                </a:r>
                <a:r>
                  <a:rPr lang="pt-BR" sz="2000" b="1" baseline="-25000" dirty="0"/>
                  <a:t>2</a:t>
                </a:r>
                <a:r>
                  <a:rPr lang="pt-BR" sz="2000" b="1" dirty="0"/>
                  <a:t>                                        </a:t>
                </a:r>
                <a:r>
                  <a:rPr lang="pt-BR" sz="2000" b="1" dirty="0" smtClean="0"/>
                  <a:t>             HbO</a:t>
                </a:r>
                <a:r>
                  <a:rPr lang="pt-BR" sz="2000" b="1" baseline="-25000" dirty="0" smtClean="0"/>
                  <a:t>2</a:t>
                </a:r>
                <a:endParaRPr lang="pt-BR" sz="2000" b="1" baseline="-25000" dirty="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pt-BR" sz="2000" b="1" dirty="0" err="1"/>
                  <a:t>Desoxihemoglobina</a:t>
                </a:r>
                <a:r>
                  <a:rPr lang="pt-BR" sz="2000" b="1" dirty="0"/>
                  <a:t>    </a:t>
                </a:r>
                <a:r>
                  <a:rPr lang="pt-BR" sz="2000" b="1" dirty="0" smtClean="0"/>
                  <a:t>       </a:t>
                </a:r>
                <a:r>
                  <a:rPr lang="pt-BR" sz="2000" b="1" dirty="0"/>
                  <a:t>Oxigênio                            </a:t>
                </a:r>
                <a:r>
                  <a:rPr lang="pt-BR" sz="2000" b="1" dirty="0" smtClean="0"/>
                  <a:t>        </a:t>
                </a:r>
                <a:r>
                  <a:rPr lang="pt-BR" sz="2000" b="1" dirty="0" err="1" smtClean="0"/>
                  <a:t>Oxihemoglobina</a:t>
                </a:r>
                <a:endParaRPr lang="en-US" sz="2000" b="1" dirty="0"/>
              </a:p>
            </p:txBody>
          </p:sp>
          <p:sp>
            <p:nvSpPr>
              <p:cNvPr id="25609" name="Line 10"/>
              <p:cNvSpPr>
                <a:spLocks noChangeShapeType="1"/>
              </p:cNvSpPr>
              <p:nvPr/>
            </p:nvSpPr>
            <p:spPr bwMode="auto">
              <a:xfrm>
                <a:off x="3099" y="3565"/>
                <a:ext cx="7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0" name="Line 11"/>
              <p:cNvSpPr>
                <a:spLocks noChangeShapeType="1"/>
              </p:cNvSpPr>
              <p:nvPr/>
            </p:nvSpPr>
            <p:spPr bwMode="auto">
              <a:xfrm flipH="1">
                <a:off x="3072" y="3665"/>
                <a:ext cx="759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1" name="Text Box 12"/>
              <p:cNvSpPr txBox="1">
                <a:spLocks noChangeArrowheads="1"/>
              </p:cNvSpPr>
              <p:nvPr/>
            </p:nvSpPr>
            <p:spPr bwMode="auto">
              <a:xfrm>
                <a:off x="3118" y="3352"/>
                <a:ext cx="693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600"/>
                  <a:t>Pulmões</a:t>
                </a:r>
                <a:endParaRPr lang="en-US" sz="1600"/>
              </a:p>
            </p:txBody>
          </p:sp>
          <p:sp>
            <p:nvSpPr>
              <p:cNvPr id="25612" name="Text Box 13"/>
              <p:cNvSpPr txBox="1">
                <a:spLocks noChangeArrowheads="1"/>
              </p:cNvSpPr>
              <p:nvPr/>
            </p:nvSpPr>
            <p:spPr bwMode="auto">
              <a:xfrm>
                <a:off x="3164" y="3675"/>
                <a:ext cx="6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pt-BR" sz="1600">
                    <a:solidFill>
                      <a:srgbClr val="FF0000"/>
                    </a:solidFill>
                  </a:rPr>
                  <a:t>Tecidos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aphicFrame>
          <p:nvGraphicFramePr>
            <p:cNvPr id="25607" name="Object 2"/>
            <p:cNvGraphicFramePr>
              <a:graphicFrameLocks noChangeAspect="1"/>
            </p:cNvGraphicFramePr>
            <p:nvPr/>
          </p:nvGraphicFramePr>
          <p:xfrm>
            <a:off x="3103" y="1167"/>
            <a:ext cx="2280" cy="20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4" name="Image" r:id="rId5" imgW="4558730" imgH="4139683" progId="">
                    <p:embed/>
                  </p:oleObj>
                </mc:Choice>
                <mc:Fallback>
                  <p:oleObj name="Image" r:id="rId5" imgW="4558730" imgH="4139683" progId="">
                    <p:embed/>
                    <p:pic>
                      <p:nvPicPr>
                        <p:cNvPr id="25607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3" y="1167"/>
                          <a:ext cx="2280" cy="20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162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+mn-lt"/>
              </a:rPr>
              <a:t>A saturação da hemoglobina por O</a:t>
            </a:r>
            <a:r>
              <a:rPr lang="pt-BR" b="1" baseline="-25000" dirty="0">
                <a:latin typeface="+mn-lt"/>
              </a:rPr>
              <a:t>2</a:t>
            </a:r>
            <a:r>
              <a:rPr lang="pt-BR" b="1" dirty="0">
                <a:latin typeface="+mn-lt"/>
              </a:rPr>
              <a:t> é afetada por: </a:t>
            </a:r>
            <a:r>
              <a:rPr lang="pt-BR" dirty="0">
                <a:latin typeface="+mn-lt"/>
              </a:rPr>
              <a:t/>
            </a:r>
            <a:br>
              <a:rPr lang="pt-BR" dirty="0">
                <a:latin typeface="+mn-lt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b="1" dirty="0" smtClean="0"/>
              <a:t>PO</a:t>
            </a:r>
            <a:r>
              <a:rPr lang="pt-BR" b="1" baseline="-25000" dirty="0" smtClean="0"/>
              <a:t>2</a:t>
            </a:r>
            <a:r>
              <a:rPr lang="pt-BR" b="1" dirty="0" smtClean="0"/>
              <a:t> </a:t>
            </a:r>
            <a:endParaRPr lang="pt-BR" dirty="0"/>
          </a:p>
          <a:p>
            <a:r>
              <a:rPr lang="pt-BR" b="1" dirty="0"/>
              <a:t>pH </a:t>
            </a:r>
            <a:endParaRPr lang="pt-BR" dirty="0"/>
          </a:p>
          <a:p>
            <a:r>
              <a:rPr lang="pt-BR" b="1" dirty="0"/>
              <a:t>Temperatura </a:t>
            </a:r>
            <a:endParaRPr lang="pt-BR" dirty="0"/>
          </a:p>
          <a:p>
            <a:r>
              <a:rPr lang="pt-BR" b="1" dirty="0"/>
              <a:t>PCO</a:t>
            </a:r>
            <a:r>
              <a:rPr lang="pt-BR" b="1" baseline="-25000" dirty="0"/>
              <a:t>2</a:t>
            </a:r>
            <a:r>
              <a:rPr lang="pt-BR" b="1" dirty="0"/>
              <a:t> </a:t>
            </a:r>
            <a:endParaRPr lang="pt-BR" dirty="0"/>
          </a:p>
          <a:p>
            <a:r>
              <a:rPr lang="pt-BR" b="1" dirty="0"/>
              <a:t>2,3-difosforoglicerato 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982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4800" b="1" dirty="0" smtClean="0">
                <a:solidFill>
                  <a:srgbClr val="FFFF00"/>
                </a:solidFill>
                <a:latin typeface="+mn-lt"/>
              </a:rPr>
              <a:t>FASES DA VENTILAÇÃO</a:t>
            </a:r>
            <a:endParaRPr lang="pt-BR" sz="4800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5760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solidFill>
                  <a:srgbClr val="FF0000"/>
                </a:solidFill>
              </a:rPr>
              <a:t>INSPIRAÇÃO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6628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32857"/>
            <a:ext cx="4497388" cy="3993306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sz="3600" b="1" dirty="0" smtClean="0">
                <a:solidFill>
                  <a:srgbClr val="0070C0"/>
                </a:solidFill>
              </a:rPr>
              <a:t>Entrada de ar no Sistema Respiratório </a:t>
            </a:r>
            <a:r>
              <a:rPr lang="pt-BR" altLang="ja-JP" sz="3200" dirty="0" smtClean="0">
                <a:ea typeface="MS PGothic" pitchFamily="34" charset="-128"/>
              </a:rPr>
              <a:t>entrada </a:t>
            </a:r>
            <a:r>
              <a:rPr lang="pt-BR" altLang="ja-JP" sz="3200" dirty="0">
                <a:ea typeface="MS PGothic" pitchFamily="34" charset="-128"/>
              </a:rPr>
              <a:t>de ar nos pulmões, pela </a:t>
            </a:r>
            <a:r>
              <a:rPr lang="pt-BR" altLang="ja-JP" sz="3200" b="1" dirty="0">
                <a:ea typeface="MS PGothic" pitchFamily="34" charset="-128"/>
              </a:rPr>
              <a:t>contração </a:t>
            </a:r>
            <a:r>
              <a:rPr lang="pt-BR" altLang="ja-JP" sz="3200" dirty="0">
                <a:ea typeface="MS PGothic" pitchFamily="34" charset="-128"/>
              </a:rPr>
              <a:t>da musculatura do diafragma e dos músculos intercostais.</a:t>
            </a:r>
            <a:r>
              <a:rPr lang="pt-BR" altLang="ja-JP" sz="3600" dirty="0">
                <a:ea typeface="MS PGothic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4400" dirty="0" smtClean="0"/>
              <a:t> </a:t>
            </a:r>
          </a:p>
          <a:p>
            <a:pPr eaLnBrk="1" hangingPunct="1">
              <a:buFont typeface="Arial" charset="0"/>
              <a:buNone/>
            </a:pPr>
            <a:endParaRPr lang="pt-BR" sz="3200" dirty="0" smtClean="0"/>
          </a:p>
          <a:p>
            <a:pPr eaLnBrk="1" hangingPunct="1"/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716016" y="1340768"/>
            <a:ext cx="4041775" cy="576064"/>
          </a:xfrm>
          <a:ln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4800" dirty="0" smtClean="0">
                <a:solidFill>
                  <a:srgbClr val="FF0000"/>
                </a:solidFill>
              </a:rPr>
              <a:t>EXPIRAÇÃO</a:t>
            </a:r>
            <a:endParaRPr lang="pt-BR" sz="4800" dirty="0">
              <a:solidFill>
                <a:srgbClr val="FF0000"/>
              </a:solidFill>
            </a:endParaRPr>
          </a:p>
        </p:txBody>
      </p:sp>
      <p:sp>
        <p:nvSpPr>
          <p:cNvPr id="26630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4498975" cy="420933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sz="3600" b="1" dirty="0" smtClean="0">
                <a:solidFill>
                  <a:srgbClr val="0070C0"/>
                </a:solidFill>
              </a:rPr>
              <a:t>Saída de ar do Sistema Respiratório </a:t>
            </a:r>
            <a:r>
              <a:rPr lang="pt-BR" altLang="ja-JP" sz="3200" dirty="0">
                <a:ea typeface="MS PGothic" pitchFamily="34" charset="-128"/>
              </a:rPr>
              <a:t>saída de ar dos </a:t>
            </a:r>
            <a:r>
              <a:rPr lang="pt-BR" altLang="ja-JP" sz="3200" dirty="0" smtClean="0">
                <a:ea typeface="MS PGothic" pitchFamily="34" charset="-128"/>
              </a:rPr>
              <a:t>pulmões, pelo </a:t>
            </a:r>
            <a:r>
              <a:rPr lang="pt-BR" altLang="ja-JP" sz="3200" b="1" dirty="0">
                <a:ea typeface="MS PGothic" pitchFamily="34" charset="-128"/>
              </a:rPr>
              <a:t>relaxamento</a:t>
            </a:r>
            <a:r>
              <a:rPr lang="pt-BR" altLang="ja-JP" sz="3200" dirty="0">
                <a:ea typeface="MS PGothic" pitchFamily="34" charset="-128"/>
              </a:rPr>
              <a:t> da musculatura do diafragma e dos músculos intercostais.</a:t>
            </a:r>
            <a:r>
              <a:rPr lang="pt-BR" altLang="ja-JP" sz="3600" dirty="0">
                <a:ea typeface="MS PGothic" pitchFamily="34" charset="-128"/>
              </a:rPr>
              <a:t> </a:t>
            </a:r>
          </a:p>
          <a:p>
            <a:pPr eaLnBrk="1" hangingPunct="1">
              <a:buFont typeface="Wingdings" pitchFamily="2" charset="2"/>
              <a:buChar char="§"/>
            </a:pPr>
            <a:endParaRPr lang="pt-BR" sz="3600" b="1" dirty="0" smtClean="0">
              <a:solidFill>
                <a:srgbClr val="0070C0"/>
              </a:solidFill>
            </a:endParaRPr>
          </a:p>
          <a:p>
            <a:pPr eaLnBrk="1" hangingPunct="1">
              <a:buFont typeface="Arial" charset="0"/>
              <a:buNone/>
            </a:pPr>
            <a:endParaRPr lang="pt-BR" sz="3200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83778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VÍDEO HEMATOSE ATÉ 1,18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83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052737"/>
            <a:ext cx="38989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88" y="-12700"/>
            <a:ext cx="9142412" cy="863600"/>
          </a:xfrm>
          <a:prstGeom prst="rect">
            <a:avLst/>
          </a:prstGeom>
        </p:spPr>
        <p:txBody>
          <a:bodyPr anchor="b">
            <a:normAutofit fontScale="97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t-BR" sz="3200" b="1" dirty="0" smtClean="0">
                <a:solidFill>
                  <a:schemeClr val="tx1"/>
                </a:solidFill>
                <a:latin typeface="+mn-lt"/>
              </a:rPr>
              <a:t>MÚSCULOS ENVOLVIDOS NO PROCESSO DE VENTILAÇÃO</a:t>
            </a:r>
            <a:endParaRPr lang="pt-BR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2532" name="Imagem 2" descr="17_02 a.png"/>
          <p:cNvPicPr>
            <a:picLocks noChangeAspect="1"/>
          </p:cNvPicPr>
          <p:nvPr/>
        </p:nvPicPr>
        <p:blipFill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44" t="9395" b="51572"/>
          <a:stretch>
            <a:fillRect/>
          </a:stretch>
        </p:blipFill>
        <p:spPr bwMode="auto">
          <a:xfrm>
            <a:off x="1588" y="850901"/>
            <a:ext cx="52197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30018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6"/>
          <p:cNvSpPr txBox="1">
            <a:spLocks noChangeArrowheads="1"/>
          </p:cNvSpPr>
          <p:nvPr/>
        </p:nvSpPr>
        <p:spPr bwMode="auto">
          <a:xfrm>
            <a:off x="1" y="980728"/>
            <a:ext cx="9143998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buFont typeface="Arial" charset="0"/>
              <a:buChar char="•"/>
            </a:pPr>
            <a:r>
              <a:rPr lang="pt-BR" sz="2400" dirty="0"/>
              <a:t> </a:t>
            </a:r>
            <a:r>
              <a:rPr lang="pt-BR" sz="4000" dirty="0"/>
              <a:t>A entrada e saída de ar nos pulmões depende da </a:t>
            </a:r>
            <a:r>
              <a:rPr lang="pt-BR" sz="4000" dirty="0">
                <a:solidFill>
                  <a:srgbClr val="FF0000"/>
                </a:solidFill>
              </a:rPr>
              <a:t>diferença entre a pressão atmosférica e a pressão intrapulmonar</a:t>
            </a:r>
            <a:r>
              <a:rPr lang="pt-BR" sz="4000" dirty="0"/>
              <a:t>, a qual é criada por ação dos músculos respiratórios intercostais e</a:t>
            </a:r>
          </a:p>
          <a:p>
            <a:pPr algn="just" eaLnBrk="1" hangingPunct="1"/>
            <a:r>
              <a:rPr lang="pt-BR" sz="4000" dirty="0"/>
              <a:t>d</a:t>
            </a:r>
            <a:r>
              <a:rPr lang="pt-BR" sz="4000" dirty="0" smtClean="0"/>
              <a:t>iafragma.</a:t>
            </a:r>
            <a:endParaRPr lang="pt-BR" sz="4000" dirty="0"/>
          </a:p>
          <a:p>
            <a:pPr eaLnBrk="1" hangingPunct="1">
              <a:buFont typeface="Arial" charset="0"/>
              <a:buChar char="•"/>
            </a:pPr>
            <a:r>
              <a:rPr lang="pt-BR" sz="4000" dirty="0"/>
              <a:t> O ar se movimenta do local </a:t>
            </a:r>
            <a:r>
              <a:rPr lang="pt-BR" sz="4000" dirty="0">
                <a:solidFill>
                  <a:srgbClr val="FF0000"/>
                </a:solidFill>
              </a:rPr>
              <a:t>de maior pressão para o local de menor pressão</a:t>
            </a:r>
            <a:r>
              <a:rPr lang="pt-BR" sz="4000" dirty="0"/>
              <a:t>.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213039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3200" b="1" dirty="0"/>
              <a:t>MECÂNICA DA VENTILAÇÃO PULMONAR</a:t>
            </a:r>
          </a:p>
        </p:txBody>
      </p:sp>
    </p:spTree>
    <p:extLst>
      <p:ext uri="{BB962C8B-B14F-4D97-AF65-F5344CB8AC3E}">
        <p14:creationId xmlns:p14="http://schemas.microsoft.com/office/powerpoint/2010/main" val="257881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  <a:solidFill>
            <a:srgbClr val="002060"/>
          </a:solidFill>
        </p:spPr>
        <p:txBody>
          <a:bodyPr/>
          <a:lstStyle/>
          <a:p>
            <a:pPr algn="ctr" eaLnBrk="1" hangingPunct="1"/>
            <a:r>
              <a:rPr lang="pt-BR" sz="5400" b="1" dirty="0" smtClean="0">
                <a:solidFill>
                  <a:schemeClr val="bg1"/>
                </a:solidFill>
                <a:latin typeface="+mn-lt"/>
              </a:rPr>
              <a:t>DIFUSÃO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2636912"/>
            <a:ext cx="9144000" cy="4221087"/>
          </a:xfrm>
        </p:spPr>
      </p:pic>
      <p:sp>
        <p:nvSpPr>
          <p:cNvPr id="16388" name="Retângulo 3"/>
          <p:cNvSpPr>
            <a:spLocks noChangeArrowheads="1"/>
          </p:cNvSpPr>
          <p:nvPr/>
        </p:nvSpPr>
        <p:spPr bwMode="auto">
          <a:xfrm>
            <a:off x="0" y="1340768"/>
            <a:ext cx="9143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Os gases movem-se de </a:t>
            </a:r>
            <a:r>
              <a:rPr lang="pt-BR" sz="3600" dirty="0" smtClean="0"/>
              <a:t>áreas </a:t>
            </a:r>
            <a:r>
              <a:rPr lang="pt-BR" sz="3600" dirty="0"/>
              <a:t>de </a:t>
            </a:r>
            <a:r>
              <a:rPr lang="pt-BR" sz="3600" b="1" u="sng" dirty="0"/>
              <a:t>maior pressão</a:t>
            </a:r>
            <a:r>
              <a:rPr lang="pt-BR" sz="3600" b="1" dirty="0"/>
              <a:t> </a:t>
            </a:r>
            <a:r>
              <a:rPr lang="pt-BR" sz="3600" dirty="0"/>
              <a:t>para </a:t>
            </a:r>
            <a:r>
              <a:rPr lang="pt-BR" sz="3600" dirty="0" smtClean="0"/>
              <a:t>áreas </a:t>
            </a:r>
            <a:r>
              <a:rPr lang="pt-BR" sz="3600" dirty="0"/>
              <a:t>de </a:t>
            </a:r>
            <a:r>
              <a:rPr lang="pt-BR" sz="3600" b="1" u="sng" dirty="0"/>
              <a:t>menor pressão</a:t>
            </a:r>
          </a:p>
        </p:txBody>
      </p:sp>
    </p:spTree>
    <p:extLst>
      <p:ext uri="{BB962C8B-B14F-4D97-AF65-F5344CB8AC3E}">
        <p14:creationId xmlns:p14="http://schemas.microsoft.com/office/powerpoint/2010/main" val="5528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5286</TotalTime>
  <Words>971</Words>
  <Application>Microsoft Office PowerPoint</Application>
  <PresentationFormat>Apresentação na tela (4:3)</PresentationFormat>
  <Paragraphs>181</Paragraphs>
  <Slides>49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49</vt:i4>
      </vt:variant>
    </vt:vector>
  </HeadingPairs>
  <TitlesOfParts>
    <vt:vector size="60" baseType="lpstr">
      <vt:lpstr>MS PGothic</vt:lpstr>
      <vt:lpstr>Arial</vt:lpstr>
      <vt:lpstr>Arial Narrow</vt:lpstr>
      <vt:lpstr>Calibri</vt:lpstr>
      <vt:lpstr>Garamond</vt:lpstr>
      <vt:lpstr>Symbol</vt:lpstr>
      <vt:lpstr>Tahoma</vt:lpstr>
      <vt:lpstr>Times New Roman</vt:lpstr>
      <vt:lpstr>Wingdings</vt:lpstr>
      <vt:lpstr>Borda</vt:lpstr>
      <vt:lpstr>Image</vt:lpstr>
      <vt:lpstr> </vt:lpstr>
      <vt:lpstr>VENTILAÇÃO PULMONAR Entrada e saída de ar dos alvéolos pulmonares</vt:lpstr>
      <vt:lpstr>VENTILAÇÃO PULMONAR  </vt:lpstr>
      <vt:lpstr>Apresentação do PowerPoint</vt:lpstr>
      <vt:lpstr>FASES DA VENTILAÇÃO</vt:lpstr>
      <vt:lpstr>VÍDEO HEMATOSE ATÉ 1,18</vt:lpstr>
      <vt:lpstr>Apresentação do PowerPoint</vt:lpstr>
      <vt:lpstr>Apresentação do PowerPoint</vt:lpstr>
      <vt:lpstr>DIFUSÃO</vt:lpstr>
      <vt:lpstr>DIAFRAGMA</vt:lpstr>
      <vt:lpstr>Apresentação do PowerPoint</vt:lpstr>
      <vt:lpstr>Apresentação do PowerPoint</vt:lpstr>
      <vt:lpstr>Mecânica da INSPIRAÇÃO</vt:lpstr>
      <vt:lpstr>Apresentação do PowerPoint</vt:lpstr>
      <vt:lpstr>Mecânica da EXPIRAÇÃO</vt:lpstr>
      <vt:lpstr>Apresentação do PowerPoint</vt:lpstr>
      <vt:lpstr>MECÂNICA RESPIRATÓRIA Inspiração e Expiração (Ciclo respiratório)</vt:lpstr>
      <vt:lpstr>Apresentação do PowerPoint</vt:lpstr>
      <vt:lpstr>Apresentação do PowerPoint</vt:lpstr>
      <vt:lpstr>PLEURA  Revestimento Pulmonar</vt:lpstr>
      <vt:lpstr>ESPAÇO PLEURAL</vt:lpstr>
      <vt:lpstr>Apresentação do PowerPoint</vt:lpstr>
      <vt:lpstr>Apresentação do PowerPoint</vt:lpstr>
      <vt:lpstr>PRESSÃO INTRAPLEURAL</vt:lpstr>
      <vt:lpstr>Apresentação do PowerPoint</vt:lpstr>
      <vt:lpstr>Apresentação do PowerPoint</vt:lpstr>
      <vt:lpstr>Apresentação do PowerPoint</vt:lpstr>
      <vt:lpstr>VÍDEO HEMATOSE 1,18 ATÉ 2,45</vt:lpstr>
      <vt:lpstr>Hematose Pulmonar </vt:lpstr>
      <vt:lpstr>Apresentação do PowerPoint</vt:lpstr>
      <vt:lpstr>Apresentação do PowerPoint</vt:lpstr>
      <vt:lpstr>ALVÉOLOS  Realizam a Troca Gasosa com os capilares pulmonares</vt:lpstr>
      <vt:lpstr>Apresentação do PowerPoint</vt:lpstr>
      <vt:lpstr>Vídeo Surfactante 1,48</vt:lpstr>
      <vt:lpstr>SURFACTANTE DAS CÉLULAS ALVEOLARES</vt:lpstr>
      <vt:lpstr>DIFUSÃO DE GASES PELA  MEMBRANA RESPIRATÓRIA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PERFUSÃO PULMONAR  </vt:lpstr>
      <vt:lpstr> A perfusão pulmonar é dependente da postura. Na posição ortostática podem ser vistas três zonas: </vt:lpstr>
      <vt:lpstr>Relação entre o tamanho das vias aéreas e fluxo sanguíneo regional na posição ortostática  </vt:lpstr>
      <vt:lpstr>DISSOLUÇÃO DOS GASES</vt:lpstr>
      <vt:lpstr>Apresentação do PowerPoint</vt:lpstr>
      <vt:lpstr>TRANSPORTE DE GÁS  O O2 é transportado por dois caminhos:   </vt:lpstr>
      <vt:lpstr>TRANSPORTE DE OXIGÊNIO</vt:lpstr>
      <vt:lpstr>A saturação da hemoglobina por O2 é afetada por: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FUNÇÕES DO SISTEMA RESPIRATÓRIO</dc:title>
  <dc:creator>Isabela</dc:creator>
  <cp:lastModifiedBy>Cliente</cp:lastModifiedBy>
  <cp:revision>96</cp:revision>
  <dcterms:created xsi:type="dcterms:W3CDTF">2020-03-10T17:13:14Z</dcterms:created>
  <dcterms:modified xsi:type="dcterms:W3CDTF">2021-02-24T01:06:36Z</dcterms:modified>
</cp:coreProperties>
</file>