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AC9BF26-C86D-45C2-8FB0-29B4265A6043}" type="datetimeFigureOut">
              <a:rPr lang="pt-BR" smtClean="0"/>
              <a:t>24/02/2021</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C8C86AFB-66E7-442D-B4FF-4A9E798B2B85}"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278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C9BF26-C86D-45C2-8FB0-29B4265A6043}" type="datetimeFigureOut">
              <a:rPr lang="pt-BR" smtClean="0"/>
              <a:t>24/02/2021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86AFB-66E7-442D-B4FF-4A9E798B2B85}"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300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C9BF26-C86D-45C2-8FB0-29B4265A6043}" type="datetimeFigureOut">
              <a:rPr lang="pt-BR" smtClean="0"/>
              <a:t>24/02/2021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86AFB-66E7-442D-B4FF-4A9E798B2B85}"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420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C9BF26-C86D-45C2-8FB0-29B4265A6043}" type="datetimeFigureOut">
              <a:rPr lang="pt-BR" smtClean="0"/>
              <a:t>24/02/2021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86AFB-66E7-442D-B4FF-4A9E798B2B85}"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544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AC9BF26-C86D-45C2-8FB0-29B4265A6043}" type="datetimeFigureOut">
              <a:rPr lang="pt-BR" smtClean="0"/>
              <a:t>24/02/2021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86AFB-66E7-442D-B4FF-4A9E798B2B85}"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7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AC9BF26-C86D-45C2-8FB0-29B4265A6043}" type="datetimeFigureOut">
              <a:rPr lang="pt-BR" smtClean="0"/>
              <a:t>24/02/2021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C86AFB-66E7-442D-B4FF-4A9E798B2B85}"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868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447191" y="2824269"/>
            <a:ext cx="4645152" cy="26444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412362" y="2821491"/>
            <a:ext cx="4645152" cy="263737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AC9BF26-C86D-45C2-8FB0-29B4265A6043}" type="datetimeFigureOut">
              <a:rPr lang="pt-BR" smtClean="0"/>
              <a:t>24/02/2021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C86AFB-66E7-442D-B4FF-4A9E798B2B85}"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94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AC9BF26-C86D-45C2-8FB0-29B4265A6043}" type="datetimeFigureOut">
              <a:rPr lang="pt-BR" smtClean="0"/>
              <a:t>24/02/2021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C86AFB-66E7-442D-B4FF-4A9E798B2B85}"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765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9BF26-C86D-45C2-8FB0-29B4265A6043}" type="datetimeFigureOut">
              <a:rPr lang="pt-BR" smtClean="0"/>
              <a:t>24/02/2021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C86AFB-66E7-442D-B4FF-4A9E798B2B85}" type="slidenum">
              <a:rPr lang="pt-BR" smtClean="0"/>
              <a:t>‹nº›</a:t>
            </a:fld>
            <a:endParaRPr lang="pt-BR"/>
          </a:p>
        </p:txBody>
      </p:sp>
    </p:spTree>
    <p:extLst>
      <p:ext uri="{BB962C8B-B14F-4D97-AF65-F5344CB8AC3E}">
        <p14:creationId xmlns:p14="http://schemas.microsoft.com/office/powerpoint/2010/main" val="141283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AC9BF26-C86D-45C2-8FB0-29B4265A6043}" type="datetimeFigureOut">
              <a:rPr lang="pt-BR" smtClean="0"/>
              <a:t>24/02/2021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C86AFB-66E7-442D-B4FF-4A9E798B2B85}"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21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AC9BF26-C86D-45C2-8FB0-29B4265A6043}" type="datetimeFigureOut">
              <a:rPr lang="pt-BR" smtClean="0"/>
              <a:t>24/02/2021</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C8C86AFB-66E7-442D-B4FF-4A9E798B2B85}"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728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C9BF26-C86D-45C2-8FB0-29B4265A6043}" type="datetimeFigureOut">
              <a:rPr lang="pt-BR" smtClean="0"/>
              <a:t>24/02/2021</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8C86AFB-66E7-442D-B4FF-4A9E798B2B85}"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218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foescola.com/sistema-circulatorio/veia/" TargetMode="External"/><Relationship Id="rId2" Type="http://schemas.openxmlformats.org/officeDocument/2006/relationships/hyperlink" Target="https://www.infoescola.com/anatomia-humana/medula-osse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inhavida.com.br/saude/temas/anemi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nhavida.com.br/saude/temas/insuficiencia-renal-cronica" TargetMode="External"/><Relationship Id="rId2" Type="http://schemas.openxmlformats.org/officeDocument/2006/relationships/hyperlink" Target="https://www.minhavida.com.br/saude/temas/leucem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foescola.com/exames-medicos/hemograma/" TargetMode="External"/><Relationship Id="rId2" Type="http://schemas.openxmlformats.org/officeDocument/2006/relationships/hyperlink" Target="https://www.infoescola.com/medicina/exame-de-sangu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inhavida.com.br/alimentacao/tudo-sobre/18134-acido-folic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inhavida.com.br/saude/materias/16041-especialistas-esclarecem-principais-duvidas-sobre-a-quimioterapi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inhavida.com.br/saude/materias/21401-sintomas-de-cancer-de-intestino-podem-variar-de-acordo-com-a-localizacao-do-tumor" TargetMode="External"/><Relationship Id="rId2" Type="http://schemas.openxmlformats.org/officeDocument/2006/relationships/hyperlink" Target="https://www.minhavida.com.br/saude/materias/17054-conheca-as-caracteristicas-de-uma-menstruacao-saudave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inhavida.com.br/saude/temas/doenca-celiaca" TargetMode="External"/><Relationship Id="rId2" Type="http://schemas.openxmlformats.org/officeDocument/2006/relationships/hyperlink" Target="https://www.minhavida.com.br/saude/temas/doenca-de-croh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inhavida.com.br/alimentacao/tudo-sobre/18134-acido-folico" TargetMode="External"/><Relationship Id="rId2" Type="http://schemas.openxmlformats.org/officeDocument/2006/relationships/hyperlink" Target="https://www.minhavida.com.br/saude/temas/menopausa" TargetMode="External"/><Relationship Id="rId1" Type="http://schemas.openxmlformats.org/officeDocument/2006/relationships/slideLayout" Target="../slideLayouts/slideLayout2.xml"/><Relationship Id="rId4" Type="http://schemas.openxmlformats.org/officeDocument/2006/relationships/hyperlink" Target="https://www.minhavida.com.br/saude/tudo-sobre/15740-cirurgia-bariatric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inhavida.com.br/saude/temas/dor-no-peito" TargetMode="External"/><Relationship Id="rId2" Type="http://schemas.openxmlformats.org/officeDocument/2006/relationships/hyperlink" Target="https://www.minhavida.com.br/saude/temas/anorexia" TargetMode="External"/><Relationship Id="rId1" Type="http://schemas.openxmlformats.org/officeDocument/2006/relationships/slideLayout" Target="../slideLayouts/slideLayout2.xml"/><Relationship Id="rId4" Type="http://schemas.openxmlformats.org/officeDocument/2006/relationships/hyperlink" Target="https://www.minhavida.com.br/saude/temas/dor-de-cabec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tuasaude.com/leucemia-linfoide/" TargetMode="External"/><Relationship Id="rId2" Type="http://schemas.openxmlformats.org/officeDocument/2006/relationships/hyperlink" Target="https://www.tuasaude.com/leucemia-mieloide-aguda/" TargetMode="External"/><Relationship Id="rId1" Type="http://schemas.openxmlformats.org/officeDocument/2006/relationships/slideLayout" Target="../slideLayouts/slideLayout2.xml"/><Relationship Id="rId4" Type="http://schemas.openxmlformats.org/officeDocument/2006/relationships/hyperlink" Target="https://www.tuasaude.com/leucemia-linfoide-cronic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nhavida.com.br/temas/sangue" TargetMode="External"/><Relationship Id="rId2" Type="http://schemas.openxmlformats.org/officeDocument/2006/relationships/hyperlink" Target="https://www.minhavida.com.br/saude/temas/hemofili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9AC77-7B68-44E8-AEC3-65BBA2A453F2}"/>
              </a:ext>
            </a:extLst>
          </p:cNvPr>
          <p:cNvSpPr>
            <a:spLocks noGrp="1"/>
          </p:cNvSpPr>
          <p:nvPr>
            <p:ph type="ctrTitle"/>
          </p:nvPr>
        </p:nvSpPr>
        <p:spPr/>
        <p:txBody>
          <a:bodyPr/>
          <a:lstStyle/>
          <a:p>
            <a:r>
              <a:rPr lang="pt-BR" dirty="0"/>
              <a:t>HEMATOLOGIA</a:t>
            </a:r>
          </a:p>
        </p:txBody>
      </p:sp>
      <p:sp>
        <p:nvSpPr>
          <p:cNvPr id="3" name="Subtítulo 2">
            <a:extLst>
              <a:ext uri="{FF2B5EF4-FFF2-40B4-BE49-F238E27FC236}">
                <a16:creationId xmlns:a16="http://schemas.microsoft.com/office/drawing/2014/main" id="{8E5BC3C6-DB25-4980-A360-C897F86D10EB}"/>
              </a:ext>
            </a:extLst>
          </p:cNvPr>
          <p:cNvSpPr>
            <a:spLocks noGrp="1"/>
          </p:cNvSpPr>
          <p:nvPr>
            <p:ph type="subTitle" idx="1"/>
          </p:nvPr>
        </p:nvSpPr>
        <p:spPr/>
        <p:txBody>
          <a:bodyPr/>
          <a:lstStyle/>
          <a:p>
            <a:r>
              <a:rPr lang="pt-BR" dirty="0"/>
              <a:t>ENFERMEIRA DANIELA </a:t>
            </a:r>
          </a:p>
        </p:txBody>
      </p:sp>
    </p:spTree>
    <p:extLst>
      <p:ext uri="{BB962C8B-B14F-4D97-AF65-F5344CB8AC3E}">
        <p14:creationId xmlns:p14="http://schemas.microsoft.com/office/powerpoint/2010/main" val="74100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799AA-CC64-45DC-BDA4-448CB11B8AB8}"/>
              </a:ext>
            </a:extLst>
          </p:cNvPr>
          <p:cNvSpPr>
            <a:spLocks noGrp="1"/>
          </p:cNvSpPr>
          <p:nvPr>
            <p:ph type="title"/>
          </p:nvPr>
        </p:nvSpPr>
        <p:spPr/>
        <p:txBody>
          <a:bodyPr/>
          <a:lstStyle/>
          <a:p>
            <a:r>
              <a:rPr lang="pt-BR" b="0" i="0" dirty="0">
                <a:solidFill>
                  <a:srgbClr val="404040"/>
                </a:solidFill>
                <a:effectLst/>
                <a:latin typeface="Rubik"/>
              </a:rPr>
              <a:t>Leucócitos ou glóbulos brancos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8794FFB3-412F-4D46-ACC1-02F5D374C04D}"/>
              </a:ext>
            </a:extLst>
          </p:cNvPr>
          <p:cNvSpPr>
            <a:spLocks noGrp="1"/>
          </p:cNvSpPr>
          <p:nvPr>
            <p:ph idx="1"/>
          </p:nvPr>
        </p:nvSpPr>
        <p:spPr>
          <a:xfrm>
            <a:off x="832342" y="1853754"/>
            <a:ext cx="10527316" cy="4446614"/>
          </a:xfrm>
        </p:spPr>
        <p:txBody>
          <a:bodyPr>
            <a:normAutofit/>
          </a:bodyPr>
          <a:lstStyle/>
          <a:p>
            <a:pPr algn="l">
              <a:buFont typeface="Arial" panose="020B0604020202020204" pitchFamily="34" charset="0"/>
              <a:buChar char="•"/>
            </a:pPr>
            <a:r>
              <a:rPr lang="pt-BR" b="1" i="0" dirty="0">
                <a:solidFill>
                  <a:srgbClr val="404040"/>
                </a:solidFill>
                <a:effectLst/>
                <a:latin typeface="Helvetica" panose="020B0604020202020204" pitchFamily="34" charset="0"/>
              </a:rPr>
              <a:t>Basófilos:</a:t>
            </a:r>
            <a:r>
              <a:rPr lang="pt-BR" b="0" i="0" dirty="0">
                <a:solidFill>
                  <a:srgbClr val="404040"/>
                </a:solidFill>
                <a:effectLst/>
                <a:latin typeface="Helvetica" panose="020B0604020202020204" pitchFamily="34" charset="0"/>
              </a:rPr>
              <a:t> Servem para combater bactérias e reações alérgicas, eles levam a liberação de histamina, que leva à vasodilatação para que possam chegar mais células de defesa na região necessária para a eliminação do agente invasor. </a:t>
            </a:r>
          </a:p>
          <a:p>
            <a:pPr algn="l">
              <a:buFont typeface="Arial" panose="020B0604020202020204" pitchFamily="34" charset="0"/>
              <a:buChar char="•"/>
            </a:pPr>
            <a:r>
              <a:rPr lang="pt-BR" b="1" i="0" dirty="0">
                <a:solidFill>
                  <a:srgbClr val="404040"/>
                </a:solidFill>
                <a:effectLst/>
                <a:latin typeface="Helvetica" panose="020B0604020202020204" pitchFamily="34" charset="0"/>
              </a:rPr>
              <a:t>Linfócitos: </a:t>
            </a:r>
            <a:r>
              <a:rPr lang="pt-BR" b="0" i="0" dirty="0">
                <a:solidFill>
                  <a:srgbClr val="404040"/>
                </a:solidFill>
                <a:effectLst/>
                <a:latin typeface="Helvetica" panose="020B0604020202020204" pitchFamily="34" charset="0"/>
              </a:rPr>
              <a:t>São mais comuns no sistema linfático mas também estão presente no sangue e são de 2 tipos: células B e T que servem para anticorpos que combatem vírus e células cancerosas.</a:t>
            </a:r>
          </a:p>
          <a:p>
            <a:pPr algn="l">
              <a:buFont typeface="Arial" panose="020B0604020202020204" pitchFamily="34" charset="0"/>
              <a:buChar char="•"/>
            </a:pPr>
            <a:r>
              <a:rPr lang="pt-BR" b="1" i="0" dirty="0">
                <a:solidFill>
                  <a:srgbClr val="404040"/>
                </a:solidFill>
                <a:effectLst/>
                <a:latin typeface="Helvetica" panose="020B0604020202020204" pitchFamily="34" charset="0"/>
              </a:rPr>
              <a:t>Monócitos: </a:t>
            </a:r>
            <a:r>
              <a:rPr lang="pt-BR" b="0" i="0" dirty="0">
                <a:solidFill>
                  <a:srgbClr val="404040"/>
                </a:solidFill>
                <a:effectLst/>
                <a:latin typeface="Helvetica" panose="020B0604020202020204" pitchFamily="34" charset="0"/>
              </a:rPr>
              <a:t>Podem sair da corrente sanguínea e são especializados em fagocitose que consiste em matar o invasor e apresentar uma parte desse invasor ao linfócito T para que sejam produzidas mais células de defesa.</a:t>
            </a:r>
          </a:p>
          <a:p>
            <a:pPr marL="0" indent="0">
              <a:buNone/>
            </a:pPr>
            <a:endParaRPr lang="pt-BR" dirty="0"/>
          </a:p>
        </p:txBody>
      </p:sp>
    </p:spTree>
    <p:extLst>
      <p:ext uri="{BB962C8B-B14F-4D97-AF65-F5344CB8AC3E}">
        <p14:creationId xmlns:p14="http://schemas.microsoft.com/office/powerpoint/2010/main" val="80584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1334F-E41E-40EC-AB44-DEB64F6385A7}"/>
              </a:ext>
            </a:extLst>
          </p:cNvPr>
          <p:cNvSpPr>
            <a:spLocks noGrp="1"/>
          </p:cNvSpPr>
          <p:nvPr>
            <p:ph type="title"/>
          </p:nvPr>
        </p:nvSpPr>
        <p:spPr/>
        <p:txBody>
          <a:bodyPr/>
          <a:lstStyle/>
          <a:p>
            <a:r>
              <a:rPr lang="pt-BR" b="0" i="0" dirty="0">
                <a:solidFill>
                  <a:srgbClr val="404040"/>
                </a:solidFill>
                <a:effectLst/>
                <a:latin typeface="Rubik"/>
              </a:rPr>
              <a:t>Plaquetas ou </a:t>
            </a:r>
            <a:r>
              <a:rPr lang="pt-BR" b="0" i="0" dirty="0" err="1">
                <a:solidFill>
                  <a:srgbClr val="404040"/>
                </a:solidFill>
                <a:effectLst/>
                <a:latin typeface="Rubik"/>
              </a:rPr>
              <a:t>trombócitos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D8A32BF7-1FDA-410E-926E-7B93E434FD7A}"/>
              </a:ext>
            </a:extLst>
          </p:cNvPr>
          <p:cNvSpPr>
            <a:spLocks noGrp="1"/>
          </p:cNvSpPr>
          <p:nvPr>
            <p:ph idx="1"/>
          </p:nvPr>
        </p:nvSpPr>
        <p:spPr/>
        <p:txBody>
          <a:bodyPr/>
          <a:lstStyle/>
          <a:p>
            <a:pPr marL="0" indent="0" algn="l" fontAlgn="t">
              <a:buNone/>
            </a:pPr>
            <a:r>
              <a:rPr lang="pt-BR" b="0" i="0" dirty="0">
                <a:solidFill>
                  <a:srgbClr val="404040"/>
                </a:solidFill>
                <a:effectLst/>
                <a:latin typeface="Helvetica" panose="020B0604020202020204" pitchFamily="34" charset="0"/>
              </a:rPr>
              <a:t>As plaquetas são as células responsáveis por cessar os sangramentos com a formação de coágulos de sangue. Cada 1 milímetro cúbico de sangue deve conter de 150.000 a 400.000 plaquetas.</a:t>
            </a:r>
          </a:p>
          <a:p>
            <a:pPr marL="0" indent="0" algn="l" fontAlgn="t">
              <a:buNone/>
            </a:pPr>
            <a:r>
              <a:rPr lang="pt-BR" b="0" i="0" dirty="0">
                <a:solidFill>
                  <a:srgbClr val="404040"/>
                </a:solidFill>
                <a:effectLst/>
                <a:latin typeface="Helvetica" panose="020B0604020202020204" pitchFamily="34" charset="0"/>
              </a:rPr>
              <a:t>Quando a pessoa possui menos plaquetas que o normal há dificuldade de cessar sangramentos, podendo haver hemorragia que pode levar à morte, e quando há mais plaquetas que o normal há um risco de formação de trombos que podem se deslocar entupindo algum vaso sanguíneo que pode provocar infarto, AVC ou embolia pulmonar.</a:t>
            </a:r>
          </a:p>
          <a:p>
            <a:endParaRPr lang="pt-BR" dirty="0"/>
          </a:p>
        </p:txBody>
      </p:sp>
    </p:spTree>
    <p:extLst>
      <p:ext uri="{BB962C8B-B14F-4D97-AF65-F5344CB8AC3E}">
        <p14:creationId xmlns:p14="http://schemas.microsoft.com/office/powerpoint/2010/main" val="363752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897AB-010F-47D2-B5B6-0E5AF158D852}"/>
              </a:ext>
            </a:extLst>
          </p:cNvPr>
          <p:cNvSpPr>
            <a:spLocks noGrp="1"/>
          </p:cNvSpPr>
          <p:nvPr>
            <p:ph type="title"/>
          </p:nvPr>
        </p:nvSpPr>
        <p:spPr/>
        <p:txBody>
          <a:bodyPr/>
          <a:lstStyle/>
          <a:p>
            <a:r>
              <a:rPr lang="pt-BR" dirty="0"/>
              <a:t>importante</a:t>
            </a:r>
          </a:p>
        </p:txBody>
      </p:sp>
      <p:sp>
        <p:nvSpPr>
          <p:cNvPr id="3" name="Espaço Reservado para Conteúdo 2">
            <a:extLst>
              <a:ext uri="{FF2B5EF4-FFF2-40B4-BE49-F238E27FC236}">
                <a16:creationId xmlns:a16="http://schemas.microsoft.com/office/drawing/2014/main" id="{9546847A-6E4C-48F7-8478-0C95394E857C}"/>
              </a:ext>
            </a:extLst>
          </p:cNvPr>
          <p:cNvSpPr>
            <a:spLocks noGrp="1"/>
          </p:cNvSpPr>
          <p:nvPr>
            <p:ph idx="1"/>
          </p:nvPr>
        </p:nvSpPr>
        <p:spPr/>
        <p:txBody>
          <a:bodyPr/>
          <a:lstStyle/>
          <a:p>
            <a:pPr marL="0" indent="0">
              <a:buNone/>
            </a:pPr>
            <a:r>
              <a:rPr lang="pt-BR" dirty="0"/>
              <a:t>Um adulto possui cerca de 05 Litros de Sangue</a:t>
            </a:r>
          </a:p>
          <a:p>
            <a:pPr marL="0" indent="0">
              <a:buNone/>
            </a:pPr>
            <a:r>
              <a:rPr lang="pt-BR" dirty="0"/>
              <a:t>Nas doações de sangue são coletados apenas 450ml – volume esse que é reproduzido pelo corpo logo após sua perda.</a:t>
            </a:r>
          </a:p>
          <a:p>
            <a:pPr marL="0" indent="0">
              <a:buNone/>
            </a:pPr>
            <a:endParaRPr lang="pt-BR" dirty="0"/>
          </a:p>
        </p:txBody>
      </p:sp>
    </p:spTree>
    <p:extLst>
      <p:ext uri="{BB962C8B-B14F-4D97-AF65-F5344CB8AC3E}">
        <p14:creationId xmlns:p14="http://schemas.microsoft.com/office/powerpoint/2010/main" val="34736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1C561-4EAE-415B-B816-13867C95550B}"/>
              </a:ext>
            </a:extLst>
          </p:cNvPr>
          <p:cNvSpPr>
            <a:spLocks noGrp="1"/>
          </p:cNvSpPr>
          <p:nvPr>
            <p:ph type="title"/>
          </p:nvPr>
        </p:nvSpPr>
        <p:spPr/>
        <p:txBody>
          <a:bodyPr/>
          <a:lstStyle/>
          <a:p>
            <a:r>
              <a:rPr lang="pt-BR" dirty="0"/>
              <a:t>Tipos sanguíneos</a:t>
            </a:r>
          </a:p>
        </p:txBody>
      </p:sp>
      <p:pic>
        <p:nvPicPr>
          <p:cNvPr id="1026" name="Picture 2">
            <a:extLst>
              <a:ext uri="{FF2B5EF4-FFF2-40B4-BE49-F238E27FC236}">
                <a16:creationId xmlns:a16="http://schemas.microsoft.com/office/drawing/2014/main" id="{A1ABC734-A432-4748-A4F6-71F786492F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5611" y="2016125"/>
            <a:ext cx="8555102"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6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908F4-8D0E-4BCF-AEC3-2DFB8C207141}"/>
              </a:ext>
            </a:extLst>
          </p:cNvPr>
          <p:cNvSpPr>
            <a:spLocks noGrp="1"/>
          </p:cNvSpPr>
          <p:nvPr>
            <p:ph type="title"/>
          </p:nvPr>
        </p:nvSpPr>
        <p:spPr/>
        <p:txBody>
          <a:bodyPr/>
          <a:lstStyle/>
          <a:p>
            <a:r>
              <a:rPr lang="pt-BR" dirty="0"/>
              <a:t>Transfusões sanguíneas</a:t>
            </a:r>
          </a:p>
        </p:txBody>
      </p:sp>
      <p:sp>
        <p:nvSpPr>
          <p:cNvPr id="3" name="Espaço Reservado para Conteúdo 2">
            <a:extLst>
              <a:ext uri="{FF2B5EF4-FFF2-40B4-BE49-F238E27FC236}">
                <a16:creationId xmlns:a16="http://schemas.microsoft.com/office/drawing/2014/main" id="{270F1BC8-AA5F-4CF7-B808-5FB1D4372467}"/>
              </a:ext>
            </a:extLst>
          </p:cNvPr>
          <p:cNvSpPr>
            <a:spLocks noGrp="1"/>
          </p:cNvSpPr>
          <p:nvPr>
            <p:ph idx="1"/>
          </p:nvPr>
        </p:nvSpPr>
        <p:spPr/>
        <p:txBody>
          <a:bodyPr/>
          <a:lstStyle/>
          <a:p>
            <a:pPr marL="0" indent="0" algn="just">
              <a:buNone/>
            </a:pPr>
            <a:r>
              <a:rPr lang="pt-BR" b="0" i="0" dirty="0">
                <a:solidFill>
                  <a:srgbClr val="000000"/>
                </a:solidFill>
                <a:effectLst/>
                <a:latin typeface="Proza Libre"/>
              </a:rPr>
              <a:t>Transfusão é o ato médico de transferir hemocomponentes, ou seja, componentes do sangue (plasma sanguíneo, plaquetas, hemácias e leucócitos) de um doador para o sistema circulatório de outra pessoa. </a:t>
            </a:r>
            <a:endParaRPr lang="pt-BR" b="0" i="0" dirty="0">
              <a:solidFill>
                <a:srgbClr val="556367"/>
              </a:solidFill>
              <a:effectLst/>
              <a:latin typeface="Proza Libre"/>
            </a:endParaRPr>
          </a:p>
          <a:p>
            <a:pPr marL="0" indent="0" algn="just">
              <a:buNone/>
            </a:pPr>
            <a:r>
              <a:rPr lang="pt-BR" b="0" i="0" dirty="0">
                <a:solidFill>
                  <a:srgbClr val="000000"/>
                </a:solidFill>
                <a:effectLst/>
                <a:latin typeface="Proza Libre"/>
              </a:rPr>
              <a:t>Bancos de sangue tomam cuidados extremos com a seleção e manipulação de sangue, exigindo uma série de exames dos doadores, bem como testando a qualidade do material doado, para evitar a transmissão de doenças infecciosas, como HIV, Hepatite, dentre outras. </a:t>
            </a:r>
            <a:endParaRPr lang="pt-BR" b="0" i="0" dirty="0">
              <a:solidFill>
                <a:srgbClr val="556367"/>
              </a:solidFill>
              <a:effectLst/>
              <a:latin typeface="Proza Libre"/>
            </a:endParaRPr>
          </a:p>
          <a:p>
            <a:pPr marL="0" indent="0" algn="just">
              <a:buNone/>
            </a:pPr>
            <a:endParaRPr lang="pt-BR" dirty="0"/>
          </a:p>
        </p:txBody>
      </p:sp>
    </p:spTree>
    <p:extLst>
      <p:ext uri="{BB962C8B-B14F-4D97-AF65-F5344CB8AC3E}">
        <p14:creationId xmlns:p14="http://schemas.microsoft.com/office/powerpoint/2010/main" val="305636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2E455-57B6-449B-B8C3-48A0C8E5E547}"/>
              </a:ext>
            </a:extLst>
          </p:cNvPr>
          <p:cNvSpPr>
            <a:spLocks noGrp="1"/>
          </p:cNvSpPr>
          <p:nvPr>
            <p:ph type="title"/>
          </p:nvPr>
        </p:nvSpPr>
        <p:spPr/>
        <p:txBody>
          <a:bodyPr/>
          <a:lstStyle/>
          <a:p>
            <a:r>
              <a:rPr lang="pt-BR" b="0" i="0" dirty="0">
                <a:solidFill>
                  <a:srgbClr val="000000"/>
                </a:solidFill>
                <a:effectLst/>
                <a:latin typeface="Roboto Slab"/>
              </a:rPr>
              <a:t>Indicações de transfusão sanguínea</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E92EBA22-0496-4E8D-B81C-76E80DE374F2}"/>
              </a:ext>
            </a:extLst>
          </p:cNvPr>
          <p:cNvSpPr>
            <a:spLocks noGrp="1"/>
          </p:cNvSpPr>
          <p:nvPr>
            <p:ph idx="1"/>
          </p:nvPr>
        </p:nvSpPr>
        <p:spPr/>
        <p:txBody>
          <a:bodyPr/>
          <a:lstStyle/>
          <a:p>
            <a:pPr marL="0" indent="0" algn="l">
              <a:buNone/>
            </a:pPr>
            <a:r>
              <a:rPr lang="pt-BR" b="0" i="0" dirty="0">
                <a:solidFill>
                  <a:srgbClr val="000000"/>
                </a:solidFill>
                <a:effectLst/>
                <a:latin typeface="Proza Libre"/>
              </a:rPr>
              <a:t>Dentre as mais comuns são grandes perdas de volume de sangue, devido a acidentes ou complicações cirúrgicas, mas existem outras razões também. </a:t>
            </a:r>
            <a:endParaRPr lang="pt-BR" b="0" i="0" dirty="0">
              <a:solidFill>
                <a:srgbClr val="556367"/>
              </a:solidFill>
              <a:effectLst/>
              <a:latin typeface="Proza Libre"/>
            </a:endParaRPr>
          </a:p>
          <a:p>
            <a:pPr algn="l">
              <a:buFont typeface="Arial" panose="020B0604020202020204" pitchFamily="34" charset="0"/>
              <a:buChar char="•"/>
            </a:pPr>
            <a:r>
              <a:rPr lang="pt-BR" b="0" i="0" dirty="0">
                <a:solidFill>
                  <a:srgbClr val="000000"/>
                </a:solidFill>
                <a:effectLst/>
                <a:latin typeface="Proza Libre"/>
              </a:rPr>
              <a:t>Eritroblastose fetal; </a:t>
            </a:r>
            <a:endParaRPr lang="pt-BR" b="0" i="0" dirty="0">
              <a:solidFill>
                <a:srgbClr val="556367"/>
              </a:solidFill>
              <a:effectLst/>
              <a:latin typeface="Proza Libre"/>
            </a:endParaRPr>
          </a:p>
          <a:p>
            <a:pPr algn="l">
              <a:buFont typeface="Arial" panose="020B0604020202020204" pitchFamily="34" charset="0"/>
              <a:buChar char="•"/>
            </a:pPr>
            <a:r>
              <a:rPr lang="pt-BR" b="0" i="0" dirty="0">
                <a:solidFill>
                  <a:srgbClr val="000000"/>
                </a:solidFill>
                <a:effectLst/>
                <a:latin typeface="Proza Libre"/>
              </a:rPr>
              <a:t>Tratamentos oncológicos; </a:t>
            </a:r>
            <a:endParaRPr lang="pt-BR" b="0" i="0" dirty="0">
              <a:solidFill>
                <a:srgbClr val="556367"/>
              </a:solidFill>
              <a:effectLst/>
              <a:latin typeface="Proza Libre"/>
            </a:endParaRPr>
          </a:p>
          <a:p>
            <a:pPr algn="l">
              <a:buFont typeface="Arial" panose="020B0604020202020204" pitchFamily="34" charset="0"/>
              <a:buChar char="•"/>
            </a:pPr>
            <a:r>
              <a:rPr lang="pt-BR" b="0" i="0" dirty="0">
                <a:solidFill>
                  <a:srgbClr val="000000"/>
                </a:solidFill>
                <a:effectLst/>
                <a:latin typeface="Proza Libre"/>
              </a:rPr>
              <a:t>Necessidade de reposição de células ou de elementos necessários, como no caso de anemia; </a:t>
            </a:r>
            <a:endParaRPr lang="pt-BR" b="0" i="0" dirty="0">
              <a:solidFill>
                <a:srgbClr val="556367"/>
              </a:solidFill>
              <a:effectLst/>
              <a:latin typeface="Proza Libre"/>
            </a:endParaRPr>
          </a:p>
          <a:p>
            <a:endParaRPr lang="pt-BR" dirty="0"/>
          </a:p>
        </p:txBody>
      </p:sp>
    </p:spTree>
    <p:extLst>
      <p:ext uri="{BB962C8B-B14F-4D97-AF65-F5344CB8AC3E}">
        <p14:creationId xmlns:p14="http://schemas.microsoft.com/office/powerpoint/2010/main" val="328608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F8614-993E-4CEC-970F-02A357BABC24}"/>
              </a:ext>
            </a:extLst>
          </p:cNvPr>
          <p:cNvSpPr>
            <a:spLocks noGrp="1"/>
          </p:cNvSpPr>
          <p:nvPr>
            <p:ph type="title"/>
          </p:nvPr>
        </p:nvSpPr>
        <p:spPr/>
        <p:txBody>
          <a:bodyPr/>
          <a:lstStyle/>
          <a:p>
            <a:r>
              <a:rPr lang="pt-BR" dirty="0"/>
              <a:t>Tipo de transfusão sanguínea</a:t>
            </a:r>
          </a:p>
        </p:txBody>
      </p:sp>
      <p:sp>
        <p:nvSpPr>
          <p:cNvPr id="3" name="Espaço Reservado para Conteúdo 2">
            <a:extLst>
              <a:ext uri="{FF2B5EF4-FFF2-40B4-BE49-F238E27FC236}">
                <a16:creationId xmlns:a16="http://schemas.microsoft.com/office/drawing/2014/main" id="{3CBB460A-014B-4D98-9F5E-0910FACF442A}"/>
              </a:ext>
            </a:extLst>
          </p:cNvPr>
          <p:cNvSpPr>
            <a:spLocks noGrp="1"/>
          </p:cNvSpPr>
          <p:nvPr>
            <p:ph idx="1"/>
          </p:nvPr>
        </p:nvSpPr>
        <p:spPr/>
        <p:txBody>
          <a:bodyPr>
            <a:normAutofit fontScale="85000" lnSpcReduction="20000"/>
          </a:bodyPr>
          <a:lstStyle/>
          <a:p>
            <a:pPr marL="0" indent="0" algn="l">
              <a:buNone/>
            </a:pPr>
            <a:r>
              <a:rPr lang="pt-BR" b="0" i="0" dirty="0">
                <a:solidFill>
                  <a:srgbClr val="000000"/>
                </a:solidFill>
                <a:effectLst/>
                <a:latin typeface="Proza Libre"/>
              </a:rPr>
              <a:t>Existem vários tipos de transfusão sanguínea, dependendo da necessidade ou situação. </a:t>
            </a:r>
            <a:endParaRPr lang="pt-BR" b="0" i="0" dirty="0">
              <a:solidFill>
                <a:srgbClr val="556367"/>
              </a:solidFill>
              <a:effectLst/>
              <a:latin typeface="Proza Libre"/>
            </a:endParaRPr>
          </a:p>
          <a:p>
            <a:pPr algn="l"/>
            <a:r>
              <a:rPr lang="pt-BR" b="0" i="0" dirty="0">
                <a:solidFill>
                  <a:srgbClr val="000000"/>
                </a:solidFill>
                <a:effectLst/>
                <a:latin typeface="Roboto Slab"/>
              </a:rPr>
              <a:t>1 – Agendada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Agenda-se o dia e o local. Geralmente, o paciente pode vir em horário e local específico. </a:t>
            </a:r>
            <a:endParaRPr lang="pt-BR" b="0" i="0" dirty="0">
              <a:solidFill>
                <a:srgbClr val="556367"/>
              </a:solidFill>
              <a:effectLst/>
              <a:latin typeface="Proza Libre"/>
            </a:endParaRPr>
          </a:p>
          <a:p>
            <a:pPr algn="l"/>
            <a:r>
              <a:rPr lang="pt-BR" b="0" i="0" dirty="0">
                <a:solidFill>
                  <a:srgbClr val="000000"/>
                </a:solidFill>
                <a:effectLst/>
                <a:latin typeface="Roboto Slab"/>
              </a:rPr>
              <a:t>2 – Rotina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Comum para pacientes hospitalizados, dentro de ambiente hospitalar. </a:t>
            </a:r>
            <a:endParaRPr lang="pt-BR" b="0" i="0" dirty="0">
              <a:solidFill>
                <a:srgbClr val="556367"/>
              </a:solidFill>
              <a:effectLst/>
              <a:latin typeface="Proza Libre"/>
            </a:endParaRPr>
          </a:p>
          <a:p>
            <a:pPr algn="l"/>
            <a:r>
              <a:rPr lang="pt-BR" b="0" i="0" dirty="0">
                <a:solidFill>
                  <a:srgbClr val="000000"/>
                </a:solidFill>
                <a:effectLst/>
                <a:latin typeface="Roboto Slab"/>
              </a:rPr>
              <a:t>3 – Urgência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Realizada até 3h após o pedido feito. </a:t>
            </a:r>
            <a:endParaRPr lang="pt-BR" b="0" i="0" dirty="0">
              <a:solidFill>
                <a:srgbClr val="556367"/>
              </a:solidFill>
              <a:effectLst/>
              <a:latin typeface="Proza Libre"/>
            </a:endParaRPr>
          </a:p>
          <a:p>
            <a:pPr algn="l"/>
            <a:r>
              <a:rPr lang="pt-BR" b="0" i="0" dirty="0">
                <a:solidFill>
                  <a:srgbClr val="000000"/>
                </a:solidFill>
                <a:effectLst/>
                <a:latin typeface="Roboto Slab"/>
              </a:rPr>
              <a:t>4 – Emergência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Quando o atraso na transfusão pode significar a diferença entre a vida e a morte do paciente. </a:t>
            </a:r>
            <a:endParaRPr lang="pt-BR" b="0" i="0" dirty="0">
              <a:solidFill>
                <a:srgbClr val="556367"/>
              </a:solidFill>
              <a:effectLst/>
              <a:latin typeface="Proza Libre"/>
            </a:endParaRPr>
          </a:p>
          <a:p>
            <a:endParaRPr lang="pt-BR" dirty="0"/>
          </a:p>
        </p:txBody>
      </p:sp>
    </p:spTree>
    <p:extLst>
      <p:ext uri="{BB962C8B-B14F-4D97-AF65-F5344CB8AC3E}">
        <p14:creationId xmlns:p14="http://schemas.microsoft.com/office/powerpoint/2010/main" val="400908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71604-D487-4953-896C-1A0B18BBBE18}"/>
              </a:ext>
            </a:extLst>
          </p:cNvPr>
          <p:cNvSpPr>
            <a:spLocks noGrp="1"/>
          </p:cNvSpPr>
          <p:nvPr>
            <p:ph type="title"/>
          </p:nvPr>
        </p:nvSpPr>
        <p:spPr/>
        <p:txBody>
          <a:bodyPr/>
          <a:lstStyle/>
          <a:p>
            <a:r>
              <a:rPr lang="pt-BR" dirty="0"/>
              <a:t>Tipo de transfusão sanguínea</a:t>
            </a:r>
          </a:p>
        </p:txBody>
      </p:sp>
      <p:sp>
        <p:nvSpPr>
          <p:cNvPr id="3" name="Espaço Reservado para Conteúdo 2">
            <a:extLst>
              <a:ext uri="{FF2B5EF4-FFF2-40B4-BE49-F238E27FC236}">
                <a16:creationId xmlns:a16="http://schemas.microsoft.com/office/drawing/2014/main" id="{2B678F8A-ED9B-4E49-9FA3-45B3E2F3579B}"/>
              </a:ext>
            </a:extLst>
          </p:cNvPr>
          <p:cNvSpPr>
            <a:spLocks noGrp="1"/>
          </p:cNvSpPr>
          <p:nvPr>
            <p:ph idx="1"/>
          </p:nvPr>
        </p:nvSpPr>
        <p:spPr/>
        <p:txBody>
          <a:bodyPr>
            <a:normAutofit fontScale="85000" lnSpcReduction="10000"/>
          </a:bodyPr>
          <a:lstStyle/>
          <a:p>
            <a:pPr algn="l"/>
            <a:r>
              <a:rPr lang="pt-BR" b="0" i="0" dirty="0">
                <a:solidFill>
                  <a:srgbClr val="000000"/>
                </a:solidFill>
                <a:effectLst/>
                <a:latin typeface="Roboto Slab"/>
              </a:rPr>
              <a:t>5 – Aférese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Quando o sangue passa por um processo e somente um componente do sangue é retirado. É o caso das plaquetas, que são retiradas do sangue e o paciente pode receber a transfusão somente de plaquetas. </a:t>
            </a:r>
            <a:endParaRPr lang="pt-BR" b="0" i="0" dirty="0">
              <a:solidFill>
                <a:srgbClr val="556367"/>
              </a:solidFill>
              <a:effectLst/>
              <a:latin typeface="Proza Libre"/>
            </a:endParaRPr>
          </a:p>
          <a:p>
            <a:pPr algn="l"/>
            <a:r>
              <a:rPr lang="pt-BR" b="0" i="0" dirty="0">
                <a:solidFill>
                  <a:srgbClr val="000000"/>
                </a:solidFill>
                <a:effectLst/>
                <a:latin typeface="Roboto Slab"/>
              </a:rPr>
              <a:t>6 – </a:t>
            </a:r>
            <a:r>
              <a:rPr lang="pt-BR" b="0" i="0" dirty="0" err="1">
                <a:solidFill>
                  <a:srgbClr val="000000"/>
                </a:solidFill>
                <a:effectLst/>
                <a:latin typeface="Roboto Slab"/>
              </a:rPr>
              <a:t>Hemaférese</a:t>
            </a:r>
            <a:r>
              <a:rPr lang="pt-BR" b="0" i="0" dirty="0">
                <a:solidFill>
                  <a:srgbClr val="000000"/>
                </a:solidFill>
                <a:effectLst/>
                <a:latin typeface="Roboto Slab"/>
              </a:rPr>
              <a:t>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Ocorre quando do sangue do paciente são retiradas substâncias nocivas e o sangue retorna ao mesmo paciente. </a:t>
            </a:r>
            <a:endParaRPr lang="pt-BR" b="0" i="0" dirty="0">
              <a:solidFill>
                <a:srgbClr val="556367"/>
              </a:solidFill>
              <a:effectLst/>
              <a:latin typeface="Proza Libre"/>
            </a:endParaRPr>
          </a:p>
          <a:p>
            <a:pPr algn="l"/>
            <a:r>
              <a:rPr lang="pt-BR" b="0" i="0" dirty="0">
                <a:solidFill>
                  <a:srgbClr val="000000"/>
                </a:solidFill>
                <a:effectLst/>
                <a:latin typeface="Roboto Slab"/>
              </a:rPr>
              <a:t>7 – Transfusão autóloga </a:t>
            </a:r>
            <a:endParaRPr lang="pt-BR" b="0" i="0" dirty="0">
              <a:solidFill>
                <a:srgbClr val="556367"/>
              </a:solidFill>
              <a:effectLst/>
              <a:latin typeface="Roboto Slab"/>
            </a:endParaRPr>
          </a:p>
          <a:p>
            <a:pPr marL="0" indent="0" algn="l">
              <a:buNone/>
            </a:pPr>
            <a:r>
              <a:rPr lang="pt-BR" b="0" i="0" dirty="0">
                <a:solidFill>
                  <a:srgbClr val="000000"/>
                </a:solidFill>
                <a:effectLst/>
                <a:latin typeface="Proza Libre"/>
              </a:rPr>
              <a:t>Um dos melhores tipos de transfusão, pois o próprio paciente doa sangue para ele mesmo, a ser recebido em um momento posterior, como uma cirurgia, minimizando os riscos de intercorrências. </a:t>
            </a:r>
            <a:endParaRPr lang="pt-BR" b="0" i="0" dirty="0">
              <a:solidFill>
                <a:srgbClr val="556367"/>
              </a:solidFill>
              <a:effectLst/>
              <a:latin typeface="Proza Libre"/>
            </a:endParaRPr>
          </a:p>
          <a:p>
            <a:endParaRPr lang="pt-BR" dirty="0"/>
          </a:p>
        </p:txBody>
      </p:sp>
    </p:spTree>
    <p:extLst>
      <p:ext uri="{BB962C8B-B14F-4D97-AF65-F5344CB8AC3E}">
        <p14:creationId xmlns:p14="http://schemas.microsoft.com/office/powerpoint/2010/main" val="157387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B2EA6-30A1-47CE-A662-0ED0F63EBEEA}"/>
              </a:ext>
            </a:extLst>
          </p:cNvPr>
          <p:cNvSpPr>
            <a:spLocks noGrp="1"/>
          </p:cNvSpPr>
          <p:nvPr>
            <p:ph type="title"/>
          </p:nvPr>
        </p:nvSpPr>
        <p:spPr/>
        <p:txBody>
          <a:bodyPr>
            <a:normAutofit fontScale="90000"/>
          </a:bodyPr>
          <a:lstStyle/>
          <a:p>
            <a:r>
              <a:rPr lang="pt-BR" b="0" i="0" dirty="0">
                <a:solidFill>
                  <a:srgbClr val="000000"/>
                </a:solidFill>
                <a:effectLst/>
                <a:latin typeface="Roboto Slab"/>
              </a:rPr>
              <a:t>Cuidados Da Enfermagem Em Relação A Transfusão</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411AC47E-9DE6-454F-ABAF-40F8A68DA933}"/>
              </a:ext>
            </a:extLst>
          </p:cNvPr>
          <p:cNvSpPr>
            <a:spLocks noGrp="1"/>
          </p:cNvSpPr>
          <p:nvPr>
            <p:ph idx="1"/>
          </p:nvPr>
        </p:nvSpPr>
        <p:spPr>
          <a:xfrm>
            <a:off x="1565879" y="2086070"/>
            <a:ext cx="9603275" cy="3450613"/>
          </a:xfrm>
        </p:spPr>
        <p:txBody>
          <a:bodyPr/>
          <a:lstStyle/>
          <a:p>
            <a:pPr marL="0" indent="0">
              <a:buNone/>
            </a:pPr>
            <a:r>
              <a:rPr lang="pt-BR" b="0" i="0" dirty="0">
                <a:solidFill>
                  <a:srgbClr val="000000"/>
                </a:solidFill>
                <a:effectLst/>
                <a:latin typeface="Proza Libre"/>
              </a:rPr>
              <a:t>Os cuidados da enfermagem podem ser divididos em 3 grandes grupos: antes da transfusão, durante a transfusão e após a transfusão. </a:t>
            </a:r>
          </a:p>
          <a:p>
            <a:pPr marL="0" indent="0">
              <a:buNone/>
            </a:pPr>
            <a:r>
              <a:rPr lang="pt-BR" b="0" i="0" dirty="0">
                <a:solidFill>
                  <a:srgbClr val="000000"/>
                </a:solidFill>
                <a:effectLst/>
                <a:latin typeface="Roboto Slab"/>
              </a:rPr>
              <a:t>1 – Cuidados da enfermagem antes da transfusão</a:t>
            </a:r>
            <a:endParaRPr lang="pt-BR" b="0" i="0" dirty="0">
              <a:solidFill>
                <a:srgbClr val="556367"/>
              </a:solidFill>
              <a:effectLst/>
              <a:latin typeface="Roboto Slab"/>
            </a:endParaRPr>
          </a:p>
          <a:p>
            <a:pPr marL="0" indent="0">
              <a:buNone/>
            </a:pPr>
            <a:r>
              <a:rPr lang="pt-BR" b="0" i="0" dirty="0">
                <a:solidFill>
                  <a:srgbClr val="000000"/>
                </a:solidFill>
                <a:effectLst/>
                <a:latin typeface="Roboto Slab"/>
              </a:rPr>
              <a:t>2 – Cuidados durante a transfusão </a:t>
            </a:r>
            <a:endParaRPr lang="pt-BR" b="0" i="0" dirty="0">
              <a:solidFill>
                <a:srgbClr val="556367"/>
              </a:solidFill>
              <a:effectLst/>
              <a:latin typeface="Roboto Slab"/>
            </a:endParaRPr>
          </a:p>
          <a:p>
            <a:pPr marL="0" indent="0">
              <a:buNone/>
            </a:pPr>
            <a:r>
              <a:rPr lang="pt-BR" b="0" i="0" dirty="0">
                <a:solidFill>
                  <a:srgbClr val="000000"/>
                </a:solidFill>
                <a:effectLst/>
                <a:latin typeface="Roboto Slab"/>
              </a:rPr>
              <a:t>3 – Cuidados da enfermagem após a transfusão</a:t>
            </a:r>
            <a:endParaRPr lang="pt-BR" b="0" i="0" dirty="0">
              <a:solidFill>
                <a:srgbClr val="556367"/>
              </a:solidFill>
              <a:effectLst/>
              <a:latin typeface="Roboto Slab"/>
            </a:endParaRPr>
          </a:p>
          <a:p>
            <a:pPr marL="0" indent="0">
              <a:buNone/>
            </a:pPr>
            <a:endParaRPr lang="pt-BR" dirty="0"/>
          </a:p>
        </p:txBody>
      </p:sp>
    </p:spTree>
    <p:extLst>
      <p:ext uri="{BB962C8B-B14F-4D97-AF65-F5344CB8AC3E}">
        <p14:creationId xmlns:p14="http://schemas.microsoft.com/office/powerpoint/2010/main" val="301512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2CD52-50E7-43DB-B97B-A657947BCCC9}"/>
              </a:ext>
            </a:extLst>
          </p:cNvPr>
          <p:cNvSpPr>
            <a:spLocks noGrp="1"/>
          </p:cNvSpPr>
          <p:nvPr>
            <p:ph type="title"/>
          </p:nvPr>
        </p:nvSpPr>
        <p:spPr/>
        <p:txBody>
          <a:bodyPr>
            <a:normAutofit fontScale="90000"/>
          </a:bodyPr>
          <a:lstStyle/>
          <a:p>
            <a:r>
              <a:rPr lang="pt-BR" b="0" i="0" dirty="0">
                <a:solidFill>
                  <a:srgbClr val="000000"/>
                </a:solidFill>
                <a:effectLst/>
                <a:latin typeface="Roboto Slab"/>
              </a:rPr>
              <a:t>1 – Cuidados da enfermagem antes da transfusão</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69F9C8AC-BE31-41A7-A4AC-B59C034174DB}"/>
              </a:ext>
            </a:extLst>
          </p:cNvPr>
          <p:cNvSpPr>
            <a:spLocks noGrp="1"/>
          </p:cNvSpPr>
          <p:nvPr>
            <p:ph idx="1"/>
          </p:nvPr>
        </p:nvSpPr>
        <p:spPr/>
        <p:txBody>
          <a:bodyPr>
            <a:normAutofit fontScale="77500" lnSpcReduction="20000"/>
          </a:bodyPr>
          <a:lstStyle/>
          <a:p>
            <a:pPr marL="0" indent="0" algn="l">
              <a:buNone/>
            </a:pPr>
            <a:r>
              <a:rPr lang="pt-BR" b="0" i="0" dirty="0">
                <a:solidFill>
                  <a:srgbClr val="000000"/>
                </a:solidFill>
                <a:effectLst/>
                <a:latin typeface="Proza Libre"/>
              </a:rPr>
              <a:t>Um dos primeiros cuidados deve ser sempre garantir a assinatura do termo de consentimento pelo paciente ou familiar responsável. Afinal, esse é o termo legal para que o receptor aceite o sangue ou componentes sanguíneos.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A seguir, o profissional de enfermagem deve sempre verificar a permeabilidade da função, do calibre do cateter, presença de infiltração e sinais de infecção.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Outra conduta importante é confirmar obrigatoriamente a identificação do receptor, do rótulo da bolsa, dos dados da etiqueta de liberação, a validade do produto.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Além disso, fazer a inspeção visual da bolsa (cor e integridade) e a temperatura por meio de dupla checagem (Enfermeiro e Técnico de Enfermagem) para segurança do receptor.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Esses são procedimentos fundamentais e que devem sempre ser feitos.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Finalmente, lembre-se sempre de aferir e anotar os sinais vitais do paciente. </a:t>
            </a:r>
            <a:endParaRPr lang="pt-BR" b="0" i="0" dirty="0">
              <a:solidFill>
                <a:srgbClr val="556367"/>
              </a:solidFill>
              <a:effectLst/>
              <a:latin typeface="Proza Libre"/>
            </a:endParaRPr>
          </a:p>
          <a:p>
            <a:endParaRPr lang="pt-BR" dirty="0"/>
          </a:p>
        </p:txBody>
      </p:sp>
    </p:spTree>
    <p:extLst>
      <p:ext uri="{BB962C8B-B14F-4D97-AF65-F5344CB8AC3E}">
        <p14:creationId xmlns:p14="http://schemas.microsoft.com/office/powerpoint/2010/main" val="55661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E338C-283C-4941-9B5E-D02388E3E576}"/>
              </a:ext>
            </a:extLst>
          </p:cNvPr>
          <p:cNvSpPr>
            <a:spLocks noGrp="1"/>
          </p:cNvSpPr>
          <p:nvPr>
            <p:ph type="title"/>
          </p:nvPr>
        </p:nvSpPr>
        <p:spPr/>
        <p:txBody>
          <a:bodyPr>
            <a:normAutofit fontScale="90000"/>
          </a:bodyPr>
          <a:lstStyle/>
          <a:p>
            <a:r>
              <a:rPr lang="pt-BR" dirty="0"/>
              <a:t>Definição</a:t>
            </a:r>
            <a:br>
              <a:rPr lang="pt-BR" dirty="0"/>
            </a:br>
            <a:br>
              <a:rPr lang="pt-BR" dirty="0"/>
            </a:br>
            <a:br>
              <a:rPr lang="pt-BR" dirty="0"/>
            </a:br>
            <a:br>
              <a:rPr lang="pt-BR" dirty="0"/>
            </a:br>
            <a:endParaRPr lang="pt-BR" dirty="0"/>
          </a:p>
        </p:txBody>
      </p:sp>
      <p:sp>
        <p:nvSpPr>
          <p:cNvPr id="3" name="Espaço Reservado para Conteúdo 2">
            <a:extLst>
              <a:ext uri="{FF2B5EF4-FFF2-40B4-BE49-F238E27FC236}">
                <a16:creationId xmlns:a16="http://schemas.microsoft.com/office/drawing/2014/main" id="{421DE7A9-5E73-4679-A723-ED64E2E0F74A}"/>
              </a:ext>
            </a:extLst>
          </p:cNvPr>
          <p:cNvSpPr>
            <a:spLocks noGrp="1"/>
          </p:cNvSpPr>
          <p:nvPr>
            <p:ph idx="1"/>
          </p:nvPr>
        </p:nvSpPr>
        <p:spPr>
          <a:xfrm>
            <a:off x="1451578" y="1853754"/>
            <a:ext cx="9603275" cy="3450613"/>
          </a:xfrm>
        </p:spPr>
        <p:txBody>
          <a:bodyPr>
            <a:normAutofit/>
          </a:bodyPr>
          <a:lstStyle/>
          <a:p>
            <a:pPr marL="0" indent="0" algn="just">
              <a:buNone/>
            </a:pPr>
            <a:r>
              <a:rPr lang="pt-BR" b="0" i="0" dirty="0">
                <a:solidFill>
                  <a:srgbClr val="000000"/>
                </a:solidFill>
                <a:effectLst/>
              </a:rPr>
              <a:t>A </a:t>
            </a:r>
            <a:r>
              <a:rPr lang="pt-BR" b="1" i="0" dirty="0">
                <a:solidFill>
                  <a:srgbClr val="000000"/>
                </a:solidFill>
                <a:effectLst/>
              </a:rPr>
              <a:t>hematologia</a:t>
            </a:r>
            <a:r>
              <a:rPr lang="pt-BR" b="0" i="0" dirty="0">
                <a:solidFill>
                  <a:srgbClr val="000000"/>
                </a:solidFill>
                <a:effectLst/>
              </a:rPr>
              <a:t> é um segmento da medicina especializado no estudo de doenças relacionadas ao sangue, avaliando suas causas, métodos de prevenção e tratamentos. Deste modo, a hematologia envolve tanto a produção do sangue pelo corpo quanto a avaliação de todos os componentes que formam e estão envolvidos com este fluido, incluindo células sanguíneas, </a:t>
            </a:r>
            <a:r>
              <a:rPr lang="pt-BR" b="0" i="0" u="sng" dirty="0">
                <a:solidFill>
                  <a:srgbClr val="398671"/>
                </a:solidFill>
                <a:effectLst/>
                <a:hlinkClick r:id="rId2"/>
              </a:rPr>
              <a:t>medula óssea</a:t>
            </a:r>
            <a:r>
              <a:rPr lang="pt-BR" b="0" i="0" dirty="0">
                <a:solidFill>
                  <a:srgbClr val="000000"/>
                </a:solidFill>
                <a:effectLst/>
              </a:rPr>
              <a:t>, </a:t>
            </a:r>
            <a:r>
              <a:rPr lang="pt-BR" b="0" i="0" u="sng" dirty="0">
                <a:solidFill>
                  <a:srgbClr val="398671"/>
                </a:solidFill>
                <a:effectLst/>
                <a:hlinkClick r:id="rId3"/>
              </a:rPr>
              <a:t>veias</a:t>
            </a:r>
            <a:r>
              <a:rPr lang="pt-BR" b="0" i="0" dirty="0">
                <a:solidFill>
                  <a:srgbClr val="000000"/>
                </a:solidFill>
                <a:effectLst/>
              </a:rPr>
              <a:t> e substâncias livre circulantes.</a:t>
            </a:r>
          </a:p>
          <a:p>
            <a:pPr marL="0" indent="0">
              <a:buNone/>
            </a:pPr>
            <a:endParaRPr lang="pt-BR" dirty="0"/>
          </a:p>
        </p:txBody>
      </p:sp>
    </p:spTree>
    <p:extLst>
      <p:ext uri="{BB962C8B-B14F-4D97-AF65-F5344CB8AC3E}">
        <p14:creationId xmlns:p14="http://schemas.microsoft.com/office/powerpoint/2010/main" val="176164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E91F9-CB07-41E2-97FF-B48271B3F3FF}"/>
              </a:ext>
            </a:extLst>
          </p:cNvPr>
          <p:cNvSpPr>
            <a:spLocks noGrp="1"/>
          </p:cNvSpPr>
          <p:nvPr>
            <p:ph type="title"/>
          </p:nvPr>
        </p:nvSpPr>
        <p:spPr/>
        <p:txBody>
          <a:bodyPr/>
          <a:lstStyle/>
          <a:p>
            <a:r>
              <a:rPr lang="pt-BR" b="0" i="0" dirty="0">
                <a:solidFill>
                  <a:srgbClr val="000000"/>
                </a:solidFill>
                <a:effectLst/>
                <a:latin typeface="Roboto Slab"/>
              </a:rPr>
              <a:t>2 – Cuidados durante a transfusão </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472C2229-64D5-48DA-AE4F-CBBC319EFF3D}"/>
              </a:ext>
            </a:extLst>
          </p:cNvPr>
          <p:cNvSpPr>
            <a:spLocks noGrp="1"/>
          </p:cNvSpPr>
          <p:nvPr>
            <p:ph idx="1"/>
          </p:nvPr>
        </p:nvSpPr>
        <p:spPr/>
        <p:txBody>
          <a:bodyPr/>
          <a:lstStyle/>
          <a:p>
            <a:pPr marL="0" indent="0" algn="l">
              <a:buNone/>
            </a:pPr>
            <a:r>
              <a:rPr lang="pt-BR" b="0" i="0" dirty="0">
                <a:solidFill>
                  <a:srgbClr val="000000"/>
                </a:solidFill>
                <a:effectLst/>
                <a:latin typeface="Proza Libre"/>
              </a:rPr>
              <a:t>Esse é o momento em que a atenção deve ser total, uma vez que durante a transfusão alguns procedimentos devem ser realizados para que a transfusão ocorra tranquilamente.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Reações adversas podem ocorrer, portanto, é fundamental seguir os passos atentamente e sempre observar o paciente.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Confirmar, novamente, a identificação do receptor, confrontando com a identificação na pulseira e o rótulo do insumo a ser infundido.</a:t>
            </a:r>
            <a:endParaRPr lang="pt-BR" b="0" i="0" dirty="0">
              <a:solidFill>
                <a:srgbClr val="556367"/>
              </a:solidFill>
              <a:effectLst/>
              <a:latin typeface="Proza Libre"/>
            </a:endParaRPr>
          </a:p>
          <a:p>
            <a:pPr marL="0" indent="0">
              <a:buNone/>
            </a:pPr>
            <a:endParaRPr lang="pt-BR" dirty="0"/>
          </a:p>
        </p:txBody>
      </p:sp>
    </p:spTree>
    <p:extLst>
      <p:ext uri="{BB962C8B-B14F-4D97-AF65-F5344CB8AC3E}">
        <p14:creationId xmlns:p14="http://schemas.microsoft.com/office/powerpoint/2010/main" val="197939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28131-1BB2-4EDC-AF4A-5280B74995A2}"/>
              </a:ext>
            </a:extLst>
          </p:cNvPr>
          <p:cNvSpPr>
            <a:spLocks noGrp="1"/>
          </p:cNvSpPr>
          <p:nvPr>
            <p:ph type="title"/>
          </p:nvPr>
        </p:nvSpPr>
        <p:spPr/>
        <p:txBody>
          <a:bodyPr/>
          <a:lstStyle/>
          <a:p>
            <a:r>
              <a:rPr lang="pt-BR" b="0" i="0" dirty="0">
                <a:solidFill>
                  <a:srgbClr val="000000"/>
                </a:solidFill>
                <a:effectLst/>
                <a:latin typeface="Roboto Slab"/>
              </a:rPr>
              <a:t>2 – Cuidados durante a transfusão </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1CE069C9-D69A-4241-9002-5BDCAC84603D}"/>
              </a:ext>
            </a:extLst>
          </p:cNvPr>
          <p:cNvSpPr>
            <a:spLocks noGrp="1"/>
          </p:cNvSpPr>
          <p:nvPr>
            <p:ph idx="1"/>
          </p:nvPr>
        </p:nvSpPr>
        <p:spPr>
          <a:xfrm>
            <a:off x="1099039" y="2015732"/>
            <a:ext cx="9955816" cy="3752022"/>
          </a:xfrm>
        </p:spPr>
        <p:txBody>
          <a:bodyPr>
            <a:normAutofit fontScale="92500" lnSpcReduction="10000"/>
          </a:bodyPr>
          <a:lstStyle/>
          <a:p>
            <a:pPr marL="0" indent="0" algn="just">
              <a:buNone/>
            </a:pPr>
            <a:r>
              <a:rPr lang="pt-BR" b="0" i="0" dirty="0">
                <a:solidFill>
                  <a:srgbClr val="000000"/>
                </a:solidFill>
                <a:effectLst/>
                <a:latin typeface="Proza Libre"/>
              </a:rPr>
              <a:t>Verificar duas vezes o rótulo da bolsa de sangue ou derivado sanguíneo, para ter certeza que o grupo e o tipo de fator Rh estão de acordo com o registro de compatibilidade;</a:t>
            </a:r>
            <a:endParaRPr lang="pt-BR" b="0" i="0" dirty="0">
              <a:solidFill>
                <a:srgbClr val="556367"/>
              </a:solidFill>
              <a:effectLst/>
              <a:latin typeface="Proza Libre"/>
            </a:endParaRPr>
          </a:p>
          <a:p>
            <a:pPr marL="0" indent="0" algn="just">
              <a:buNone/>
            </a:pPr>
            <a:r>
              <a:rPr lang="pt-BR" b="0" i="0" dirty="0">
                <a:solidFill>
                  <a:srgbClr val="000000"/>
                </a:solidFill>
                <a:effectLst/>
                <a:latin typeface="Proza Libre"/>
              </a:rPr>
              <a:t>Examinar o número e tipo de hemoderivado e conferir se o mesmo corresponde ao prontuário do paciente, lembrando-se sempre de chamar o paciente em voz alta, pelo nome completo; </a:t>
            </a:r>
            <a:endParaRPr lang="pt-BR" b="0" i="0" dirty="0">
              <a:solidFill>
                <a:srgbClr val="556367"/>
              </a:solidFill>
              <a:effectLst/>
              <a:latin typeface="Proza Libre"/>
            </a:endParaRPr>
          </a:p>
          <a:p>
            <a:pPr marL="0" indent="0" algn="just">
              <a:buNone/>
            </a:pPr>
            <a:r>
              <a:rPr lang="pt-BR" b="0" i="0" dirty="0">
                <a:solidFill>
                  <a:srgbClr val="000000"/>
                </a:solidFill>
                <a:effectLst/>
                <a:latin typeface="Proza Libre"/>
              </a:rPr>
              <a:t>Verificar se não há bolhas de ar na bolsa ou qualquer aspecto de alteração na cor ou na temperatura. Lembre-se que alteração de cor pode ser sinal de hemólise e bolhas de ar podem indicar crescimento bacteriano dentro da bolsa de sangue; </a:t>
            </a:r>
            <a:endParaRPr lang="pt-BR" b="0" i="0" dirty="0">
              <a:solidFill>
                <a:srgbClr val="556367"/>
              </a:solidFill>
              <a:effectLst/>
              <a:latin typeface="Proza Libre"/>
            </a:endParaRPr>
          </a:p>
          <a:p>
            <a:pPr marL="0" indent="0" algn="just">
              <a:buNone/>
            </a:pPr>
            <a:r>
              <a:rPr lang="pt-BR" b="0" i="0" dirty="0">
                <a:solidFill>
                  <a:srgbClr val="000000"/>
                </a:solidFill>
                <a:effectLst/>
                <a:latin typeface="Proza Libre"/>
              </a:rPr>
              <a:t>A transfusão deve iniciar 30 minutos após a remoção da bolsa do refrigerador do banco de sangue. Portanto, é importante que seja verificado o exato momento no tempo em que essa remoção ocorreu; </a:t>
            </a:r>
            <a:endParaRPr lang="pt-BR" b="0" i="0" dirty="0">
              <a:solidFill>
                <a:srgbClr val="556367"/>
              </a:solidFill>
              <a:effectLst/>
              <a:latin typeface="Proza Libre"/>
            </a:endParaRPr>
          </a:p>
          <a:p>
            <a:pPr marL="0" indent="0" algn="just">
              <a:buNone/>
            </a:pPr>
            <a:endParaRPr lang="pt-BR" dirty="0"/>
          </a:p>
        </p:txBody>
      </p:sp>
    </p:spTree>
    <p:extLst>
      <p:ext uri="{BB962C8B-B14F-4D97-AF65-F5344CB8AC3E}">
        <p14:creationId xmlns:p14="http://schemas.microsoft.com/office/powerpoint/2010/main" val="403410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85BD3-2FF6-4A7D-BAC4-6B575F79547A}"/>
              </a:ext>
            </a:extLst>
          </p:cNvPr>
          <p:cNvSpPr>
            <a:spLocks noGrp="1"/>
          </p:cNvSpPr>
          <p:nvPr>
            <p:ph type="title"/>
          </p:nvPr>
        </p:nvSpPr>
        <p:spPr/>
        <p:txBody>
          <a:bodyPr/>
          <a:lstStyle/>
          <a:p>
            <a:r>
              <a:rPr lang="pt-BR" b="0" i="0" dirty="0">
                <a:solidFill>
                  <a:srgbClr val="000000"/>
                </a:solidFill>
                <a:effectLst/>
                <a:latin typeface="Roboto Slab"/>
              </a:rPr>
              <a:t>2 – Cuidados durante a transfusão </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DC6C1548-9A06-4399-841A-A14B45A23A30}"/>
              </a:ext>
            </a:extLst>
          </p:cNvPr>
          <p:cNvSpPr>
            <a:spLocks noGrp="1"/>
          </p:cNvSpPr>
          <p:nvPr>
            <p:ph idx="1"/>
          </p:nvPr>
        </p:nvSpPr>
        <p:spPr/>
        <p:txBody>
          <a:bodyPr>
            <a:normAutofit fontScale="85000" lnSpcReduction="10000"/>
          </a:bodyPr>
          <a:lstStyle/>
          <a:p>
            <a:pPr marL="0" indent="0" algn="l">
              <a:buNone/>
            </a:pPr>
            <a:r>
              <a:rPr lang="pt-BR" b="0" i="0" dirty="0">
                <a:solidFill>
                  <a:srgbClr val="000000"/>
                </a:solidFill>
                <a:effectLst/>
                <a:latin typeface="Proza Libre"/>
              </a:rPr>
              <a:t>Sempre monitorar a transfusão durante todo o processo e lembrar que o tempo máximo do processo não pode ultrapassar um total de 4 horas, e a bolsa não deve ser infundida em menos de 01 hora.</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Permanecer ao lado do leito do paciente durante os 10 primeiros minutos de transfusão;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Ter calma para infundir lentamente a quantidade, lembrando-se de infundir o máximo de 5 </a:t>
            </a:r>
            <a:r>
              <a:rPr lang="pt-BR" b="0" i="0" dirty="0" err="1">
                <a:solidFill>
                  <a:srgbClr val="000000"/>
                </a:solidFill>
                <a:effectLst/>
                <a:latin typeface="Proza Libre"/>
              </a:rPr>
              <a:t>mL</a:t>
            </a:r>
            <a:r>
              <a:rPr lang="pt-BR" b="0" i="0" dirty="0">
                <a:solidFill>
                  <a:srgbClr val="000000"/>
                </a:solidFill>
                <a:effectLst/>
                <a:latin typeface="Proza Libre"/>
              </a:rPr>
              <a:t>/min nos primeiros quinze minutos da transfusão;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Observar o paciente, em relação a reações adversas durante a transfusão, sempre monitorando os sinais vitais em intervalos regulares e comparando-os com medidas anteriores;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Trocar o equipo a cada unidade transfundida, para minimizar riscos de contaminação bacteriana. </a:t>
            </a:r>
            <a:endParaRPr lang="pt-BR" b="0" i="0" dirty="0">
              <a:solidFill>
                <a:srgbClr val="556367"/>
              </a:solidFill>
              <a:effectLst/>
              <a:latin typeface="Proza Libre"/>
            </a:endParaRPr>
          </a:p>
          <a:p>
            <a:endParaRPr lang="pt-BR" dirty="0"/>
          </a:p>
        </p:txBody>
      </p:sp>
    </p:spTree>
    <p:extLst>
      <p:ext uri="{BB962C8B-B14F-4D97-AF65-F5344CB8AC3E}">
        <p14:creationId xmlns:p14="http://schemas.microsoft.com/office/powerpoint/2010/main" val="217419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C0488-CA6E-486E-BBE4-5A0DEE33947A}"/>
              </a:ext>
            </a:extLst>
          </p:cNvPr>
          <p:cNvSpPr>
            <a:spLocks noGrp="1"/>
          </p:cNvSpPr>
          <p:nvPr>
            <p:ph type="title"/>
          </p:nvPr>
        </p:nvSpPr>
        <p:spPr/>
        <p:txBody>
          <a:bodyPr>
            <a:normAutofit fontScale="90000"/>
          </a:bodyPr>
          <a:lstStyle/>
          <a:p>
            <a:r>
              <a:rPr lang="pt-BR" b="0" i="0" dirty="0">
                <a:solidFill>
                  <a:srgbClr val="000000"/>
                </a:solidFill>
                <a:effectLst/>
                <a:latin typeface="Roboto Slab"/>
              </a:rPr>
              <a:t>Reações adversas durante a transfusão sanguínea</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3B80E732-F6B7-4B6E-9412-153BC6A7DEC3}"/>
              </a:ext>
            </a:extLst>
          </p:cNvPr>
          <p:cNvSpPr>
            <a:spLocks noGrp="1"/>
          </p:cNvSpPr>
          <p:nvPr>
            <p:ph idx="1"/>
          </p:nvPr>
        </p:nvSpPr>
        <p:spPr/>
        <p:txBody>
          <a:bodyPr/>
          <a:lstStyle/>
          <a:p>
            <a:pPr marL="0" indent="0" algn="l">
              <a:buNone/>
            </a:pPr>
            <a:r>
              <a:rPr lang="pt-BR" b="0" i="0" dirty="0">
                <a:solidFill>
                  <a:srgbClr val="000000"/>
                </a:solidFill>
                <a:effectLst/>
                <a:latin typeface="Proza Libre"/>
              </a:rPr>
              <a:t>Caso o paciente apresente-se inquieto, com dor, urticária, febre, calafrios, vômitos, falta de ar, a transfusão deve ser imediatamente encerrada e o fato deve ser comunicado ao médico. </a:t>
            </a:r>
            <a:endParaRPr lang="pt-BR" b="0" i="0" dirty="0">
              <a:solidFill>
                <a:srgbClr val="556367"/>
              </a:solidFill>
              <a:effectLst/>
              <a:latin typeface="Proza Libre"/>
            </a:endParaRPr>
          </a:p>
          <a:p>
            <a:pPr marL="0" indent="0" algn="just">
              <a:buNone/>
            </a:pPr>
            <a:r>
              <a:rPr lang="pt-BR" b="0" i="0" dirty="0">
                <a:solidFill>
                  <a:srgbClr val="000000"/>
                </a:solidFill>
                <a:effectLst/>
                <a:latin typeface="Proza Libre"/>
              </a:rPr>
              <a:t>Nesse caso, a bolsa deve ser encaminhada com o laudo da intercorrência ao banco de sangue para a análise. </a:t>
            </a:r>
            <a:endParaRPr lang="pt-BR" b="0" i="0" dirty="0">
              <a:solidFill>
                <a:srgbClr val="556367"/>
              </a:solidFill>
              <a:effectLst/>
              <a:latin typeface="Proza Libre"/>
            </a:endParaRPr>
          </a:p>
          <a:p>
            <a:pPr marL="0" indent="0">
              <a:buNone/>
            </a:pPr>
            <a:endParaRPr lang="pt-BR" dirty="0"/>
          </a:p>
        </p:txBody>
      </p:sp>
    </p:spTree>
    <p:extLst>
      <p:ext uri="{BB962C8B-B14F-4D97-AF65-F5344CB8AC3E}">
        <p14:creationId xmlns:p14="http://schemas.microsoft.com/office/powerpoint/2010/main" val="299880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1D30E-92DC-48F9-8EDA-C1FF87200F68}"/>
              </a:ext>
            </a:extLst>
          </p:cNvPr>
          <p:cNvSpPr>
            <a:spLocks noGrp="1"/>
          </p:cNvSpPr>
          <p:nvPr>
            <p:ph type="title"/>
          </p:nvPr>
        </p:nvSpPr>
        <p:spPr/>
        <p:txBody>
          <a:bodyPr>
            <a:normAutofit fontScale="90000"/>
          </a:bodyPr>
          <a:lstStyle/>
          <a:p>
            <a:r>
              <a:rPr lang="pt-BR" b="0" i="0" dirty="0">
                <a:solidFill>
                  <a:srgbClr val="000000"/>
                </a:solidFill>
                <a:effectLst/>
                <a:latin typeface="Roboto Slab"/>
              </a:rPr>
              <a:t>3 – Cuidados da enfermagem após a transfusão </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7B03618C-AA93-451D-9D76-6F02E0D43920}"/>
              </a:ext>
            </a:extLst>
          </p:cNvPr>
          <p:cNvSpPr>
            <a:spLocks noGrp="1"/>
          </p:cNvSpPr>
          <p:nvPr>
            <p:ph idx="1"/>
          </p:nvPr>
        </p:nvSpPr>
        <p:spPr/>
        <p:txBody>
          <a:bodyPr>
            <a:normAutofit/>
          </a:bodyPr>
          <a:lstStyle/>
          <a:p>
            <a:pPr marL="0" indent="0" algn="l">
              <a:buNone/>
            </a:pPr>
            <a:r>
              <a:rPr lang="pt-BR" b="0" i="0" dirty="0">
                <a:solidFill>
                  <a:srgbClr val="000000"/>
                </a:solidFill>
                <a:effectLst/>
                <a:latin typeface="Proza Libre"/>
              </a:rPr>
              <a:t>Após o término da transfusão, algumas medidas são importantes para garantir que o paciente encontra-se bem.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Afira os sinais vitais e compare-os com as medidas anteriores;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Descarte de maneira adequada todo o material descartável utilizado, para assegurar que não haja contaminação cruzada em relação a outros funcionários, como da limpeza, por exemplo.</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A desinfecção e gerenciamento de resíduos deve ser feita sempre seguindo as normas de boas práticas da instituição de saúde e sempre documentados; </a:t>
            </a:r>
            <a:endParaRPr lang="pt-BR" b="0" i="0" dirty="0">
              <a:solidFill>
                <a:srgbClr val="556367"/>
              </a:solidFill>
              <a:effectLst/>
              <a:latin typeface="Proza Libre"/>
            </a:endParaRPr>
          </a:p>
          <a:p>
            <a:pPr marL="0" indent="0">
              <a:buNone/>
            </a:pPr>
            <a:endParaRPr lang="pt-BR" dirty="0"/>
          </a:p>
        </p:txBody>
      </p:sp>
    </p:spTree>
    <p:extLst>
      <p:ext uri="{BB962C8B-B14F-4D97-AF65-F5344CB8AC3E}">
        <p14:creationId xmlns:p14="http://schemas.microsoft.com/office/powerpoint/2010/main" val="21932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C6719-FD75-403A-88D2-25352BC6ED81}"/>
              </a:ext>
            </a:extLst>
          </p:cNvPr>
          <p:cNvSpPr>
            <a:spLocks noGrp="1"/>
          </p:cNvSpPr>
          <p:nvPr>
            <p:ph type="title"/>
          </p:nvPr>
        </p:nvSpPr>
        <p:spPr/>
        <p:txBody>
          <a:bodyPr>
            <a:normAutofit fontScale="90000"/>
          </a:bodyPr>
          <a:lstStyle/>
          <a:p>
            <a:r>
              <a:rPr lang="pt-BR" b="0" i="0" dirty="0">
                <a:solidFill>
                  <a:srgbClr val="000000"/>
                </a:solidFill>
                <a:effectLst/>
                <a:latin typeface="Roboto Slab"/>
              </a:rPr>
              <a:t>3 – Cuidados da enfermagem após a transfusão </a:t>
            </a:r>
            <a:br>
              <a:rPr lang="pt-BR" b="0" i="0" dirty="0">
                <a:solidFill>
                  <a:srgbClr val="556367"/>
                </a:solidFill>
                <a:effectLst/>
                <a:latin typeface="Roboto Slab"/>
              </a:rPr>
            </a:br>
            <a:endParaRPr lang="pt-BR" dirty="0"/>
          </a:p>
        </p:txBody>
      </p:sp>
      <p:sp>
        <p:nvSpPr>
          <p:cNvPr id="3" name="Espaço Reservado para Conteúdo 2">
            <a:extLst>
              <a:ext uri="{FF2B5EF4-FFF2-40B4-BE49-F238E27FC236}">
                <a16:creationId xmlns:a16="http://schemas.microsoft.com/office/drawing/2014/main" id="{B93C6A5B-97C3-4B74-B122-106CF29D8799}"/>
              </a:ext>
            </a:extLst>
          </p:cNvPr>
          <p:cNvSpPr>
            <a:spLocks noGrp="1"/>
          </p:cNvSpPr>
          <p:nvPr>
            <p:ph idx="1"/>
          </p:nvPr>
        </p:nvSpPr>
        <p:spPr/>
        <p:txBody>
          <a:bodyPr/>
          <a:lstStyle/>
          <a:p>
            <a:pPr marL="0" indent="0" algn="l">
              <a:buNone/>
            </a:pPr>
            <a:r>
              <a:rPr lang="pt-BR" b="0" i="0" dirty="0">
                <a:solidFill>
                  <a:srgbClr val="000000"/>
                </a:solidFill>
                <a:effectLst/>
                <a:latin typeface="Proza Libre"/>
              </a:rPr>
              <a:t>Sempre registrar as atividades desenvolvidas pelo setor de hemoterapia, de forma a garantir possível rastreabilidade, se necessário. Desta forma, identifique, do começo ao final do processo o profissional que fez o procedimento até o destino final, lembrando-se sempre de constar data, horário de início e término, origem e identificação das bolsas, descrição de reações adversas (quando houver), bem como a atitude tomada. </a:t>
            </a:r>
            <a:endParaRPr lang="pt-BR" b="0" i="0" dirty="0">
              <a:solidFill>
                <a:srgbClr val="556367"/>
              </a:solidFill>
              <a:effectLst/>
              <a:latin typeface="Proza Libre"/>
            </a:endParaRPr>
          </a:p>
          <a:p>
            <a:pPr marL="0" indent="0" algn="l">
              <a:buNone/>
            </a:pPr>
            <a:r>
              <a:rPr lang="pt-BR" b="0" i="0" dirty="0">
                <a:solidFill>
                  <a:srgbClr val="000000"/>
                </a:solidFill>
                <a:effectLst/>
                <a:latin typeface="Proza Libre"/>
              </a:rPr>
              <a:t>O paciente deve ser monitorado por algumas horas após o procedimento de transfusão, para garantir que o procedimento não trouxe intercorrências e seu resultado foi positivo. </a:t>
            </a:r>
            <a:endParaRPr lang="pt-BR" b="0" i="0" dirty="0">
              <a:solidFill>
                <a:srgbClr val="556367"/>
              </a:solidFill>
              <a:effectLst/>
              <a:latin typeface="Proza Libre"/>
            </a:endParaRPr>
          </a:p>
          <a:p>
            <a:pPr marL="0" indent="0">
              <a:buNone/>
            </a:pPr>
            <a:endParaRPr lang="pt-BR" dirty="0"/>
          </a:p>
        </p:txBody>
      </p:sp>
    </p:spTree>
    <p:extLst>
      <p:ext uri="{BB962C8B-B14F-4D97-AF65-F5344CB8AC3E}">
        <p14:creationId xmlns:p14="http://schemas.microsoft.com/office/powerpoint/2010/main" val="310738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F607E-7A88-43DD-82C2-E654C44CD262}"/>
              </a:ext>
            </a:extLst>
          </p:cNvPr>
          <p:cNvSpPr>
            <a:spLocks noGrp="1"/>
          </p:cNvSpPr>
          <p:nvPr>
            <p:ph type="title"/>
          </p:nvPr>
        </p:nvSpPr>
        <p:spPr/>
        <p:txBody>
          <a:bodyPr/>
          <a:lstStyle/>
          <a:p>
            <a:r>
              <a:rPr lang="pt-BR" dirty="0"/>
              <a:t>anemia</a:t>
            </a:r>
          </a:p>
        </p:txBody>
      </p:sp>
      <p:sp>
        <p:nvSpPr>
          <p:cNvPr id="3" name="Espaço Reservado para Conteúdo 2">
            <a:extLst>
              <a:ext uri="{FF2B5EF4-FFF2-40B4-BE49-F238E27FC236}">
                <a16:creationId xmlns:a16="http://schemas.microsoft.com/office/drawing/2014/main" id="{88081E25-858F-469B-ADC6-7B124D81F049}"/>
              </a:ext>
            </a:extLst>
          </p:cNvPr>
          <p:cNvSpPr>
            <a:spLocks noGrp="1"/>
          </p:cNvSpPr>
          <p:nvPr>
            <p:ph idx="1"/>
          </p:nvPr>
        </p:nvSpPr>
        <p:spPr>
          <a:xfrm>
            <a:off x="703385" y="2015732"/>
            <a:ext cx="10577146" cy="3450613"/>
          </a:xfrm>
        </p:spPr>
        <p:txBody>
          <a:bodyPr>
            <a:normAutofit fontScale="92500"/>
          </a:bodyPr>
          <a:lstStyle/>
          <a:p>
            <a:pPr marL="0" indent="0" algn="just">
              <a:buNone/>
            </a:pPr>
            <a:r>
              <a:rPr lang="pt-BR" b="0" i="0" dirty="0">
                <a:solidFill>
                  <a:srgbClr val="000000"/>
                </a:solidFill>
                <a:effectLst/>
                <a:latin typeface="Tahoma" panose="020B0604030504040204" pitchFamily="34" charset="0"/>
              </a:rPr>
              <a:t>Anemia é definida pela Organização Mundial de Saúde (OMS) como a condição na qual o conteúdo de hemoglobina no sangue está abaixo do normal, levando à diminuição da capacidade de transporte de oxigênio. A hemoglobina é a substância que nosso corpo utiliza para transportar o oxigênio. Ela é carregada em nosso sangue pelas hemácias ou glóbulos vermelhos.</a:t>
            </a:r>
          </a:p>
          <a:p>
            <a:pPr marL="0" indent="0" algn="just">
              <a:buNone/>
            </a:pPr>
            <a:r>
              <a:rPr lang="pt-BR" b="0" i="0" dirty="0">
                <a:solidFill>
                  <a:srgbClr val="000000"/>
                </a:solidFill>
                <a:effectLst/>
                <a:latin typeface="Tahoma" panose="020B0604030504040204" pitchFamily="34" charset="0"/>
              </a:rPr>
              <a:t>Há várias causas para o problema, porém, a </a:t>
            </a:r>
            <a:r>
              <a:rPr lang="pt-BR" b="0" i="0" u="none" strike="noStrike" dirty="0">
                <a:solidFill>
                  <a:srgbClr val="009CFF"/>
                </a:solidFill>
                <a:effectLst/>
                <a:latin typeface="Tahoma" panose="020B0604030504040204" pitchFamily="34" charset="0"/>
                <a:hlinkClick r:id="rId2"/>
              </a:rPr>
              <a:t>anemia</a:t>
            </a:r>
            <a:r>
              <a:rPr lang="pt-BR" b="0" i="0" dirty="0">
                <a:solidFill>
                  <a:srgbClr val="000000"/>
                </a:solidFill>
                <a:effectLst/>
                <a:latin typeface="Tahoma" panose="020B0604030504040204" pitchFamily="34" charset="0"/>
              </a:rPr>
              <a:t> causada por deficiência de ferro, denominada Anemia Ferropriva, é muito mais comum que as demais (estima-se que mais de 90% das anemias sejam causadas por carência de Ferro). O ferro é um nutriente essencial para a vida e atua principalmente na síntese (fabricação) das células vermelhas do sangue e no transporte do oxigênio para todas as células do corpo.</a:t>
            </a:r>
          </a:p>
          <a:p>
            <a:pPr marL="0" indent="0" algn="just">
              <a:buNone/>
            </a:pPr>
            <a:endParaRPr lang="pt-BR" dirty="0"/>
          </a:p>
        </p:txBody>
      </p:sp>
    </p:spTree>
    <p:extLst>
      <p:ext uri="{BB962C8B-B14F-4D97-AF65-F5344CB8AC3E}">
        <p14:creationId xmlns:p14="http://schemas.microsoft.com/office/powerpoint/2010/main" val="376241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C4BF3-3A40-433C-BC7F-345B89359BA9}"/>
              </a:ext>
            </a:extLst>
          </p:cNvPr>
          <p:cNvSpPr>
            <a:spLocks noGrp="1"/>
          </p:cNvSpPr>
          <p:nvPr>
            <p:ph type="title"/>
          </p:nvPr>
        </p:nvSpPr>
        <p:spPr/>
        <p:txBody>
          <a:bodyPr/>
          <a:lstStyle/>
          <a:p>
            <a:r>
              <a:rPr lang="pt-BR" b="0" i="0" dirty="0">
                <a:solidFill>
                  <a:srgbClr val="000000"/>
                </a:solidFill>
                <a:effectLst/>
                <a:latin typeface="Montserrat"/>
              </a:rPr>
              <a:t>Classificação da anemia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C27E72A2-4CEE-4E0D-A1F6-15F23F407263}"/>
              </a:ext>
            </a:extLst>
          </p:cNvPr>
          <p:cNvSpPr>
            <a:spLocks noGrp="1"/>
          </p:cNvSpPr>
          <p:nvPr>
            <p:ph idx="1"/>
          </p:nvPr>
        </p:nvSpPr>
        <p:spPr/>
        <p:txBody>
          <a:bodyPr/>
          <a:lstStyle/>
          <a:p>
            <a:pPr marL="0" indent="0" algn="just">
              <a:buNone/>
            </a:pPr>
            <a:r>
              <a:rPr lang="pt-BR" b="0" i="0" dirty="0">
                <a:solidFill>
                  <a:srgbClr val="000000"/>
                </a:solidFill>
                <a:effectLst/>
                <a:latin typeface="Tahoma" panose="020B0604030504040204" pitchFamily="34" charset="0"/>
              </a:rPr>
              <a:t>Há várias formas de se classificar as anemias. Elas podem ser divididas pelas suas causas, pelas alterações que elas causam nos exames de sangue ou pela gravidade. Mais comumente, explicamos que a anemia pode nascer com o indivíduo (neste caso, temos uma anemia hereditária) ou pode acometer a pessoa por algo que lhe acontece durante a vida (neste caso, são as anemias adquiridas).</a:t>
            </a:r>
            <a:endParaRPr lang="pt-BR" dirty="0"/>
          </a:p>
        </p:txBody>
      </p:sp>
    </p:spTree>
    <p:extLst>
      <p:ext uri="{BB962C8B-B14F-4D97-AF65-F5344CB8AC3E}">
        <p14:creationId xmlns:p14="http://schemas.microsoft.com/office/powerpoint/2010/main" val="371536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5A2A5-E8A9-4B06-97F3-78739A69D663}"/>
              </a:ext>
            </a:extLst>
          </p:cNvPr>
          <p:cNvSpPr>
            <a:spLocks noGrp="1"/>
          </p:cNvSpPr>
          <p:nvPr>
            <p:ph type="title"/>
          </p:nvPr>
        </p:nvSpPr>
        <p:spPr/>
        <p:txBody>
          <a:bodyPr/>
          <a:lstStyle/>
          <a:p>
            <a:r>
              <a:rPr lang="pt-BR" b="0" i="0" dirty="0">
                <a:solidFill>
                  <a:srgbClr val="000000"/>
                </a:solidFill>
                <a:effectLst/>
                <a:latin typeface="Montserrat"/>
              </a:rPr>
              <a:t>Classificação da anemia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33E56F09-1C4D-43FA-A85B-98869F576019}"/>
              </a:ext>
            </a:extLst>
          </p:cNvPr>
          <p:cNvSpPr>
            <a:spLocks noGrp="1"/>
          </p:cNvSpPr>
          <p:nvPr>
            <p:ph idx="1"/>
          </p:nvPr>
        </p:nvSpPr>
        <p:spPr/>
        <p:txBody>
          <a:bodyPr/>
          <a:lstStyle/>
          <a:p>
            <a:pPr marL="0" indent="0">
              <a:buNone/>
            </a:pPr>
            <a:r>
              <a:rPr lang="pt-BR" b="1" i="0" dirty="0">
                <a:solidFill>
                  <a:srgbClr val="000000"/>
                </a:solidFill>
                <a:effectLst/>
                <a:latin typeface="Tahoma" panose="020B0604030504040204" pitchFamily="34" charset="0"/>
              </a:rPr>
              <a:t>Anemias hereditárias:</a:t>
            </a:r>
            <a:r>
              <a:rPr lang="pt-BR" b="0" i="0" dirty="0">
                <a:solidFill>
                  <a:srgbClr val="000000"/>
                </a:solidFill>
                <a:effectLst/>
                <a:latin typeface="Tahoma" panose="020B0604030504040204" pitchFamily="34" charset="0"/>
              </a:rPr>
              <a:t> As anemias hereditárias geralmente se relacionam a alterações genéticas na fabricação do glóbulo vermelho – seja da membrana que dá forma ao glóbulo vermelho, seja das substâncias que estão em seu interior – hemoglobina e proteínas (enzimas). Neste grupo, temos algumas causas comuns em nossa população, como as talassemias (ou anemias do Mediterrâneo), comuns em indivíduos com ascendência italiana, portuguesa e libanesa; ou ainda a anemia falciforme, mais comum, no Brasil, em indivíduos com ascendência africana.</a:t>
            </a:r>
            <a:endParaRPr lang="pt-BR" dirty="0"/>
          </a:p>
        </p:txBody>
      </p:sp>
    </p:spTree>
    <p:extLst>
      <p:ext uri="{BB962C8B-B14F-4D97-AF65-F5344CB8AC3E}">
        <p14:creationId xmlns:p14="http://schemas.microsoft.com/office/powerpoint/2010/main" val="71699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675DC-12C0-45DF-9DA4-5F4335BB5FD8}"/>
              </a:ext>
            </a:extLst>
          </p:cNvPr>
          <p:cNvSpPr>
            <a:spLocks noGrp="1"/>
          </p:cNvSpPr>
          <p:nvPr>
            <p:ph type="title"/>
          </p:nvPr>
        </p:nvSpPr>
        <p:spPr/>
        <p:txBody>
          <a:bodyPr/>
          <a:lstStyle/>
          <a:p>
            <a:r>
              <a:rPr lang="pt-BR" b="0" i="0" dirty="0">
                <a:solidFill>
                  <a:srgbClr val="000000"/>
                </a:solidFill>
                <a:effectLst/>
                <a:latin typeface="Montserrat"/>
              </a:rPr>
              <a:t>Classificação da anemia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14C4014D-84E0-4FE6-B32D-A8D2785EA5C8}"/>
              </a:ext>
            </a:extLst>
          </p:cNvPr>
          <p:cNvSpPr>
            <a:spLocks noGrp="1"/>
          </p:cNvSpPr>
          <p:nvPr>
            <p:ph idx="1"/>
          </p:nvPr>
        </p:nvSpPr>
        <p:spPr>
          <a:xfrm>
            <a:off x="852855" y="2130032"/>
            <a:ext cx="10650408" cy="3450613"/>
          </a:xfrm>
        </p:spPr>
        <p:txBody>
          <a:bodyPr>
            <a:normAutofit fontScale="92500" lnSpcReduction="20000"/>
          </a:bodyPr>
          <a:lstStyle/>
          <a:p>
            <a:pPr marL="0" indent="0" algn="just">
              <a:buNone/>
            </a:pPr>
            <a:r>
              <a:rPr lang="pt-BR" b="1" i="0" dirty="0">
                <a:solidFill>
                  <a:srgbClr val="000000"/>
                </a:solidFill>
                <a:effectLst/>
                <a:latin typeface="Tahoma" panose="020B0604030504040204" pitchFamily="34" charset="0"/>
              </a:rPr>
              <a:t>Anemias adquiridas:</a:t>
            </a:r>
            <a:r>
              <a:rPr lang="pt-BR" b="0" i="0" dirty="0">
                <a:solidFill>
                  <a:srgbClr val="000000"/>
                </a:solidFill>
                <a:effectLst/>
                <a:latin typeface="Tahoma" panose="020B0604030504040204" pitchFamily="34" charset="0"/>
              </a:rPr>
              <a:t> As anemias adquiridas podem acontecer por carência de nutrientes, por alterações na medula óssea ou ainda por outra doença que causa anemia por outros mecanismos. Assim, nos quadros de carência de vitaminas, podemos citar a falta de ferro ou de vitamina B12.</a:t>
            </a:r>
          </a:p>
          <a:p>
            <a:pPr marL="0" indent="0" algn="l">
              <a:buNone/>
            </a:pPr>
            <a:r>
              <a:rPr lang="pt-BR" b="0" i="0" dirty="0">
                <a:solidFill>
                  <a:srgbClr val="000000"/>
                </a:solidFill>
                <a:effectLst/>
                <a:latin typeface="Tahoma" panose="020B0604030504040204" pitchFamily="34" charset="0"/>
              </a:rPr>
              <a:t>Nas doenças da medula óssea, podemos citar a </a:t>
            </a:r>
            <a:r>
              <a:rPr lang="pt-BR" b="0" i="0" u="none" strike="noStrike" dirty="0">
                <a:solidFill>
                  <a:srgbClr val="009CFF"/>
                </a:solidFill>
                <a:effectLst/>
                <a:latin typeface="Tahoma" panose="020B0604030504040204" pitchFamily="34" charset="0"/>
                <a:hlinkClick r:id="rId2"/>
              </a:rPr>
              <a:t>leucemia</a:t>
            </a:r>
            <a:r>
              <a:rPr lang="pt-BR" b="0" i="0" dirty="0">
                <a:solidFill>
                  <a:srgbClr val="000000"/>
                </a:solidFill>
                <a:effectLst/>
                <a:latin typeface="Tahoma" panose="020B0604030504040204" pitchFamily="34" charset="0"/>
              </a:rPr>
              <a:t> ou a síndrome mielodisplásica. Já nas doenças que causam anemia por outros mecanismos, citamos as diversas doenças reumatológicas e infecciosas, a </a:t>
            </a:r>
            <a:r>
              <a:rPr lang="pt-BR" b="0" i="0" u="none" strike="noStrike" dirty="0">
                <a:solidFill>
                  <a:srgbClr val="009CFF"/>
                </a:solidFill>
                <a:effectLst/>
                <a:latin typeface="Tahoma" panose="020B0604030504040204" pitchFamily="34" charset="0"/>
                <a:hlinkClick r:id="rId3"/>
              </a:rPr>
              <a:t>insuficiência renal crônica</a:t>
            </a:r>
            <a:r>
              <a:rPr lang="pt-BR" b="0" i="0" dirty="0">
                <a:solidFill>
                  <a:srgbClr val="000000"/>
                </a:solidFill>
                <a:effectLst/>
                <a:latin typeface="Tahoma" panose="020B0604030504040204" pitchFamily="34" charset="0"/>
              </a:rPr>
              <a:t> ou as alterações de tireoide.</a:t>
            </a:r>
          </a:p>
          <a:p>
            <a:pPr marL="0" indent="0" algn="l">
              <a:buNone/>
            </a:pPr>
            <a:r>
              <a:rPr lang="pt-BR" b="0" i="0" dirty="0">
                <a:solidFill>
                  <a:srgbClr val="000000"/>
                </a:solidFill>
                <a:effectLst/>
                <a:latin typeface="Tahoma" panose="020B0604030504040204" pitchFamily="34" charset="0"/>
              </a:rPr>
              <a:t>Outra forma de classificar a anemia é pelas causas. Nosso sangue é fabricado diariamente em nossa medula óssea. A cada segundo, são produzidos e destruídos quase 2,5 milhões de glóbulos vermelhos.</a:t>
            </a:r>
          </a:p>
          <a:p>
            <a:pPr marL="0" indent="0">
              <a:buNone/>
            </a:pPr>
            <a:endParaRPr lang="pt-BR" dirty="0"/>
          </a:p>
        </p:txBody>
      </p:sp>
    </p:spTree>
    <p:extLst>
      <p:ext uri="{BB962C8B-B14F-4D97-AF65-F5344CB8AC3E}">
        <p14:creationId xmlns:p14="http://schemas.microsoft.com/office/powerpoint/2010/main" val="341235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67996-12E5-446E-8E1D-CD4CD221F40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9C8A9EB-A6FE-4ACB-B64D-1CF1BCC1D108}"/>
              </a:ext>
            </a:extLst>
          </p:cNvPr>
          <p:cNvSpPr>
            <a:spLocks noGrp="1"/>
          </p:cNvSpPr>
          <p:nvPr>
            <p:ph idx="1"/>
          </p:nvPr>
        </p:nvSpPr>
        <p:spPr/>
        <p:txBody>
          <a:bodyPr>
            <a:normAutofit/>
          </a:bodyPr>
          <a:lstStyle/>
          <a:p>
            <a:pPr marL="0" indent="0" algn="just">
              <a:buNone/>
            </a:pPr>
            <a:r>
              <a:rPr lang="pt-BR" b="0" i="0" dirty="0">
                <a:solidFill>
                  <a:srgbClr val="000000"/>
                </a:solidFill>
                <a:effectLst/>
              </a:rPr>
              <a:t>O </a:t>
            </a:r>
            <a:r>
              <a:rPr lang="pt-BR" b="0" i="0" dirty="0">
                <a:solidFill>
                  <a:srgbClr val="FF0000"/>
                </a:solidFill>
                <a:effectLst/>
                <a:hlinkClick r:id="rId2">
                  <a:extLst>
                    <a:ext uri="{A12FA001-AC4F-418D-AE19-62706E023703}">
                      <ahyp:hlinkClr xmlns:ahyp="http://schemas.microsoft.com/office/drawing/2018/hyperlinkcolor" val="tx"/>
                    </a:ext>
                  </a:extLst>
                </a:hlinkClick>
              </a:rPr>
              <a:t>exame de sangue</a:t>
            </a:r>
            <a:r>
              <a:rPr lang="pt-BR" b="0" i="0" dirty="0">
                <a:solidFill>
                  <a:srgbClr val="FF0000"/>
                </a:solidFill>
                <a:effectLst/>
              </a:rPr>
              <a:t> </a:t>
            </a:r>
            <a:r>
              <a:rPr lang="pt-BR" b="0" i="0" dirty="0">
                <a:solidFill>
                  <a:srgbClr val="000000"/>
                </a:solidFill>
                <a:effectLst/>
              </a:rPr>
              <a:t>é um dos mais simples procedimentos médicos e que provê uma grande quantidade de informações para os médicos acerca da saúde de seus pacientes. O </a:t>
            </a:r>
            <a:r>
              <a:rPr lang="pt-BR" b="0" i="0" u="sng" dirty="0">
                <a:solidFill>
                  <a:srgbClr val="FF0000"/>
                </a:solidFill>
                <a:effectLst/>
                <a:hlinkClick r:id="rId3">
                  <a:extLst>
                    <a:ext uri="{A12FA001-AC4F-418D-AE19-62706E023703}">
                      <ahyp:hlinkClr xmlns:ahyp="http://schemas.microsoft.com/office/drawing/2018/hyperlinkcolor" val="tx"/>
                    </a:ext>
                  </a:extLst>
                </a:hlinkClick>
              </a:rPr>
              <a:t>hemograma</a:t>
            </a:r>
            <a:r>
              <a:rPr lang="pt-BR" b="0" i="0" dirty="0">
                <a:solidFill>
                  <a:srgbClr val="FF0000"/>
                </a:solidFill>
                <a:effectLst/>
              </a:rPr>
              <a:t>, </a:t>
            </a:r>
            <a:r>
              <a:rPr lang="pt-BR" b="0" i="0" dirty="0">
                <a:solidFill>
                  <a:srgbClr val="000000"/>
                </a:solidFill>
                <a:effectLst/>
              </a:rPr>
              <a:t>em especial, descreve detalhadamente a condição da porção celular do sangue.</a:t>
            </a:r>
          </a:p>
          <a:p>
            <a:pPr marL="0" indent="0" algn="just">
              <a:buNone/>
            </a:pPr>
            <a:r>
              <a:rPr lang="pt-BR" b="0" i="0" dirty="0">
                <a:solidFill>
                  <a:srgbClr val="000000"/>
                </a:solidFill>
                <a:effectLst/>
              </a:rPr>
              <a:t>As principais doenças relacionadas ao sangue são a anemia, a formação de coágulos, a hemofilia e a leucemia, que é o câncer de sangue.</a:t>
            </a:r>
            <a:endParaRPr lang="pt-BR" dirty="0"/>
          </a:p>
        </p:txBody>
      </p:sp>
    </p:spTree>
    <p:extLst>
      <p:ext uri="{BB962C8B-B14F-4D97-AF65-F5344CB8AC3E}">
        <p14:creationId xmlns:p14="http://schemas.microsoft.com/office/powerpoint/2010/main" val="1848218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01757-DA61-4C8C-A5DF-1E4B9DD824AC}"/>
              </a:ext>
            </a:extLst>
          </p:cNvPr>
          <p:cNvSpPr>
            <a:spLocks noGrp="1"/>
          </p:cNvSpPr>
          <p:nvPr>
            <p:ph type="title"/>
          </p:nvPr>
        </p:nvSpPr>
        <p:spPr/>
        <p:txBody>
          <a:bodyPr/>
          <a:lstStyle/>
          <a:p>
            <a:r>
              <a:rPr lang="pt-BR" b="0" i="0" dirty="0">
                <a:solidFill>
                  <a:srgbClr val="000000"/>
                </a:solidFill>
                <a:effectLst/>
                <a:latin typeface="Montserrat"/>
              </a:rPr>
              <a:t>Classificação da anemia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D3E1F0E1-1C25-48FC-BF71-D7F52AA40DD8}"/>
              </a:ext>
            </a:extLst>
          </p:cNvPr>
          <p:cNvSpPr>
            <a:spLocks noGrp="1"/>
          </p:cNvSpPr>
          <p:nvPr>
            <p:ph idx="1"/>
          </p:nvPr>
        </p:nvSpPr>
        <p:spPr>
          <a:xfrm>
            <a:off x="1064293" y="2059693"/>
            <a:ext cx="10377846" cy="3450613"/>
          </a:xfrm>
        </p:spPr>
        <p:txBody>
          <a:bodyPr>
            <a:normAutofit fontScale="92500" lnSpcReduction="10000"/>
          </a:bodyPr>
          <a:lstStyle/>
          <a:p>
            <a:pPr marL="0" indent="0" algn="just">
              <a:buNone/>
            </a:pPr>
            <a:r>
              <a:rPr lang="pt-BR" b="1" i="0" dirty="0">
                <a:solidFill>
                  <a:srgbClr val="000000"/>
                </a:solidFill>
                <a:effectLst/>
                <a:latin typeface="Tahoma" panose="020B0604030504040204" pitchFamily="34" charset="0"/>
              </a:rPr>
              <a:t>Anemias adquiridas:</a:t>
            </a:r>
            <a:r>
              <a:rPr lang="pt-BR" b="0" i="0" dirty="0">
                <a:solidFill>
                  <a:srgbClr val="000000"/>
                </a:solidFill>
                <a:effectLst/>
                <a:latin typeface="Tahoma" panose="020B0604030504040204" pitchFamily="34" charset="0"/>
              </a:rPr>
              <a:t> Para fabricar cada hemácia, é necessária a integridade da medula óssea e nutrientes adequados. Boa parte desses nutrientes vêm dos glóbulos vermelhos diariamente destruídos, depois de circularem por 4 meses no organismo, com seus componentes quase que integralmente reciclados.</a:t>
            </a:r>
          </a:p>
          <a:p>
            <a:pPr marL="0" indent="0" algn="l">
              <a:buNone/>
            </a:pPr>
            <a:r>
              <a:rPr lang="pt-BR" b="0" i="0" dirty="0">
                <a:solidFill>
                  <a:srgbClr val="000000"/>
                </a:solidFill>
                <a:effectLst/>
                <a:latin typeface="Tahoma" panose="020B0604030504040204" pitchFamily="34" charset="0"/>
              </a:rPr>
              <a:t>Além da medula óssea e dos nutrientes, é necessária uma estimulação adequada da medula por substâncias que informam as necessidades de oxigênio do nosso corpo. A mais importante é a eritropoietina, produzida em nossos rins.</a:t>
            </a:r>
          </a:p>
          <a:p>
            <a:pPr marL="0" indent="0" algn="l">
              <a:buNone/>
            </a:pPr>
            <a:r>
              <a:rPr lang="pt-BR" b="0" i="0" dirty="0">
                <a:solidFill>
                  <a:srgbClr val="000000"/>
                </a:solidFill>
                <a:effectLst/>
                <a:latin typeface="Tahoma" panose="020B0604030504040204" pitchFamily="34" charset="0"/>
              </a:rPr>
              <a:t>A integridade de nossa circulação também é fundamental. Ou seja, se os glóbulos vermelhos são perdidos por sangramento, por exemplo, também podemos ter uma baixa na hemoglobina.</a:t>
            </a:r>
          </a:p>
          <a:p>
            <a:pPr marL="0" indent="0">
              <a:buNone/>
            </a:pPr>
            <a:endParaRPr lang="pt-BR" dirty="0"/>
          </a:p>
        </p:txBody>
      </p:sp>
    </p:spTree>
    <p:extLst>
      <p:ext uri="{BB962C8B-B14F-4D97-AF65-F5344CB8AC3E}">
        <p14:creationId xmlns:p14="http://schemas.microsoft.com/office/powerpoint/2010/main" val="426481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AF0E2-A4CD-49F4-AD55-97D4DBDA8744}"/>
              </a:ext>
            </a:extLst>
          </p:cNvPr>
          <p:cNvSpPr>
            <a:spLocks noGrp="1"/>
          </p:cNvSpPr>
          <p:nvPr>
            <p:ph type="title"/>
          </p:nvPr>
        </p:nvSpPr>
        <p:spPr/>
        <p:txBody>
          <a:bodyPr/>
          <a:lstStyle/>
          <a:p>
            <a:r>
              <a:rPr lang="pt-BR" b="0" i="0" dirty="0">
                <a:solidFill>
                  <a:srgbClr val="000000"/>
                </a:solidFill>
                <a:effectLst/>
                <a:latin typeface="Montserrat"/>
              </a:rPr>
              <a:t>Tipos de anemia</a:t>
            </a:r>
            <a:endParaRPr lang="pt-BR" dirty="0"/>
          </a:p>
        </p:txBody>
      </p:sp>
      <p:sp>
        <p:nvSpPr>
          <p:cNvPr id="3" name="Espaço Reservado para Conteúdo 2">
            <a:extLst>
              <a:ext uri="{FF2B5EF4-FFF2-40B4-BE49-F238E27FC236}">
                <a16:creationId xmlns:a16="http://schemas.microsoft.com/office/drawing/2014/main" id="{0774B7FD-FADD-4878-8E9B-2B1DF8521DF0}"/>
              </a:ext>
            </a:extLst>
          </p:cNvPr>
          <p:cNvSpPr>
            <a:spLocks noGrp="1"/>
          </p:cNvSpPr>
          <p:nvPr>
            <p:ph idx="1"/>
          </p:nvPr>
        </p:nvSpPr>
        <p:spPr/>
        <p:txBody>
          <a:bodyPr>
            <a:normAutofit/>
          </a:bodyPr>
          <a:lstStyle/>
          <a:p>
            <a:pPr marL="0" indent="0" algn="just">
              <a:buNone/>
            </a:pPr>
            <a:r>
              <a:rPr lang="pt-BR" sz="2400" b="0" i="0" dirty="0">
                <a:solidFill>
                  <a:srgbClr val="FF0000"/>
                </a:solidFill>
                <a:effectLst/>
              </a:rPr>
              <a:t>Anemia por falta de produção dos glóbulos vermelhos</a:t>
            </a:r>
          </a:p>
          <a:p>
            <a:pPr marL="0" indent="0" algn="just">
              <a:buNone/>
            </a:pPr>
            <a:r>
              <a:rPr lang="pt-BR" sz="2400" b="0" i="0" dirty="0">
                <a:solidFill>
                  <a:srgbClr val="000000"/>
                </a:solidFill>
                <a:effectLst/>
              </a:rPr>
              <a:t>Essa é a forma mais comum de anemia. Pode ocorrer especialmente pela falta de nutrientes, como o ferro, mas também por interrupção da produção da medula óssea e falta de eritropoietina, que pode ser ocasionada por insuficiência dos rins ou doenças inflamatórias, autoimunes ou infecciosas.</a:t>
            </a:r>
          </a:p>
          <a:p>
            <a:pPr marL="0" indent="0" algn="just">
              <a:buNone/>
            </a:pPr>
            <a:endParaRPr lang="pt-BR" sz="2400" dirty="0"/>
          </a:p>
        </p:txBody>
      </p:sp>
    </p:spTree>
    <p:extLst>
      <p:ext uri="{BB962C8B-B14F-4D97-AF65-F5344CB8AC3E}">
        <p14:creationId xmlns:p14="http://schemas.microsoft.com/office/powerpoint/2010/main" val="209583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F4A16-EA8A-4582-9787-759161077EFD}"/>
              </a:ext>
            </a:extLst>
          </p:cNvPr>
          <p:cNvSpPr>
            <a:spLocks noGrp="1"/>
          </p:cNvSpPr>
          <p:nvPr>
            <p:ph type="title"/>
          </p:nvPr>
        </p:nvSpPr>
        <p:spPr/>
        <p:txBody>
          <a:bodyPr/>
          <a:lstStyle/>
          <a:p>
            <a:r>
              <a:rPr lang="pt-BR" b="0" i="0" dirty="0">
                <a:solidFill>
                  <a:srgbClr val="000000"/>
                </a:solidFill>
                <a:effectLst/>
                <a:latin typeface="Montserrat"/>
              </a:rPr>
              <a:t>Tipos de anemia</a:t>
            </a:r>
            <a:endParaRPr lang="pt-BR" dirty="0"/>
          </a:p>
        </p:txBody>
      </p:sp>
      <p:sp>
        <p:nvSpPr>
          <p:cNvPr id="3" name="Espaço Reservado para Conteúdo 2">
            <a:extLst>
              <a:ext uri="{FF2B5EF4-FFF2-40B4-BE49-F238E27FC236}">
                <a16:creationId xmlns:a16="http://schemas.microsoft.com/office/drawing/2014/main" id="{3611A5E9-9286-4432-9305-D7DCFD51DEE7}"/>
              </a:ext>
            </a:extLst>
          </p:cNvPr>
          <p:cNvSpPr>
            <a:spLocks noGrp="1"/>
          </p:cNvSpPr>
          <p:nvPr>
            <p:ph idx="1"/>
          </p:nvPr>
        </p:nvSpPr>
        <p:spPr/>
        <p:txBody>
          <a:bodyPr/>
          <a:lstStyle/>
          <a:p>
            <a:pPr marL="0" indent="0" algn="l">
              <a:buNone/>
            </a:pPr>
            <a:r>
              <a:rPr lang="pt-BR" sz="2400" b="0" i="0" dirty="0">
                <a:solidFill>
                  <a:srgbClr val="FF0000"/>
                </a:solidFill>
                <a:effectLst/>
                <a:latin typeface="Montserrat"/>
              </a:rPr>
              <a:t>Anemia ferropriva</a:t>
            </a:r>
          </a:p>
          <a:p>
            <a:pPr marL="0" indent="0" algn="l">
              <a:buNone/>
            </a:pPr>
            <a:r>
              <a:rPr lang="pt-BR" sz="2400" dirty="0">
                <a:latin typeface="Tahoma" panose="020B0604030504040204" pitchFamily="34" charset="0"/>
              </a:rPr>
              <a:t>Anemia ferropriva</a:t>
            </a:r>
            <a:r>
              <a:rPr lang="pt-BR" sz="2400" b="0" i="0" dirty="0">
                <a:effectLst/>
                <a:latin typeface="Tahoma" panose="020B0604030504040204" pitchFamily="34" charset="0"/>
              </a:rPr>
              <a:t> </a:t>
            </a:r>
            <a:r>
              <a:rPr lang="pt-BR" sz="2400" b="0" i="0" dirty="0">
                <a:solidFill>
                  <a:srgbClr val="000000"/>
                </a:solidFill>
                <a:effectLst/>
                <a:latin typeface="Tahoma" panose="020B0604030504040204" pitchFamily="34" charset="0"/>
              </a:rPr>
              <a:t>é o tipo de anemia decorrente da deficiência de ferro dentro do organismo levando à uma diminuição da produção, tamanho e teor de hemoglobina dos glóbulos vermelhos, hemácias. O ferro é essencial para a produção dos glóbulos vermelhos e seus níveis baixos no sangue comprometem toda cascata de produção das hemácias.</a:t>
            </a:r>
          </a:p>
          <a:p>
            <a:pPr marL="0" indent="0">
              <a:buNone/>
            </a:pPr>
            <a:endParaRPr lang="pt-BR" dirty="0"/>
          </a:p>
        </p:txBody>
      </p:sp>
    </p:spTree>
    <p:extLst>
      <p:ext uri="{BB962C8B-B14F-4D97-AF65-F5344CB8AC3E}">
        <p14:creationId xmlns:p14="http://schemas.microsoft.com/office/powerpoint/2010/main" val="200043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19368-8078-480A-B6C7-EFABC9215BB7}"/>
              </a:ext>
            </a:extLst>
          </p:cNvPr>
          <p:cNvSpPr>
            <a:spLocks noGrp="1"/>
          </p:cNvSpPr>
          <p:nvPr>
            <p:ph type="title"/>
          </p:nvPr>
        </p:nvSpPr>
        <p:spPr/>
        <p:txBody>
          <a:bodyPr/>
          <a:lstStyle/>
          <a:p>
            <a:r>
              <a:rPr lang="pt-BR" b="0" i="0" dirty="0">
                <a:solidFill>
                  <a:srgbClr val="000000"/>
                </a:solidFill>
                <a:effectLst/>
                <a:latin typeface="Montserrat"/>
              </a:rPr>
              <a:t>Tipos de anemia</a:t>
            </a:r>
            <a:endParaRPr lang="pt-BR" dirty="0"/>
          </a:p>
        </p:txBody>
      </p:sp>
      <p:sp>
        <p:nvSpPr>
          <p:cNvPr id="3" name="Espaço Reservado para Conteúdo 2">
            <a:extLst>
              <a:ext uri="{FF2B5EF4-FFF2-40B4-BE49-F238E27FC236}">
                <a16:creationId xmlns:a16="http://schemas.microsoft.com/office/drawing/2014/main" id="{AAD78C2A-801D-4150-AE35-21956929BEAF}"/>
              </a:ext>
            </a:extLst>
          </p:cNvPr>
          <p:cNvSpPr>
            <a:spLocks noGrp="1"/>
          </p:cNvSpPr>
          <p:nvPr>
            <p:ph idx="1"/>
          </p:nvPr>
        </p:nvSpPr>
        <p:spPr/>
        <p:txBody>
          <a:bodyPr/>
          <a:lstStyle/>
          <a:p>
            <a:pPr marL="0" indent="0" algn="just">
              <a:buNone/>
            </a:pPr>
            <a:r>
              <a:rPr lang="pt-BR" b="0" i="0" dirty="0">
                <a:solidFill>
                  <a:srgbClr val="FF0000"/>
                </a:solidFill>
                <a:effectLst/>
                <a:latin typeface="Montserrat"/>
              </a:rPr>
              <a:t>Anemia por deficiência de vitamina B12</a:t>
            </a:r>
          </a:p>
          <a:p>
            <a:pPr marL="0" indent="0" algn="just">
              <a:buNone/>
            </a:pPr>
            <a:r>
              <a:rPr lang="pt-BR" b="0" i="0" dirty="0">
                <a:solidFill>
                  <a:srgbClr val="000000"/>
                </a:solidFill>
                <a:effectLst/>
                <a:latin typeface="Tahoma" panose="020B0604030504040204" pitchFamily="34" charset="0"/>
              </a:rPr>
              <a:t>Na anemia por deficiência de vitamina B12, ocorre baixa contagem de hemácias devido a pouca quantidade dessa vitamina no organismo.</a:t>
            </a:r>
          </a:p>
          <a:p>
            <a:pPr marL="0" indent="0" algn="just">
              <a:buNone/>
            </a:pPr>
            <a:r>
              <a:rPr lang="pt-BR" b="0" i="0" dirty="0">
                <a:solidFill>
                  <a:srgbClr val="000000"/>
                </a:solidFill>
                <a:effectLst/>
                <a:latin typeface="Tahoma" panose="020B0604030504040204" pitchFamily="34" charset="0"/>
              </a:rPr>
              <a:t>Anemias causadas por deficiência de vitamina B12 ou de </a:t>
            </a:r>
            <a:r>
              <a:rPr lang="pt-BR" b="0" i="0" u="none" strike="noStrike" dirty="0">
                <a:solidFill>
                  <a:srgbClr val="009CFF"/>
                </a:solidFill>
                <a:effectLst/>
                <a:latin typeface="Tahoma" panose="020B0604030504040204" pitchFamily="34" charset="0"/>
                <a:hlinkClick r:id="rId2"/>
              </a:rPr>
              <a:t>ácido fólico</a:t>
            </a:r>
            <a:r>
              <a:rPr lang="pt-BR" b="0" i="0" dirty="0">
                <a:solidFill>
                  <a:srgbClr val="000000"/>
                </a:solidFill>
                <a:effectLst/>
                <a:latin typeface="Tahoma" panose="020B0604030504040204" pitchFamily="34" charset="0"/>
              </a:rPr>
              <a:t>, no geral, são chamadas de anemias megaloblásticas. Já a deficiência de vitamina B12 causada por falha de nosso organismo em obtê-la é chamada de anemia perniciosa.</a:t>
            </a:r>
          </a:p>
          <a:p>
            <a:pPr marL="0" indent="0" algn="just">
              <a:buNone/>
            </a:pPr>
            <a:endParaRPr lang="pt-BR" dirty="0"/>
          </a:p>
        </p:txBody>
      </p:sp>
    </p:spTree>
    <p:extLst>
      <p:ext uri="{BB962C8B-B14F-4D97-AF65-F5344CB8AC3E}">
        <p14:creationId xmlns:p14="http://schemas.microsoft.com/office/powerpoint/2010/main" val="63795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95CE5-55CE-4868-9BEA-D6DB308DBA2A}"/>
              </a:ext>
            </a:extLst>
          </p:cNvPr>
          <p:cNvSpPr>
            <a:spLocks noGrp="1"/>
          </p:cNvSpPr>
          <p:nvPr>
            <p:ph type="title"/>
          </p:nvPr>
        </p:nvSpPr>
        <p:spPr/>
        <p:txBody>
          <a:bodyPr/>
          <a:lstStyle/>
          <a:p>
            <a:r>
              <a:rPr lang="pt-BR" dirty="0"/>
              <a:t>Tipos de anemia</a:t>
            </a:r>
          </a:p>
        </p:txBody>
      </p:sp>
      <p:sp>
        <p:nvSpPr>
          <p:cNvPr id="3" name="Espaço Reservado para Conteúdo 2">
            <a:extLst>
              <a:ext uri="{FF2B5EF4-FFF2-40B4-BE49-F238E27FC236}">
                <a16:creationId xmlns:a16="http://schemas.microsoft.com/office/drawing/2014/main" id="{4990238C-7B3E-401B-809A-923E4C79861B}"/>
              </a:ext>
            </a:extLst>
          </p:cNvPr>
          <p:cNvSpPr>
            <a:spLocks noGrp="1"/>
          </p:cNvSpPr>
          <p:nvPr>
            <p:ph idx="1"/>
          </p:nvPr>
        </p:nvSpPr>
        <p:spPr>
          <a:xfrm>
            <a:off x="422030" y="1426647"/>
            <a:ext cx="11491547" cy="3450613"/>
          </a:xfrm>
        </p:spPr>
        <p:txBody>
          <a:bodyPr>
            <a:noAutofit/>
          </a:bodyPr>
          <a:lstStyle/>
          <a:p>
            <a:pPr marL="0" indent="0" algn="just">
              <a:buNone/>
            </a:pPr>
            <a:r>
              <a:rPr lang="pt-BR" b="0" i="0" dirty="0">
                <a:solidFill>
                  <a:srgbClr val="FF0000"/>
                </a:solidFill>
                <a:effectLst/>
                <a:latin typeface="Montserrat"/>
              </a:rPr>
              <a:t>Anemia </a:t>
            </a:r>
            <a:r>
              <a:rPr lang="pt-BR" b="0" i="0" dirty="0" err="1">
                <a:solidFill>
                  <a:srgbClr val="FF0000"/>
                </a:solidFill>
                <a:effectLst/>
                <a:latin typeface="Montserrat"/>
              </a:rPr>
              <a:t>aplástica</a:t>
            </a:r>
            <a:endParaRPr lang="pt-BR" b="0" i="0" dirty="0">
              <a:solidFill>
                <a:srgbClr val="FF0000"/>
              </a:solidFill>
              <a:effectLst/>
              <a:latin typeface="Montserrat"/>
            </a:endParaRPr>
          </a:p>
          <a:p>
            <a:pPr marL="0" indent="0" algn="just">
              <a:buNone/>
            </a:pPr>
            <a:r>
              <a:rPr lang="pt-BR" b="0" i="0" dirty="0">
                <a:solidFill>
                  <a:srgbClr val="000000"/>
                </a:solidFill>
                <a:effectLst/>
                <a:latin typeface="Tahoma" panose="020B0604030504040204" pitchFamily="34" charset="0"/>
              </a:rPr>
              <a:t>Esta é uma anemia rara, com risco de morte, que ocorre quando a medula óssea é destruída por diversos mecanismos e não consegue produzir a quantidade suficiente de glóbulos vermelhos e das demais células sanguíneas fundamentais para o nosso organismo, como os glóbulos brancos e as plaquetas.</a:t>
            </a:r>
          </a:p>
          <a:p>
            <a:pPr marL="0" indent="0" algn="l">
              <a:buNone/>
            </a:pPr>
            <a:r>
              <a:rPr lang="pt-BR" b="0" i="0" dirty="0">
                <a:solidFill>
                  <a:srgbClr val="000000"/>
                </a:solidFill>
                <a:effectLst/>
                <a:latin typeface="Tahoma" panose="020B0604030504040204" pitchFamily="34" charset="0"/>
              </a:rPr>
              <a:t>Nessa doença, a medula óssea normal acaba sendo substituída por gordura, que não produz as células adequadamente. Na maior parte dos pacientes, é causada por um mecanismo autoimune, que pode ser disparado por infecções, outras doenças autoimunes e exposição a produtos químicos tóxicos. A doença pode se manifestar de diferentes formas e intensidades.</a:t>
            </a:r>
          </a:p>
          <a:p>
            <a:pPr marL="0" indent="0">
              <a:buNone/>
            </a:pPr>
            <a:endParaRPr lang="pt-BR" sz="2400" dirty="0"/>
          </a:p>
        </p:txBody>
      </p:sp>
    </p:spTree>
    <p:extLst>
      <p:ext uri="{BB962C8B-B14F-4D97-AF65-F5344CB8AC3E}">
        <p14:creationId xmlns:p14="http://schemas.microsoft.com/office/powerpoint/2010/main" val="2407767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8AB28-DD26-4020-BBEA-B316395E2727}"/>
              </a:ext>
            </a:extLst>
          </p:cNvPr>
          <p:cNvSpPr>
            <a:spLocks noGrp="1"/>
          </p:cNvSpPr>
          <p:nvPr>
            <p:ph type="title"/>
          </p:nvPr>
        </p:nvSpPr>
        <p:spPr/>
        <p:txBody>
          <a:bodyPr/>
          <a:lstStyle/>
          <a:p>
            <a:r>
              <a:rPr lang="pt-BR" dirty="0"/>
              <a:t>Tipos de anemia</a:t>
            </a:r>
          </a:p>
        </p:txBody>
      </p:sp>
      <p:sp>
        <p:nvSpPr>
          <p:cNvPr id="3" name="Espaço Reservado para Conteúdo 2">
            <a:extLst>
              <a:ext uri="{FF2B5EF4-FFF2-40B4-BE49-F238E27FC236}">
                <a16:creationId xmlns:a16="http://schemas.microsoft.com/office/drawing/2014/main" id="{DBF88689-46A9-4B73-81E4-9EF11ECE1423}"/>
              </a:ext>
            </a:extLst>
          </p:cNvPr>
          <p:cNvSpPr>
            <a:spLocks noGrp="1"/>
          </p:cNvSpPr>
          <p:nvPr>
            <p:ph idx="1"/>
          </p:nvPr>
        </p:nvSpPr>
        <p:spPr/>
        <p:txBody>
          <a:bodyPr/>
          <a:lstStyle/>
          <a:p>
            <a:pPr marL="0" indent="0" algn="just">
              <a:buNone/>
            </a:pPr>
            <a:r>
              <a:rPr lang="pt-BR" b="0" i="0" dirty="0">
                <a:solidFill>
                  <a:srgbClr val="FF0000"/>
                </a:solidFill>
                <a:effectLst/>
                <a:latin typeface="Montserrat"/>
              </a:rPr>
              <a:t>Anemia causada por outras doenças</a:t>
            </a:r>
          </a:p>
          <a:p>
            <a:pPr marL="0" indent="0" algn="just">
              <a:buNone/>
            </a:pPr>
            <a:r>
              <a:rPr lang="pt-BR" b="0" i="0" dirty="0">
                <a:solidFill>
                  <a:srgbClr val="000000"/>
                </a:solidFill>
                <a:effectLst/>
                <a:latin typeface="Tahoma" panose="020B0604030504040204" pitchFamily="34" charset="0"/>
              </a:rPr>
              <a:t>Algumas doenças podem afetar a capacidade do corpo de fazer glóbulos vermelhos. Por exemplo, alguns pacientes com doença renal desenvolvem anemia por falta da eritropoietina, não conseguindo sinalizar a medula óssea que ela deveria fazer novos ou mais glóbulos vermelhos.</a:t>
            </a:r>
          </a:p>
          <a:p>
            <a:pPr marL="0" indent="0" algn="l">
              <a:buNone/>
            </a:pPr>
            <a:r>
              <a:rPr lang="pt-BR" b="0" i="0" dirty="0">
                <a:solidFill>
                  <a:srgbClr val="000000"/>
                </a:solidFill>
                <a:effectLst/>
                <a:latin typeface="Tahoma" panose="020B0604030504040204" pitchFamily="34" charset="0"/>
              </a:rPr>
              <a:t>A </a:t>
            </a:r>
            <a:r>
              <a:rPr lang="pt-BR" b="0" i="0" u="none" strike="noStrike" dirty="0">
                <a:solidFill>
                  <a:srgbClr val="009CFF"/>
                </a:solidFill>
                <a:effectLst/>
                <a:latin typeface="Tahoma" panose="020B0604030504040204" pitchFamily="34" charset="0"/>
                <a:hlinkClick r:id="rId2"/>
              </a:rPr>
              <a:t>quimioterapia</a:t>
            </a:r>
            <a:r>
              <a:rPr lang="pt-BR" b="0" i="0" dirty="0">
                <a:solidFill>
                  <a:srgbClr val="000000"/>
                </a:solidFill>
                <a:effectLst/>
                <a:latin typeface="Tahoma" panose="020B0604030504040204" pitchFamily="34" charset="0"/>
              </a:rPr>
              <a:t> utilizada para tratar vários tipos de câncer também prejudica a capacidade do corpo de fazer novos glóbulos vermelhos, podendo causar a anemia.</a:t>
            </a:r>
          </a:p>
          <a:p>
            <a:endParaRPr lang="pt-BR" dirty="0"/>
          </a:p>
        </p:txBody>
      </p:sp>
    </p:spTree>
    <p:extLst>
      <p:ext uri="{BB962C8B-B14F-4D97-AF65-F5344CB8AC3E}">
        <p14:creationId xmlns:p14="http://schemas.microsoft.com/office/powerpoint/2010/main" val="391261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5CC4D-F9BF-45B6-A378-AB6B13A3D82F}"/>
              </a:ext>
            </a:extLst>
          </p:cNvPr>
          <p:cNvSpPr>
            <a:spLocks noGrp="1"/>
          </p:cNvSpPr>
          <p:nvPr>
            <p:ph type="title"/>
          </p:nvPr>
        </p:nvSpPr>
        <p:spPr/>
        <p:txBody>
          <a:bodyPr/>
          <a:lstStyle/>
          <a:p>
            <a:r>
              <a:rPr lang="pt-BR" dirty="0"/>
              <a:t>Tipos de anemia</a:t>
            </a:r>
          </a:p>
        </p:txBody>
      </p:sp>
      <p:sp>
        <p:nvSpPr>
          <p:cNvPr id="3" name="Espaço Reservado para Conteúdo 2">
            <a:extLst>
              <a:ext uri="{FF2B5EF4-FFF2-40B4-BE49-F238E27FC236}">
                <a16:creationId xmlns:a16="http://schemas.microsoft.com/office/drawing/2014/main" id="{42CED941-8410-48D8-87D4-D4A7E118C1A4}"/>
              </a:ext>
            </a:extLst>
          </p:cNvPr>
          <p:cNvSpPr>
            <a:spLocks noGrp="1"/>
          </p:cNvSpPr>
          <p:nvPr>
            <p:ph idx="1"/>
          </p:nvPr>
        </p:nvSpPr>
        <p:spPr/>
        <p:txBody>
          <a:bodyPr>
            <a:normAutofit lnSpcReduction="10000"/>
          </a:bodyPr>
          <a:lstStyle/>
          <a:p>
            <a:pPr marL="0" indent="0" algn="just">
              <a:buNone/>
            </a:pPr>
            <a:r>
              <a:rPr lang="pt-BR" b="0" i="0" dirty="0">
                <a:solidFill>
                  <a:srgbClr val="FF0000"/>
                </a:solidFill>
                <a:effectLst/>
                <a:latin typeface="Montserrat"/>
              </a:rPr>
              <a:t>Anemia por excesso de destruição ou anemia hemolítica</a:t>
            </a:r>
          </a:p>
          <a:p>
            <a:pPr marL="0" indent="0" algn="just">
              <a:buNone/>
            </a:pPr>
            <a:r>
              <a:rPr lang="pt-BR" b="0" i="0" dirty="0">
                <a:solidFill>
                  <a:srgbClr val="000000"/>
                </a:solidFill>
                <a:effectLst/>
                <a:latin typeface="Tahoma" panose="020B0604030504040204" pitchFamily="34" charset="0"/>
              </a:rPr>
              <a:t>Em pessoas saudáveis, os glóbulos vermelhos vivem cerca de 120 dias antes de serem descartados pelo organismo. Na anemia hemolítica, os glóbulos vermelhos no sangue são destruídos antes do tempo normal, sem dar tempo de serem repostos pela medula óssea.</a:t>
            </a:r>
          </a:p>
          <a:p>
            <a:pPr marL="0" indent="0" algn="just">
              <a:buNone/>
            </a:pPr>
            <a:r>
              <a:rPr lang="pt-BR" b="0" i="0" dirty="0">
                <a:solidFill>
                  <a:srgbClr val="000000"/>
                </a:solidFill>
                <a:effectLst/>
                <a:latin typeface="Tahoma" panose="020B0604030504040204" pitchFamily="34" charset="0"/>
              </a:rPr>
              <a:t>A anemia hemolítica também tem sua forma autoimune, que ocorre quando o sistema imunológico identifica erroneamente seus próprios glóbulos vermelhos como corpos estranhos, desenvolvendo anticorpos que atacam as hemácias, destruindo-as muito prematuramente.</a:t>
            </a:r>
          </a:p>
          <a:p>
            <a:pPr marL="0" indent="0" algn="just">
              <a:buNone/>
            </a:pPr>
            <a:endParaRPr lang="pt-BR" dirty="0"/>
          </a:p>
        </p:txBody>
      </p:sp>
    </p:spTree>
    <p:extLst>
      <p:ext uri="{BB962C8B-B14F-4D97-AF65-F5344CB8AC3E}">
        <p14:creationId xmlns:p14="http://schemas.microsoft.com/office/powerpoint/2010/main" val="426881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378C6-ACCE-43CE-89B3-647B6F9EA240}"/>
              </a:ext>
            </a:extLst>
          </p:cNvPr>
          <p:cNvSpPr>
            <a:spLocks noGrp="1"/>
          </p:cNvSpPr>
          <p:nvPr>
            <p:ph type="title"/>
          </p:nvPr>
        </p:nvSpPr>
        <p:spPr/>
        <p:txBody>
          <a:bodyPr/>
          <a:lstStyle/>
          <a:p>
            <a:r>
              <a:rPr lang="pt-BR" dirty="0"/>
              <a:t>Tipos de anemia</a:t>
            </a:r>
          </a:p>
        </p:txBody>
      </p:sp>
      <p:sp>
        <p:nvSpPr>
          <p:cNvPr id="3" name="Espaço Reservado para Conteúdo 2">
            <a:extLst>
              <a:ext uri="{FF2B5EF4-FFF2-40B4-BE49-F238E27FC236}">
                <a16:creationId xmlns:a16="http://schemas.microsoft.com/office/drawing/2014/main" id="{9E6D4471-B7B0-41FB-A793-3DEF0719AC1C}"/>
              </a:ext>
            </a:extLst>
          </p:cNvPr>
          <p:cNvSpPr>
            <a:spLocks noGrp="1"/>
          </p:cNvSpPr>
          <p:nvPr>
            <p:ph idx="1"/>
          </p:nvPr>
        </p:nvSpPr>
        <p:spPr>
          <a:xfrm>
            <a:off x="659423" y="2024524"/>
            <a:ext cx="10676785" cy="3450613"/>
          </a:xfrm>
        </p:spPr>
        <p:txBody>
          <a:bodyPr/>
          <a:lstStyle/>
          <a:p>
            <a:pPr marL="0" indent="0" algn="just">
              <a:buNone/>
            </a:pPr>
            <a:r>
              <a:rPr lang="pt-BR" b="0" i="0" dirty="0">
                <a:solidFill>
                  <a:srgbClr val="FF0000"/>
                </a:solidFill>
                <a:effectLst/>
                <a:latin typeface="Montserrat"/>
              </a:rPr>
              <a:t>Anemia falciforme</a:t>
            </a:r>
          </a:p>
          <a:p>
            <a:pPr marL="0" indent="0" algn="just">
              <a:buNone/>
            </a:pPr>
            <a:r>
              <a:rPr lang="pt-BR" b="0" i="0" dirty="0">
                <a:solidFill>
                  <a:srgbClr val="000000"/>
                </a:solidFill>
                <a:effectLst/>
                <a:latin typeface="Tahoma" panose="020B0604030504040204" pitchFamily="34" charset="0"/>
              </a:rPr>
              <a:t>A </a:t>
            </a:r>
            <a:r>
              <a:rPr lang="pt-BR" dirty="0">
                <a:latin typeface="Tahoma" panose="020B0604030504040204" pitchFamily="34" charset="0"/>
              </a:rPr>
              <a:t>anemia falciforme</a:t>
            </a:r>
            <a:r>
              <a:rPr lang="pt-BR" b="0" i="0" dirty="0">
                <a:effectLst/>
                <a:latin typeface="Tahoma" panose="020B0604030504040204" pitchFamily="34" charset="0"/>
              </a:rPr>
              <a:t> </a:t>
            </a:r>
            <a:r>
              <a:rPr lang="pt-BR" b="0" i="0" dirty="0">
                <a:solidFill>
                  <a:srgbClr val="000000"/>
                </a:solidFill>
                <a:effectLst/>
                <a:latin typeface="Tahoma" panose="020B0604030504040204" pitchFamily="34" charset="0"/>
              </a:rPr>
              <a:t>é um tipo de doença hemolítica hereditária (passa dos pais para os filhos), caracterizada pela alteração dos glóbulos vermelhos do sangue, tornando-os parecidos com uma foice, daí o nome falciforme. Essas células têm sua membrana alterada e rompem-se mais facilmente, causando anemia.</a:t>
            </a:r>
          </a:p>
          <a:p>
            <a:pPr marL="0" indent="0" algn="just">
              <a:buNone/>
            </a:pPr>
            <a:r>
              <a:rPr lang="pt-BR" b="0" i="0" dirty="0">
                <a:solidFill>
                  <a:srgbClr val="000000"/>
                </a:solidFill>
                <a:effectLst/>
                <a:latin typeface="Tahoma" panose="020B0604030504040204" pitchFamily="34" charset="0"/>
              </a:rPr>
              <a:t>É importante não confundir a anemia falciforme com a anemia ferropriva, causada por deficiência de ferro. A segunda é muito mais comum (estima-se que 90% das anemias sejam causadas por carência de ferro).</a:t>
            </a:r>
          </a:p>
          <a:p>
            <a:pPr marL="0" indent="0" algn="just">
              <a:buNone/>
            </a:pPr>
            <a:endParaRPr lang="pt-BR" dirty="0"/>
          </a:p>
        </p:txBody>
      </p:sp>
    </p:spTree>
    <p:extLst>
      <p:ext uri="{BB962C8B-B14F-4D97-AF65-F5344CB8AC3E}">
        <p14:creationId xmlns:p14="http://schemas.microsoft.com/office/powerpoint/2010/main" val="407859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DC64D-4CD9-4985-BC23-742E0C84756A}"/>
              </a:ext>
            </a:extLst>
          </p:cNvPr>
          <p:cNvSpPr>
            <a:spLocks noGrp="1"/>
          </p:cNvSpPr>
          <p:nvPr>
            <p:ph type="title"/>
          </p:nvPr>
        </p:nvSpPr>
        <p:spPr/>
        <p:txBody>
          <a:bodyPr/>
          <a:lstStyle/>
          <a:p>
            <a:r>
              <a:rPr lang="pt-BR" dirty="0"/>
              <a:t>Tipos de anemia</a:t>
            </a:r>
          </a:p>
        </p:txBody>
      </p:sp>
      <p:sp>
        <p:nvSpPr>
          <p:cNvPr id="3" name="Espaço Reservado para Conteúdo 2">
            <a:extLst>
              <a:ext uri="{FF2B5EF4-FFF2-40B4-BE49-F238E27FC236}">
                <a16:creationId xmlns:a16="http://schemas.microsoft.com/office/drawing/2014/main" id="{9E607729-C39E-4375-9284-4B0C429DDA19}"/>
              </a:ext>
            </a:extLst>
          </p:cNvPr>
          <p:cNvSpPr>
            <a:spLocks noGrp="1"/>
          </p:cNvSpPr>
          <p:nvPr>
            <p:ph idx="1"/>
          </p:nvPr>
        </p:nvSpPr>
        <p:spPr>
          <a:xfrm>
            <a:off x="1125839" y="2024524"/>
            <a:ext cx="10254754" cy="3450613"/>
          </a:xfrm>
        </p:spPr>
        <p:txBody>
          <a:bodyPr>
            <a:normAutofit fontScale="92500" lnSpcReduction="10000"/>
          </a:bodyPr>
          <a:lstStyle/>
          <a:p>
            <a:pPr marL="0" indent="0" algn="l">
              <a:buNone/>
            </a:pPr>
            <a:r>
              <a:rPr lang="pt-BR" b="0" i="0" dirty="0">
                <a:solidFill>
                  <a:srgbClr val="FF0000"/>
                </a:solidFill>
                <a:effectLst/>
                <a:latin typeface="Montserrat"/>
              </a:rPr>
              <a:t>Anemia por perdas sanguíneas excessivas</a:t>
            </a:r>
          </a:p>
          <a:p>
            <a:pPr marL="0" indent="0" algn="just">
              <a:buNone/>
            </a:pPr>
            <a:r>
              <a:rPr lang="pt-BR" b="0" i="0" dirty="0">
                <a:solidFill>
                  <a:srgbClr val="000000"/>
                </a:solidFill>
                <a:effectLst/>
                <a:latin typeface="Tahoma" panose="020B0604030504040204" pitchFamily="34" charset="0"/>
              </a:rPr>
              <a:t>Nesse tipo de anemia, estão incluídas as anemias por perdas agudas, como as que acontecem em um acidente ou em hemorragias. As perdas crônicas podem ser bem enganadoras, porque acontecem lentamente, passando pouco percebidas e permitindo que nosso corpo se adapte à baixa da hemoglobina, que às vezes pode ser bem grave.</a:t>
            </a:r>
          </a:p>
          <a:p>
            <a:pPr marL="0" indent="0" algn="l">
              <a:buNone/>
            </a:pPr>
            <a:r>
              <a:rPr lang="pt-BR" b="0" i="0" dirty="0">
                <a:solidFill>
                  <a:srgbClr val="000000"/>
                </a:solidFill>
                <a:effectLst/>
                <a:latin typeface="Tahoma" panose="020B0604030504040204" pitchFamily="34" charset="0"/>
              </a:rPr>
              <a:t>Exemplos desse tipo de anemia ocorrem em adolescentes e mulheres jovens, em que a </a:t>
            </a:r>
            <a:r>
              <a:rPr lang="pt-BR" b="0" i="0" u="none" strike="noStrike" dirty="0">
                <a:solidFill>
                  <a:srgbClr val="009CFF"/>
                </a:solidFill>
                <a:effectLst/>
                <a:latin typeface="Tahoma" panose="020B0604030504040204" pitchFamily="34" charset="0"/>
                <a:hlinkClick r:id="rId2"/>
              </a:rPr>
              <a:t>menstruação</a:t>
            </a:r>
            <a:r>
              <a:rPr lang="pt-BR" b="0" i="0" dirty="0">
                <a:solidFill>
                  <a:srgbClr val="000000"/>
                </a:solidFill>
                <a:effectLst/>
                <a:latin typeface="Tahoma" panose="020B0604030504040204" pitchFamily="34" charset="0"/>
              </a:rPr>
              <a:t> pode ter um fluxo excessivo. Há também pequenas perdas crônicas, que podem acontecer por </a:t>
            </a:r>
            <a:r>
              <a:rPr lang="pt-BR" b="0" i="0" u="none" strike="noStrike" dirty="0">
                <a:solidFill>
                  <a:srgbClr val="009CFF"/>
                </a:solidFill>
                <a:effectLst/>
                <a:latin typeface="Tahoma" panose="020B0604030504040204" pitchFamily="34" charset="0"/>
                <a:hlinkClick r:id="rId3"/>
              </a:rPr>
              <a:t>câncer de intestino</a:t>
            </a:r>
            <a:r>
              <a:rPr lang="pt-BR" b="0" i="0" dirty="0">
                <a:solidFill>
                  <a:srgbClr val="000000"/>
                </a:solidFill>
                <a:effectLst/>
                <a:latin typeface="Tahoma" panose="020B0604030504040204" pitchFamily="34" charset="0"/>
              </a:rPr>
              <a:t>, por exemplo. Essas perdas crônicas levam a uma baixa de hemoglobina por deficiência de ferro.</a:t>
            </a:r>
          </a:p>
          <a:p>
            <a:endParaRPr lang="pt-BR" dirty="0"/>
          </a:p>
        </p:txBody>
      </p:sp>
    </p:spTree>
    <p:extLst>
      <p:ext uri="{BB962C8B-B14F-4D97-AF65-F5344CB8AC3E}">
        <p14:creationId xmlns:p14="http://schemas.microsoft.com/office/powerpoint/2010/main" val="3845519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839F4F3-F075-4E6B-89AE-6CE813BD6ECC}"/>
              </a:ext>
            </a:extLst>
          </p:cNvPr>
          <p:cNvSpPr>
            <a:spLocks noGrp="1"/>
          </p:cNvSpPr>
          <p:nvPr>
            <p:ph idx="1"/>
          </p:nvPr>
        </p:nvSpPr>
        <p:spPr>
          <a:xfrm>
            <a:off x="1398825" y="1178170"/>
            <a:ext cx="9603275" cy="4094745"/>
          </a:xfrm>
        </p:spPr>
        <p:txBody>
          <a:bodyPr>
            <a:normAutofit fontScale="92500" lnSpcReduction="10000"/>
          </a:bodyPr>
          <a:lstStyle/>
          <a:p>
            <a:pPr algn="l"/>
            <a:r>
              <a:rPr lang="pt-BR" sz="3200" b="0" i="0" dirty="0">
                <a:solidFill>
                  <a:srgbClr val="000000"/>
                </a:solidFill>
                <a:effectLst/>
                <a:latin typeface="Montserrat"/>
              </a:rPr>
              <a:t>Causas</a:t>
            </a:r>
          </a:p>
          <a:p>
            <a:pPr marL="0" indent="0" algn="l">
              <a:buNone/>
            </a:pPr>
            <a:r>
              <a:rPr lang="pt-BR" b="0" i="0" dirty="0">
                <a:solidFill>
                  <a:srgbClr val="000000"/>
                </a:solidFill>
                <a:effectLst/>
                <a:latin typeface="Tahoma" panose="020B0604030504040204" pitchFamily="34" charset="0"/>
              </a:rPr>
              <a:t>As causas da anemia podem ser divididas em:</a:t>
            </a:r>
          </a:p>
          <a:p>
            <a:pPr marL="0" indent="0" algn="l">
              <a:buNone/>
            </a:pPr>
            <a:r>
              <a:rPr lang="pt-BR" b="0" i="0" dirty="0">
                <a:solidFill>
                  <a:srgbClr val="000000"/>
                </a:solidFill>
                <a:effectLst/>
                <a:latin typeface="Tahoma" panose="020B0604030504040204" pitchFamily="34" charset="0"/>
              </a:rPr>
              <a:t>Não produção de células sanguíneas vermelhas suficientes pelo corpo</a:t>
            </a:r>
          </a:p>
          <a:p>
            <a:pPr marL="0" indent="0" algn="l">
              <a:buNone/>
            </a:pPr>
            <a:r>
              <a:rPr lang="pt-BR" b="0" i="0" dirty="0">
                <a:solidFill>
                  <a:srgbClr val="000000"/>
                </a:solidFill>
                <a:effectLst/>
                <a:latin typeface="Tahoma" panose="020B0604030504040204" pitchFamily="34" charset="0"/>
              </a:rPr>
              <a:t>Sangramentos, que fazem com que você perca glóbulos vermelhos mais rapidamente do que eles podem ser substituídos</a:t>
            </a:r>
          </a:p>
          <a:p>
            <a:pPr marL="0" indent="0" algn="l">
              <a:buNone/>
            </a:pPr>
            <a:r>
              <a:rPr lang="pt-BR" b="0" i="0" dirty="0">
                <a:solidFill>
                  <a:srgbClr val="000000"/>
                </a:solidFill>
                <a:effectLst/>
                <a:latin typeface="Tahoma" panose="020B0604030504040204" pitchFamily="34" charset="0"/>
              </a:rPr>
              <a:t>Destruição dos glóbulos vermelhos (anemias hemolíticas).</a:t>
            </a:r>
          </a:p>
          <a:p>
            <a:pPr algn="l"/>
            <a:r>
              <a:rPr lang="pt-BR" sz="3200" b="0" i="0" dirty="0">
                <a:solidFill>
                  <a:srgbClr val="000000"/>
                </a:solidFill>
                <a:effectLst/>
                <a:latin typeface="Montserrat"/>
              </a:rPr>
              <a:t>Fatores de risco</a:t>
            </a:r>
          </a:p>
          <a:p>
            <a:pPr marL="0" indent="0" algn="l">
              <a:buNone/>
            </a:pPr>
            <a:r>
              <a:rPr lang="pt-BR" b="0" i="0" dirty="0">
                <a:solidFill>
                  <a:srgbClr val="000000"/>
                </a:solidFill>
                <a:effectLst/>
                <a:latin typeface="Tahoma" panose="020B0604030504040204" pitchFamily="34" charset="0"/>
              </a:rPr>
              <a:t>Nas anemias adquiridas, existem situações que podem colocar você em um maior risco de desenvolver o problema, como:</a:t>
            </a:r>
          </a:p>
          <a:p>
            <a:endParaRPr lang="pt-BR" dirty="0"/>
          </a:p>
        </p:txBody>
      </p:sp>
    </p:spTree>
    <p:extLst>
      <p:ext uri="{BB962C8B-B14F-4D97-AF65-F5344CB8AC3E}">
        <p14:creationId xmlns:p14="http://schemas.microsoft.com/office/powerpoint/2010/main" val="356085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6F338-B10D-463F-BA2A-D955D2988C60}"/>
              </a:ext>
            </a:extLst>
          </p:cNvPr>
          <p:cNvSpPr>
            <a:spLocks noGrp="1"/>
          </p:cNvSpPr>
          <p:nvPr>
            <p:ph type="title"/>
          </p:nvPr>
        </p:nvSpPr>
        <p:spPr/>
        <p:txBody>
          <a:bodyPr/>
          <a:lstStyle/>
          <a:p>
            <a:r>
              <a:rPr lang="pt-BR" b="0" i="0" dirty="0">
                <a:solidFill>
                  <a:srgbClr val="404040"/>
                </a:solidFill>
                <a:effectLst/>
                <a:latin typeface="Rubik"/>
              </a:rPr>
              <a:t>Componentes do sangue e suas funções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3C70D90A-B523-431B-BE0B-38510BCA3E4E}"/>
              </a:ext>
            </a:extLst>
          </p:cNvPr>
          <p:cNvSpPr>
            <a:spLocks noGrp="1"/>
          </p:cNvSpPr>
          <p:nvPr>
            <p:ph idx="1"/>
          </p:nvPr>
        </p:nvSpPr>
        <p:spPr/>
        <p:txBody>
          <a:bodyPr/>
          <a:lstStyle/>
          <a:p>
            <a:pPr marL="0" indent="0">
              <a:buNone/>
            </a:pPr>
            <a:r>
              <a:rPr lang="pt-BR" b="0" i="0" dirty="0">
                <a:solidFill>
                  <a:srgbClr val="404040"/>
                </a:solidFill>
                <a:effectLst/>
                <a:latin typeface="Helvetica" panose="020B0604020202020204" pitchFamily="34" charset="0"/>
              </a:rPr>
              <a:t>O sangue é uma substância fluida que possui funções fundamentais para o bom funcionamento do organismo, como transportar oxigênio, nutrientes e hormônios para as células, defender o corpo contra substâncias estranhas e agentes invasores e regular o organismo, além de ser responsável por retirar do tecido as substâncias produzidas nas atividades celulares e que não devem permanecer no organismo, como por exemplo o gás carbônico e ureia.</a:t>
            </a:r>
            <a:endParaRPr lang="pt-BR" dirty="0"/>
          </a:p>
        </p:txBody>
      </p:sp>
    </p:spTree>
    <p:extLst>
      <p:ext uri="{BB962C8B-B14F-4D97-AF65-F5344CB8AC3E}">
        <p14:creationId xmlns:p14="http://schemas.microsoft.com/office/powerpoint/2010/main" val="3830244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673EEB5-3CF6-4465-9D58-EB918DEFCB57}"/>
              </a:ext>
            </a:extLst>
          </p:cNvPr>
          <p:cNvSpPr>
            <a:spLocks noGrp="1"/>
          </p:cNvSpPr>
          <p:nvPr>
            <p:ph idx="1"/>
          </p:nvPr>
        </p:nvSpPr>
        <p:spPr>
          <a:xfrm>
            <a:off x="1294362" y="1294763"/>
            <a:ext cx="9603275" cy="3450613"/>
          </a:xfrm>
        </p:spPr>
        <p:txBody>
          <a:bodyPr>
            <a:normAutofit fontScale="85000" lnSpcReduction="10000"/>
          </a:bodyPr>
          <a:lstStyle/>
          <a:p>
            <a:pPr algn="l"/>
            <a:r>
              <a:rPr lang="pt-BR" sz="3500" b="0" i="0" dirty="0">
                <a:solidFill>
                  <a:srgbClr val="000000"/>
                </a:solidFill>
                <a:effectLst/>
                <a:latin typeface="Montserrat"/>
              </a:rPr>
              <a:t>Uma dieta que não possui certas vitaminas</a:t>
            </a:r>
          </a:p>
          <a:p>
            <a:pPr marL="0" indent="0" algn="l">
              <a:buNone/>
            </a:pPr>
            <a:r>
              <a:rPr lang="pt-BR" b="0" i="0" dirty="0">
                <a:solidFill>
                  <a:srgbClr val="000000"/>
                </a:solidFill>
                <a:effectLst/>
                <a:latin typeface="Tahoma" panose="020B0604030504040204" pitchFamily="34" charset="0"/>
              </a:rPr>
              <a:t>Ter uma dieta com baixas quantidades em ferro, vitamina B12 e ácido fólico aumenta o risco de anemia. Esse risco é bem maior em pessoas com necessidade maior de ferro, como crianças em crescimento e gestantes. Um adulto com carência de ferro ou vitamina B12 deve ser investigado por médico antes de se atribuir anemia a falha da dieta.</a:t>
            </a:r>
          </a:p>
          <a:p>
            <a:pPr algn="l"/>
            <a:r>
              <a:rPr lang="pt-BR" sz="3500" b="0" i="0" dirty="0">
                <a:solidFill>
                  <a:srgbClr val="000000"/>
                </a:solidFill>
                <a:effectLst/>
                <a:latin typeface="Montserrat"/>
              </a:rPr>
              <a:t>Distúrbios intestinais</a:t>
            </a:r>
          </a:p>
          <a:p>
            <a:pPr marL="0" indent="0" algn="l">
              <a:buNone/>
            </a:pPr>
            <a:r>
              <a:rPr lang="pt-BR" b="0" i="0" dirty="0">
                <a:solidFill>
                  <a:srgbClr val="000000"/>
                </a:solidFill>
                <a:effectLst/>
                <a:latin typeface="Tahoma" panose="020B0604030504040204" pitchFamily="34" charset="0"/>
              </a:rPr>
              <a:t>Ter uma desordem intestinal que afeta a absorção de nutrientes no intestino delgado - como </a:t>
            </a:r>
            <a:r>
              <a:rPr lang="pt-BR" b="0" i="0" u="none" strike="noStrike" dirty="0">
                <a:solidFill>
                  <a:srgbClr val="009CFF"/>
                </a:solidFill>
                <a:effectLst/>
                <a:latin typeface="Tahoma" panose="020B0604030504040204" pitchFamily="34" charset="0"/>
                <a:hlinkClick r:id="rId2"/>
              </a:rPr>
              <a:t>doença de </a:t>
            </a:r>
            <a:r>
              <a:rPr lang="pt-BR" b="0" i="0" u="none" strike="noStrike" dirty="0" err="1">
                <a:solidFill>
                  <a:srgbClr val="009CFF"/>
                </a:solidFill>
                <a:effectLst/>
                <a:latin typeface="Tahoma" panose="020B0604030504040204" pitchFamily="34" charset="0"/>
                <a:hlinkClick r:id="rId2"/>
              </a:rPr>
              <a:t>Crohn</a:t>
            </a:r>
            <a:r>
              <a:rPr lang="pt-BR" b="0" i="0" dirty="0">
                <a:solidFill>
                  <a:srgbClr val="000000"/>
                </a:solidFill>
                <a:effectLst/>
                <a:latin typeface="Tahoma" panose="020B0604030504040204" pitchFamily="34" charset="0"/>
              </a:rPr>
              <a:t> e </a:t>
            </a:r>
            <a:r>
              <a:rPr lang="pt-BR" b="0" i="0" u="none" strike="noStrike" dirty="0">
                <a:solidFill>
                  <a:srgbClr val="009CFF"/>
                </a:solidFill>
                <a:effectLst/>
                <a:latin typeface="Tahoma" panose="020B0604030504040204" pitchFamily="34" charset="0"/>
                <a:hlinkClick r:id="rId3"/>
              </a:rPr>
              <a:t>doença celíaca</a:t>
            </a:r>
            <a:r>
              <a:rPr lang="pt-BR" b="0" i="0" dirty="0">
                <a:solidFill>
                  <a:srgbClr val="000000"/>
                </a:solidFill>
                <a:effectLst/>
                <a:latin typeface="Tahoma" panose="020B0604030504040204" pitchFamily="34" charset="0"/>
              </a:rPr>
              <a:t> - coloca você em risco de anemia.</a:t>
            </a:r>
          </a:p>
          <a:p>
            <a:endParaRPr lang="pt-BR" dirty="0"/>
          </a:p>
        </p:txBody>
      </p:sp>
    </p:spTree>
    <p:extLst>
      <p:ext uri="{BB962C8B-B14F-4D97-AF65-F5344CB8AC3E}">
        <p14:creationId xmlns:p14="http://schemas.microsoft.com/office/powerpoint/2010/main" val="3596946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4B82BCE-A066-43FE-BC38-26070E17EBA0}"/>
              </a:ext>
            </a:extLst>
          </p:cNvPr>
          <p:cNvSpPr>
            <a:spLocks noGrp="1"/>
          </p:cNvSpPr>
          <p:nvPr>
            <p:ph idx="1"/>
          </p:nvPr>
        </p:nvSpPr>
        <p:spPr>
          <a:xfrm>
            <a:off x="316523" y="254978"/>
            <a:ext cx="10738331" cy="5811714"/>
          </a:xfrm>
        </p:spPr>
        <p:txBody>
          <a:bodyPr>
            <a:normAutofit fontScale="85000" lnSpcReduction="20000"/>
          </a:bodyPr>
          <a:lstStyle/>
          <a:p>
            <a:pPr algn="l"/>
            <a:r>
              <a:rPr lang="pt-BR" sz="3500" b="0" i="0" dirty="0">
                <a:solidFill>
                  <a:srgbClr val="000000"/>
                </a:solidFill>
                <a:effectLst/>
                <a:latin typeface="Montserrat"/>
              </a:rPr>
              <a:t>Menstruação</a:t>
            </a:r>
          </a:p>
          <a:p>
            <a:pPr marL="0" indent="0" algn="l">
              <a:buNone/>
            </a:pPr>
            <a:r>
              <a:rPr lang="pt-BR" b="0" i="0" dirty="0">
                <a:solidFill>
                  <a:srgbClr val="000000"/>
                </a:solidFill>
                <a:effectLst/>
                <a:latin typeface="Tahoma" panose="020B0604030504040204" pitchFamily="34" charset="0"/>
              </a:rPr>
              <a:t>Em geral, as mulheres que não chegaram ainda na </a:t>
            </a:r>
            <a:r>
              <a:rPr lang="pt-BR" b="0" i="0" u="none" strike="noStrike" dirty="0">
                <a:solidFill>
                  <a:srgbClr val="009CFF"/>
                </a:solidFill>
                <a:effectLst/>
                <a:latin typeface="Tahoma" panose="020B0604030504040204" pitchFamily="34" charset="0"/>
                <a:hlinkClick r:id="rId2"/>
              </a:rPr>
              <a:t>menopausa</a:t>
            </a:r>
            <a:r>
              <a:rPr lang="pt-BR" b="0" i="0" dirty="0">
                <a:solidFill>
                  <a:srgbClr val="000000"/>
                </a:solidFill>
                <a:effectLst/>
                <a:latin typeface="Tahoma" panose="020B0604030504040204" pitchFamily="34" charset="0"/>
              </a:rPr>
              <a:t> apresentam maior risco de anemia ferropriva do que homens e mulheres na pós-menopausa. Isso porque a menstruação causa a perda de glóbulos vermelhos.</a:t>
            </a:r>
          </a:p>
          <a:p>
            <a:pPr algn="l"/>
            <a:r>
              <a:rPr lang="pt-BR" sz="3500" b="0" i="0" dirty="0">
                <a:solidFill>
                  <a:srgbClr val="000000"/>
                </a:solidFill>
                <a:effectLst/>
                <a:latin typeface="Montserrat"/>
              </a:rPr>
              <a:t>Anemia na gravidez</a:t>
            </a:r>
          </a:p>
          <a:p>
            <a:pPr marL="0" indent="0" algn="l">
              <a:buNone/>
            </a:pPr>
            <a:r>
              <a:rPr lang="pt-BR" b="0" i="0" dirty="0">
                <a:solidFill>
                  <a:srgbClr val="000000"/>
                </a:solidFill>
                <a:effectLst/>
                <a:latin typeface="Tahoma" panose="020B0604030504040204" pitchFamily="34" charset="0"/>
              </a:rPr>
              <a:t>Se você está grávida e não está tomando um multivitamínico com </a:t>
            </a:r>
            <a:r>
              <a:rPr lang="pt-BR" b="0" i="0" u="none" strike="noStrike" dirty="0">
                <a:solidFill>
                  <a:srgbClr val="009CFF"/>
                </a:solidFill>
                <a:effectLst/>
                <a:latin typeface="Tahoma" panose="020B0604030504040204" pitchFamily="34" charset="0"/>
                <a:hlinkClick r:id="rId3"/>
              </a:rPr>
              <a:t>ácido fólico</a:t>
            </a:r>
            <a:r>
              <a:rPr lang="pt-BR" b="0" i="0" dirty="0">
                <a:solidFill>
                  <a:srgbClr val="000000"/>
                </a:solidFill>
                <a:effectLst/>
                <a:latin typeface="Tahoma" panose="020B0604030504040204" pitchFamily="34" charset="0"/>
              </a:rPr>
              <a:t>, você pode estar com um risco aumentado de anemia.</a:t>
            </a:r>
          </a:p>
          <a:p>
            <a:pPr algn="l"/>
            <a:r>
              <a:rPr lang="pt-BR" sz="3800" b="0" i="0" dirty="0">
                <a:solidFill>
                  <a:srgbClr val="000000"/>
                </a:solidFill>
                <a:effectLst/>
                <a:latin typeface="Montserrat"/>
              </a:rPr>
              <a:t>Condições crônicas</a:t>
            </a:r>
          </a:p>
          <a:p>
            <a:pPr marL="0" indent="0" algn="l">
              <a:buNone/>
            </a:pPr>
            <a:r>
              <a:rPr lang="pt-BR" b="0" i="0" dirty="0">
                <a:solidFill>
                  <a:srgbClr val="000000"/>
                </a:solidFill>
                <a:effectLst/>
                <a:latin typeface="Tahoma" panose="020B0604030504040204" pitchFamily="34" charset="0"/>
              </a:rPr>
              <a:t>Se você tem câncer (como </a:t>
            </a:r>
            <a:r>
              <a:rPr lang="pt-BR" b="0" i="0" dirty="0" err="1">
                <a:solidFill>
                  <a:srgbClr val="000000"/>
                </a:solidFill>
                <a:effectLst/>
                <a:latin typeface="Tahoma" panose="020B0604030504040204" pitchFamily="34" charset="0"/>
              </a:rPr>
              <a:t>mielofibrose</a:t>
            </a:r>
            <a:r>
              <a:rPr lang="pt-BR" b="0" i="0" dirty="0">
                <a:solidFill>
                  <a:srgbClr val="000000"/>
                </a:solidFill>
                <a:effectLst/>
                <a:latin typeface="Tahoma" panose="020B0604030504040204" pitchFamily="34" charset="0"/>
              </a:rPr>
              <a:t>), insuficiência renal ou outra condição crônica, você pode estar em risco de anemia. Essas condições podem levar a uma escassez de glóbulos vermelhos. (3)</a:t>
            </a:r>
          </a:p>
          <a:p>
            <a:pPr algn="l"/>
            <a:r>
              <a:rPr lang="pt-BR" sz="3800" b="0" i="0" dirty="0">
                <a:solidFill>
                  <a:srgbClr val="000000"/>
                </a:solidFill>
                <a:effectLst/>
                <a:latin typeface="Montserrat"/>
              </a:rPr>
              <a:t>Cirurgia Bariátrica</a:t>
            </a:r>
          </a:p>
          <a:p>
            <a:pPr marL="0" indent="0" algn="l">
              <a:buNone/>
            </a:pPr>
            <a:r>
              <a:rPr lang="pt-BR" b="0" i="0" dirty="0">
                <a:solidFill>
                  <a:srgbClr val="000000"/>
                </a:solidFill>
                <a:effectLst/>
                <a:latin typeface="Tahoma" panose="020B0604030504040204" pitchFamily="34" charset="0"/>
              </a:rPr>
              <a:t>Cirurgias que removem o estômago ou duodeno e </a:t>
            </a:r>
            <a:r>
              <a:rPr lang="pt-BR" b="0" i="0" u="none" strike="noStrike" dirty="0">
                <a:solidFill>
                  <a:srgbClr val="009CFF"/>
                </a:solidFill>
                <a:effectLst/>
                <a:latin typeface="Tahoma" panose="020B0604030504040204" pitchFamily="34" charset="0"/>
                <a:hlinkClick r:id="rId4"/>
              </a:rPr>
              <a:t>cirurgia bariátrica</a:t>
            </a:r>
            <a:r>
              <a:rPr lang="pt-BR" b="0" i="0" dirty="0">
                <a:solidFill>
                  <a:srgbClr val="000000"/>
                </a:solidFill>
                <a:effectLst/>
                <a:latin typeface="Tahoma" panose="020B0604030504040204" pitchFamily="34" charset="0"/>
              </a:rPr>
              <a:t> diminuem a capacidade de absorção da vitamina B12 e do ferro. Todo paciente que fará esse tipo de procedimento tem de ser preparado e depois acompanhado para impedir anemia no pós-operatório. Esta tem sido uma causa emergente de anemia por deficiência de ferro ou vitamina B12.</a:t>
            </a:r>
          </a:p>
          <a:p>
            <a:pPr marL="0" indent="0">
              <a:buNone/>
            </a:pPr>
            <a:endParaRPr lang="pt-BR" dirty="0"/>
          </a:p>
        </p:txBody>
      </p:sp>
    </p:spTree>
    <p:extLst>
      <p:ext uri="{BB962C8B-B14F-4D97-AF65-F5344CB8AC3E}">
        <p14:creationId xmlns:p14="http://schemas.microsoft.com/office/powerpoint/2010/main" val="1153653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D03C4C-B365-4A5E-B2B6-F614FAA65DFF}"/>
              </a:ext>
            </a:extLst>
          </p:cNvPr>
          <p:cNvSpPr>
            <a:spLocks noGrp="1"/>
          </p:cNvSpPr>
          <p:nvPr>
            <p:ph type="title"/>
          </p:nvPr>
        </p:nvSpPr>
        <p:spPr/>
        <p:txBody>
          <a:bodyPr/>
          <a:lstStyle/>
          <a:p>
            <a:r>
              <a:rPr lang="pt-BR" b="0" i="0" dirty="0">
                <a:solidFill>
                  <a:srgbClr val="000000"/>
                </a:solidFill>
                <a:effectLst/>
                <a:latin typeface="Montserrat"/>
              </a:rPr>
              <a:t>Sintomas de Anemia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07FF7A4D-C05A-4A6D-B034-C4C9705C41B0}"/>
              </a:ext>
            </a:extLst>
          </p:cNvPr>
          <p:cNvSpPr>
            <a:spLocks noGrp="1"/>
          </p:cNvSpPr>
          <p:nvPr>
            <p:ph idx="1"/>
          </p:nvPr>
        </p:nvSpPr>
        <p:spPr>
          <a:xfrm>
            <a:off x="729763" y="2015732"/>
            <a:ext cx="10893668" cy="3450613"/>
          </a:xfrm>
        </p:spPr>
        <p:txBody>
          <a:bodyPr numCol="2">
            <a:normAutofit fontScale="70000" lnSpcReduction="20000"/>
          </a:bodyPr>
          <a:lstStyle/>
          <a:p>
            <a:pPr marL="0" indent="0" algn="just">
              <a:buNone/>
            </a:pPr>
            <a:r>
              <a:rPr lang="pt-BR" b="0" i="0" dirty="0">
                <a:solidFill>
                  <a:srgbClr val="000000"/>
                </a:solidFill>
                <a:effectLst/>
                <a:latin typeface="Tahoma" panose="020B0604030504040204" pitchFamily="34" charset="0"/>
              </a:rPr>
              <a:t>Os sintomas de anemia são inespecíficos, necessitando-se de exames laboratoriais (sangue) para que seja confirmado o diagnóstico. Entretanto, os principais sinais físicos da anemia são:</a:t>
            </a:r>
          </a:p>
          <a:p>
            <a:pPr algn="l">
              <a:buFont typeface="Arial" panose="020B0604020202020204" pitchFamily="34" charset="0"/>
              <a:buChar char="•"/>
            </a:pPr>
            <a:r>
              <a:rPr lang="pt-BR" b="0" i="0" dirty="0">
                <a:solidFill>
                  <a:srgbClr val="000000"/>
                </a:solidFill>
                <a:effectLst/>
                <a:latin typeface="Tahoma" panose="020B0604030504040204" pitchFamily="34" charset="0"/>
              </a:rPr>
              <a:t>Fadiga generalizada</a:t>
            </a:r>
          </a:p>
          <a:p>
            <a:pPr algn="l">
              <a:buFont typeface="Arial" panose="020B0604020202020204" pitchFamily="34" charset="0"/>
              <a:buChar char="•"/>
            </a:pPr>
            <a:r>
              <a:rPr lang="pt-BR" b="0" i="0" u="none" strike="noStrike" dirty="0">
                <a:solidFill>
                  <a:srgbClr val="009CFF"/>
                </a:solidFill>
                <a:effectLst/>
                <a:latin typeface="Tahoma" panose="020B0604030504040204" pitchFamily="34" charset="0"/>
                <a:hlinkClick r:id="rId2"/>
              </a:rPr>
              <a:t>Anorexia</a:t>
            </a:r>
            <a:r>
              <a:rPr lang="pt-BR" b="0" i="0" dirty="0">
                <a:solidFill>
                  <a:srgbClr val="000000"/>
                </a:solidFill>
                <a:effectLst/>
                <a:latin typeface="Tahoma" panose="020B0604030504040204" pitchFamily="34" charset="0"/>
              </a:rPr>
              <a:t> (falta de apetite)</a:t>
            </a:r>
          </a:p>
          <a:p>
            <a:pPr algn="l">
              <a:buFont typeface="Arial" panose="020B0604020202020204" pitchFamily="34" charset="0"/>
              <a:buChar char="•"/>
            </a:pPr>
            <a:r>
              <a:rPr lang="pt-BR" b="0" i="0" dirty="0">
                <a:solidFill>
                  <a:srgbClr val="000000"/>
                </a:solidFill>
                <a:effectLst/>
                <a:latin typeface="Tahoma" panose="020B0604030504040204" pitchFamily="34" charset="0"/>
              </a:rPr>
              <a:t>Palidez de pele e mucosas (parte interna do olho, gengivas)</a:t>
            </a:r>
          </a:p>
          <a:p>
            <a:pPr algn="l">
              <a:buFont typeface="Arial" panose="020B0604020202020204" pitchFamily="34" charset="0"/>
              <a:buChar char="•"/>
            </a:pPr>
            <a:r>
              <a:rPr lang="pt-BR" b="0" i="0" dirty="0">
                <a:solidFill>
                  <a:srgbClr val="000000"/>
                </a:solidFill>
                <a:effectLst/>
                <a:latin typeface="Tahoma" panose="020B0604030504040204" pitchFamily="34" charset="0"/>
              </a:rPr>
              <a:t>Olhos amarelados (nas anemias hemolíticas)</a:t>
            </a:r>
          </a:p>
          <a:p>
            <a:pPr algn="l">
              <a:buFont typeface="Arial" panose="020B0604020202020204" pitchFamily="34" charset="0"/>
              <a:buChar char="•"/>
            </a:pPr>
            <a:r>
              <a:rPr lang="pt-BR" b="0" i="0" dirty="0">
                <a:solidFill>
                  <a:srgbClr val="000000"/>
                </a:solidFill>
                <a:effectLst/>
                <a:latin typeface="Tahoma" panose="020B0604030504040204" pitchFamily="34" charset="0"/>
              </a:rPr>
              <a:t>Menor disposição para o trabalho</a:t>
            </a:r>
          </a:p>
          <a:p>
            <a:pPr algn="l">
              <a:buFont typeface="Arial" panose="020B0604020202020204" pitchFamily="34" charset="0"/>
              <a:buChar char="•"/>
            </a:pPr>
            <a:r>
              <a:rPr lang="pt-BR" b="0" i="0" dirty="0">
                <a:solidFill>
                  <a:srgbClr val="000000"/>
                </a:solidFill>
                <a:effectLst/>
                <a:latin typeface="Tahoma" panose="020B0604030504040204" pitchFamily="34" charset="0"/>
              </a:rPr>
              <a:t>Dificuldade de aprendizagem nas crianças</a:t>
            </a:r>
          </a:p>
          <a:p>
            <a:pPr algn="l">
              <a:buFont typeface="Arial" panose="020B0604020202020204" pitchFamily="34" charset="0"/>
              <a:buChar char="•"/>
            </a:pPr>
            <a:r>
              <a:rPr lang="pt-BR" b="0" i="0" dirty="0">
                <a:solidFill>
                  <a:srgbClr val="000000"/>
                </a:solidFill>
                <a:effectLst/>
                <a:latin typeface="Tahoma" panose="020B0604030504040204" pitchFamily="34" charset="0"/>
              </a:rPr>
              <a:t>Falta de ar</a:t>
            </a:r>
          </a:p>
          <a:p>
            <a:pPr algn="l">
              <a:buFont typeface="Arial" panose="020B0604020202020204" pitchFamily="34" charset="0"/>
              <a:buChar char="•"/>
            </a:pPr>
            <a:r>
              <a:rPr lang="pt-BR" b="0" i="0" dirty="0">
                <a:solidFill>
                  <a:srgbClr val="000000"/>
                </a:solidFill>
                <a:effectLst/>
                <a:latin typeface="Tahoma" panose="020B0604030504040204" pitchFamily="34" charset="0"/>
              </a:rPr>
              <a:t>Tontura</a:t>
            </a:r>
          </a:p>
          <a:p>
            <a:pPr algn="l">
              <a:buFont typeface="Arial" panose="020B0604020202020204" pitchFamily="34" charset="0"/>
              <a:buChar char="•"/>
            </a:pPr>
            <a:r>
              <a:rPr lang="pt-BR" b="0" i="0" u="none" strike="noStrike" dirty="0">
                <a:solidFill>
                  <a:srgbClr val="009CFF"/>
                </a:solidFill>
                <a:effectLst/>
                <a:latin typeface="Tahoma" panose="020B0604030504040204" pitchFamily="34" charset="0"/>
                <a:hlinkClick r:id="rId3"/>
              </a:rPr>
              <a:t>Dor no peito</a:t>
            </a:r>
            <a:endParaRPr lang="pt-BR" b="0" i="0" dirty="0">
              <a:solidFill>
                <a:srgbClr val="000000"/>
              </a:solidFill>
              <a:effectLst/>
              <a:latin typeface="Tahoma" panose="020B0604030504040204" pitchFamily="34" charset="0"/>
            </a:endParaRPr>
          </a:p>
          <a:p>
            <a:pPr algn="l">
              <a:buFont typeface="Arial" panose="020B0604020202020204" pitchFamily="34" charset="0"/>
              <a:buChar char="•"/>
            </a:pPr>
            <a:r>
              <a:rPr lang="pt-BR" b="0" i="0" dirty="0">
                <a:solidFill>
                  <a:srgbClr val="000000"/>
                </a:solidFill>
                <a:effectLst/>
                <a:latin typeface="Tahoma" panose="020B0604030504040204" pitchFamily="34" charset="0"/>
              </a:rPr>
              <a:t>Mãos e pés frios</a:t>
            </a:r>
          </a:p>
          <a:p>
            <a:pPr algn="l">
              <a:buFont typeface="Arial" panose="020B0604020202020204" pitchFamily="34" charset="0"/>
              <a:buChar char="•"/>
            </a:pPr>
            <a:r>
              <a:rPr lang="pt-BR" b="0" i="0" u="none" strike="noStrike" dirty="0">
                <a:solidFill>
                  <a:srgbClr val="009CFF"/>
                </a:solidFill>
                <a:effectLst/>
                <a:latin typeface="Tahoma" panose="020B0604030504040204" pitchFamily="34" charset="0"/>
                <a:hlinkClick r:id="rId4"/>
              </a:rPr>
              <a:t>Dor de cabeça</a:t>
            </a:r>
            <a:endParaRPr lang="pt-BR" b="0" i="0" dirty="0">
              <a:solidFill>
                <a:srgbClr val="000000"/>
              </a:solidFill>
              <a:effectLst/>
              <a:latin typeface="Tahoma" panose="020B0604030504040204" pitchFamily="34" charset="0"/>
            </a:endParaRPr>
          </a:p>
          <a:p>
            <a:pPr algn="l">
              <a:buFont typeface="Arial" panose="020B0604020202020204" pitchFamily="34" charset="0"/>
              <a:buChar char="•"/>
            </a:pPr>
            <a:r>
              <a:rPr lang="pt-BR" b="0" i="0" dirty="0">
                <a:solidFill>
                  <a:srgbClr val="000000"/>
                </a:solidFill>
                <a:effectLst/>
                <a:latin typeface="Tahoma" panose="020B0604030504040204" pitchFamily="34" charset="0"/>
              </a:rPr>
              <a:t>Apatia (crianças muito "paradas")</a:t>
            </a:r>
          </a:p>
          <a:p>
            <a:pPr algn="l">
              <a:buFont typeface="Arial" panose="020B0604020202020204" pitchFamily="34" charset="0"/>
              <a:buChar char="•"/>
            </a:pPr>
            <a:r>
              <a:rPr lang="pt-BR" b="0" i="0" dirty="0">
                <a:solidFill>
                  <a:srgbClr val="000000"/>
                </a:solidFill>
                <a:effectLst/>
                <a:latin typeface="Tahoma" panose="020B0604030504040204" pitchFamily="34" charset="0"/>
              </a:rPr>
              <a:t>Vontade de comer substâncias não alimentares, como gelo ou arroz cru</a:t>
            </a:r>
          </a:p>
          <a:p>
            <a:pPr algn="l">
              <a:buFont typeface="Arial" panose="020B0604020202020204" pitchFamily="34" charset="0"/>
              <a:buChar char="•"/>
            </a:pPr>
            <a:r>
              <a:rPr lang="pt-BR" b="0" i="0" dirty="0">
                <a:solidFill>
                  <a:srgbClr val="000000"/>
                </a:solidFill>
                <a:effectLst/>
                <a:latin typeface="Tahoma" panose="020B0604030504040204" pitchFamily="34" charset="0"/>
              </a:rPr>
              <a:t>Formigamento nas mãos e pés.</a:t>
            </a:r>
          </a:p>
          <a:p>
            <a:endParaRPr lang="pt-BR" dirty="0"/>
          </a:p>
        </p:txBody>
      </p:sp>
    </p:spTree>
    <p:extLst>
      <p:ext uri="{BB962C8B-B14F-4D97-AF65-F5344CB8AC3E}">
        <p14:creationId xmlns:p14="http://schemas.microsoft.com/office/powerpoint/2010/main" val="3997911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CCAB7-3834-41E0-AB66-59792A04DFCF}"/>
              </a:ext>
            </a:extLst>
          </p:cNvPr>
          <p:cNvSpPr>
            <a:spLocks noGrp="1"/>
          </p:cNvSpPr>
          <p:nvPr>
            <p:ph type="title"/>
          </p:nvPr>
        </p:nvSpPr>
        <p:spPr/>
        <p:txBody>
          <a:bodyPr/>
          <a:lstStyle/>
          <a:p>
            <a:r>
              <a:rPr lang="pt-BR" dirty="0"/>
              <a:t>leucemia</a:t>
            </a:r>
          </a:p>
        </p:txBody>
      </p:sp>
      <p:sp>
        <p:nvSpPr>
          <p:cNvPr id="3" name="Espaço Reservado para Conteúdo 2">
            <a:extLst>
              <a:ext uri="{FF2B5EF4-FFF2-40B4-BE49-F238E27FC236}">
                <a16:creationId xmlns:a16="http://schemas.microsoft.com/office/drawing/2014/main" id="{547A9EF7-4475-4034-BD97-CE3982104D7F}"/>
              </a:ext>
            </a:extLst>
          </p:cNvPr>
          <p:cNvSpPr>
            <a:spLocks noGrp="1"/>
          </p:cNvSpPr>
          <p:nvPr>
            <p:ph idx="1"/>
          </p:nvPr>
        </p:nvSpPr>
        <p:spPr/>
        <p:txBody>
          <a:bodyPr/>
          <a:lstStyle/>
          <a:p>
            <a:pPr marL="0" indent="0">
              <a:buNone/>
            </a:pPr>
            <a:r>
              <a:rPr lang="pt-BR" b="0" i="0" dirty="0">
                <a:solidFill>
                  <a:srgbClr val="404040"/>
                </a:solidFill>
                <a:effectLst/>
                <a:latin typeface="Helvetica" panose="020B0604020202020204" pitchFamily="34" charset="0"/>
              </a:rPr>
              <a:t>A leucemia é um tipo de câncer que afeta as células brancas do sangue, também conhecidas como leucócitos, que são as células de defesa do organismo. Essa doença começa na medula óssea, que a parte mais interna dos ossos, popularmente conhecida como 'tutano do osso' e se espalha pelo corpo através do sangue, impedindo ou atrapalhando a produção de glóbulos vermelhos, plaquetas e glóbulos brancos, e por causa disso surge a anemia, infecções e hemorragias.</a:t>
            </a:r>
            <a:endParaRPr lang="pt-BR" dirty="0"/>
          </a:p>
        </p:txBody>
      </p:sp>
    </p:spTree>
    <p:extLst>
      <p:ext uri="{BB962C8B-B14F-4D97-AF65-F5344CB8AC3E}">
        <p14:creationId xmlns:p14="http://schemas.microsoft.com/office/powerpoint/2010/main" val="2994175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3DD475-5398-4FA6-82DE-FF4C33734D96}"/>
              </a:ext>
            </a:extLst>
          </p:cNvPr>
          <p:cNvSpPr>
            <a:spLocks noGrp="1"/>
          </p:cNvSpPr>
          <p:nvPr>
            <p:ph type="title"/>
          </p:nvPr>
        </p:nvSpPr>
        <p:spPr/>
        <p:txBody>
          <a:bodyPr/>
          <a:lstStyle/>
          <a:p>
            <a:r>
              <a:rPr lang="pt-BR" dirty="0"/>
              <a:t>leucemia</a:t>
            </a:r>
          </a:p>
        </p:txBody>
      </p:sp>
      <p:sp>
        <p:nvSpPr>
          <p:cNvPr id="3" name="Espaço Reservado para Conteúdo 2">
            <a:extLst>
              <a:ext uri="{FF2B5EF4-FFF2-40B4-BE49-F238E27FC236}">
                <a16:creationId xmlns:a16="http://schemas.microsoft.com/office/drawing/2014/main" id="{968792D0-1D82-44D8-A0A6-176AF476C5EB}"/>
              </a:ext>
            </a:extLst>
          </p:cNvPr>
          <p:cNvSpPr>
            <a:spLocks noGrp="1"/>
          </p:cNvSpPr>
          <p:nvPr>
            <p:ph idx="1"/>
          </p:nvPr>
        </p:nvSpPr>
        <p:spPr/>
        <p:txBody>
          <a:bodyPr/>
          <a:lstStyle/>
          <a:p>
            <a:pPr marL="0" indent="0">
              <a:buNone/>
            </a:pPr>
            <a:r>
              <a:rPr lang="pt-BR" b="0" i="0" dirty="0">
                <a:solidFill>
                  <a:srgbClr val="404040"/>
                </a:solidFill>
                <a:effectLst/>
                <a:latin typeface="Helvetica" panose="020B0604020202020204" pitchFamily="34" charset="0"/>
              </a:rPr>
              <a:t>A leucemia é uma doença grave que precisa de tratamento, que pode ser feito com quimioterapia, radioterapia ou transplante de medula óssea, por exemplo. A escolha do tratamento varia de acordo com o tipo de leucemia que a pessoa possui e a sua gravidade, o que também determina se a pessoa pode ficar completamente curada ou não.</a:t>
            </a:r>
            <a:endParaRPr lang="pt-BR" dirty="0"/>
          </a:p>
        </p:txBody>
      </p:sp>
    </p:spTree>
    <p:extLst>
      <p:ext uri="{BB962C8B-B14F-4D97-AF65-F5344CB8AC3E}">
        <p14:creationId xmlns:p14="http://schemas.microsoft.com/office/powerpoint/2010/main" val="22308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C20CC-B2F2-4FFF-A68A-E20731C560FA}"/>
              </a:ext>
            </a:extLst>
          </p:cNvPr>
          <p:cNvSpPr>
            <a:spLocks noGrp="1"/>
          </p:cNvSpPr>
          <p:nvPr>
            <p:ph type="title"/>
          </p:nvPr>
        </p:nvSpPr>
        <p:spPr/>
        <p:txBody>
          <a:bodyPr/>
          <a:lstStyle/>
          <a:p>
            <a:endParaRPr lang="pt-BR"/>
          </a:p>
        </p:txBody>
      </p:sp>
      <p:pic>
        <p:nvPicPr>
          <p:cNvPr id="2050" name="Picture 2" descr="Guia completo sobre a Leucemia">
            <a:extLst>
              <a:ext uri="{FF2B5EF4-FFF2-40B4-BE49-F238E27FC236}">
                <a16:creationId xmlns:a16="http://schemas.microsoft.com/office/drawing/2014/main" id="{678E257D-C7FD-4FE1-A419-701B2DCA65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357" y="214336"/>
            <a:ext cx="9047285" cy="603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81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1D0A5-88B0-48EE-9C65-DC7B26261A9D}"/>
              </a:ext>
            </a:extLst>
          </p:cNvPr>
          <p:cNvSpPr>
            <a:spLocks noGrp="1"/>
          </p:cNvSpPr>
          <p:nvPr>
            <p:ph type="title"/>
          </p:nvPr>
        </p:nvSpPr>
        <p:spPr/>
        <p:txBody>
          <a:bodyPr/>
          <a:lstStyle/>
          <a:p>
            <a:r>
              <a:rPr lang="pt-BR" b="0" i="0" u="none" strike="noStrike" dirty="0">
                <a:solidFill>
                  <a:srgbClr val="404040"/>
                </a:solidFill>
                <a:effectLst/>
                <a:latin typeface="Rubik"/>
              </a:rPr>
              <a:t>Tipos de Leucemia</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DDEEE550-2EB7-47F4-99BD-F1CCD1C70A94}"/>
              </a:ext>
            </a:extLst>
          </p:cNvPr>
          <p:cNvSpPr>
            <a:spLocks noGrp="1"/>
          </p:cNvSpPr>
          <p:nvPr>
            <p:ph idx="1"/>
          </p:nvPr>
        </p:nvSpPr>
        <p:spPr>
          <a:xfrm>
            <a:off x="465993" y="2015732"/>
            <a:ext cx="11456376" cy="3945453"/>
          </a:xfrm>
        </p:spPr>
        <p:txBody>
          <a:bodyPr>
            <a:normAutofit fontScale="85000" lnSpcReduction="20000"/>
          </a:bodyPr>
          <a:lstStyle/>
          <a:p>
            <a:pPr marL="0" indent="0" algn="l" fontAlgn="t">
              <a:buNone/>
            </a:pPr>
            <a:r>
              <a:rPr lang="pt-BR" b="0" i="0" dirty="0">
                <a:solidFill>
                  <a:srgbClr val="404040"/>
                </a:solidFill>
                <a:effectLst/>
                <a:latin typeface="Helvetica" panose="020B0604020202020204" pitchFamily="34" charset="0"/>
              </a:rPr>
              <a:t>Existem 2 principais tipos de leucemia, Linfoide e Mieloide, que podem ser classificados como sendo Aguda ou Crônica, mas ainda existem outros 4 subtipos, conforme indicamos a seguir:</a:t>
            </a:r>
          </a:p>
          <a:p>
            <a:pPr algn="l">
              <a:buFont typeface="Arial" panose="020B0604020202020204" pitchFamily="34" charset="0"/>
              <a:buChar char="•"/>
            </a:pPr>
            <a:r>
              <a:rPr lang="pt-BR" b="1" i="0" u="sng" dirty="0">
                <a:solidFill>
                  <a:srgbClr val="2794BE"/>
                </a:solidFill>
                <a:effectLst/>
                <a:latin typeface="Helvetica" panose="020B0604020202020204" pitchFamily="34" charset="0"/>
                <a:hlinkClick r:id="rId2"/>
              </a:rPr>
              <a:t>Leucemia Mieloide Aguda</a:t>
            </a:r>
            <a:r>
              <a:rPr lang="pt-BR" b="1" i="0" dirty="0">
                <a:solidFill>
                  <a:srgbClr val="404040"/>
                </a:solidFill>
                <a:effectLst/>
                <a:latin typeface="Helvetica" panose="020B0604020202020204" pitchFamily="34" charset="0"/>
              </a:rPr>
              <a:t>: </a:t>
            </a:r>
            <a:r>
              <a:rPr lang="pt-BR" b="0" i="0" dirty="0">
                <a:solidFill>
                  <a:srgbClr val="404040"/>
                </a:solidFill>
                <a:effectLst/>
                <a:latin typeface="Helvetica" panose="020B0604020202020204" pitchFamily="34" charset="0"/>
              </a:rPr>
              <a:t>Desenvolve-se rapidamente e pode afetar igualmente adultos ou crianças. O tratamento pode ser feito através de quimioterapia e/ou transplante de medula óssea e tem 80% de chance de cura.</a:t>
            </a:r>
          </a:p>
          <a:p>
            <a:pPr algn="l">
              <a:buFont typeface="Arial" panose="020B0604020202020204" pitchFamily="34" charset="0"/>
              <a:buChar char="•"/>
            </a:pPr>
            <a:r>
              <a:rPr lang="pt-BR" b="1" i="0" dirty="0">
                <a:solidFill>
                  <a:srgbClr val="404040"/>
                </a:solidFill>
                <a:effectLst/>
                <a:latin typeface="Helvetica" panose="020B0604020202020204" pitchFamily="34" charset="0"/>
              </a:rPr>
              <a:t>Leucemia Mieloide Crônica:</a:t>
            </a:r>
            <a:r>
              <a:rPr lang="pt-BR" b="0" i="0" dirty="0">
                <a:solidFill>
                  <a:srgbClr val="404040"/>
                </a:solidFill>
                <a:effectLst/>
                <a:latin typeface="Helvetica" panose="020B0604020202020204" pitchFamily="34" charset="0"/>
              </a:rPr>
              <a:t> Desenvolve-se lentamente sendo mais frequente nos adultos. O tratamento pode ser feito com o uso de medicamentos específicos por toda vida.</a:t>
            </a:r>
          </a:p>
          <a:p>
            <a:pPr algn="just">
              <a:buFont typeface="Arial" panose="020B0604020202020204" pitchFamily="34" charset="0"/>
              <a:buChar char="•"/>
            </a:pPr>
            <a:r>
              <a:rPr lang="pt-BR" b="1" i="0" u="sng" dirty="0">
                <a:solidFill>
                  <a:srgbClr val="2794BE"/>
                </a:solidFill>
                <a:effectLst/>
                <a:latin typeface="Helvetica" panose="020B0604020202020204" pitchFamily="34" charset="0"/>
                <a:hlinkClick r:id="rId3"/>
              </a:rPr>
              <a:t>Leucemia Linfoide Aguda</a:t>
            </a:r>
            <a:r>
              <a:rPr lang="pt-BR" b="1" i="0" dirty="0">
                <a:solidFill>
                  <a:srgbClr val="404040"/>
                </a:solidFill>
                <a:effectLst/>
                <a:latin typeface="Helvetica" panose="020B0604020202020204" pitchFamily="34" charset="0"/>
              </a:rPr>
              <a:t>:</a:t>
            </a:r>
            <a:r>
              <a:rPr lang="pt-BR" b="0" i="0" dirty="0">
                <a:solidFill>
                  <a:srgbClr val="404040"/>
                </a:solidFill>
                <a:effectLst/>
                <a:latin typeface="Helvetica" panose="020B0604020202020204" pitchFamily="34" charset="0"/>
              </a:rPr>
              <a:t> Avança rapidamente e pode ocorrer em crianças ou adultos. O tratamento pode ser feito com radioterapia e quimioterapia, mas o transplante de medula óssea também é uma opção quando os tratamentos anteriores não conseguem curar a doença.</a:t>
            </a:r>
          </a:p>
          <a:p>
            <a:pPr algn="l">
              <a:buFont typeface="Arial" panose="020B0604020202020204" pitchFamily="34" charset="0"/>
              <a:buChar char="•"/>
            </a:pPr>
            <a:r>
              <a:rPr lang="pt-BR" b="1" i="0" u="sng" dirty="0">
                <a:solidFill>
                  <a:srgbClr val="2794BE"/>
                </a:solidFill>
                <a:effectLst/>
                <a:latin typeface="Helvetica" panose="020B0604020202020204" pitchFamily="34" charset="0"/>
                <a:hlinkClick r:id="rId4"/>
              </a:rPr>
              <a:t>Leucemia Linfoide Crônica</a:t>
            </a:r>
            <a:r>
              <a:rPr lang="pt-BR" b="1" i="0" dirty="0">
                <a:solidFill>
                  <a:srgbClr val="404040"/>
                </a:solidFill>
                <a:effectLst/>
                <a:latin typeface="Helvetica" panose="020B0604020202020204" pitchFamily="34" charset="0"/>
              </a:rPr>
              <a:t>: </a:t>
            </a:r>
            <a:r>
              <a:rPr lang="pt-BR" b="0" i="0" dirty="0">
                <a:solidFill>
                  <a:srgbClr val="404040"/>
                </a:solidFill>
                <a:effectLst/>
                <a:latin typeface="Helvetica" panose="020B0604020202020204" pitchFamily="34" charset="0"/>
              </a:rPr>
              <a:t>Desenvolve-se lentamente e afeta mais frequentemente os idosos. Nem sempre o tratamento é necessário.</a:t>
            </a:r>
          </a:p>
          <a:p>
            <a:endParaRPr lang="pt-BR" dirty="0"/>
          </a:p>
        </p:txBody>
      </p:sp>
    </p:spTree>
    <p:extLst>
      <p:ext uri="{BB962C8B-B14F-4D97-AF65-F5344CB8AC3E}">
        <p14:creationId xmlns:p14="http://schemas.microsoft.com/office/powerpoint/2010/main" val="45605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C4201-192E-4C69-8861-19886FCB7EB5}"/>
              </a:ext>
            </a:extLst>
          </p:cNvPr>
          <p:cNvSpPr>
            <a:spLocks noGrp="1"/>
          </p:cNvSpPr>
          <p:nvPr>
            <p:ph type="title"/>
          </p:nvPr>
        </p:nvSpPr>
        <p:spPr/>
        <p:txBody>
          <a:bodyPr/>
          <a:lstStyle/>
          <a:p>
            <a:r>
              <a:rPr lang="pt-BR" b="0" i="0" u="none" strike="noStrike" dirty="0">
                <a:solidFill>
                  <a:srgbClr val="404040"/>
                </a:solidFill>
                <a:effectLst/>
                <a:latin typeface="Rubik"/>
              </a:rPr>
              <a:t>Sintomas da leucemia</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8D006A02-9735-4F11-9E9D-F94970667810}"/>
              </a:ext>
            </a:extLst>
          </p:cNvPr>
          <p:cNvSpPr>
            <a:spLocks noGrp="1"/>
          </p:cNvSpPr>
          <p:nvPr>
            <p:ph idx="1"/>
          </p:nvPr>
        </p:nvSpPr>
        <p:spPr>
          <a:xfrm>
            <a:off x="703385" y="1995854"/>
            <a:ext cx="11175023" cy="3938954"/>
          </a:xfrm>
        </p:spPr>
        <p:txBody>
          <a:bodyPr numCol="2">
            <a:normAutofit fontScale="77500" lnSpcReduction="20000"/>
          </a:bodyPr>
          <a:lstStyle/>
          <a:p>
            <a:pPr marL="0" indent="0" algn="just" fontAlgn="t">
              <a:buNone/>
            </a:pPr>
            <a:r>
              <a:rPr lang="pt-BR" b="0" i="0" dirty="0">
                <a:solidFill>
                  <a:srgbClr val="404040"/>
                </a:solidFill>
                <a:effectLst/>
                <a:latin typeface="Helvetica" panose="020B0604020202020204" pitchFamily="34" charset="0"/>
              </a:rPr>
              <a:t>Os primeiros sintomas da leucemia são a febre alta seguida de calafrios, suor noturno e emagrecimento sem causa aparente, depois podem surgir outros sintomas como:</a:t>
            </a:r>
          </a:p>
          <a:p>
            <a:pPr algn="l">
              <a:buFont typeface="Arial" panose="020B0604020202020204" pitchFamily="34" charset="0"/>
              <a:buChar char="•"/>
            </a:pPr>
            <a:r>
              <a:rPr lang="pt-BR" b="0" i="0" dirty="0">
                <a:solidFill>
                  <a:srgbClr val="404040"/>
                </a:solidFill>
                <a:effectLst/>
                <a:latin typeface="Helvetica" panose="020B0604020202020204" pitchFamily="34" charset="0"/>
              </a:rPr>
              <a:t>Ínguas inflamadas no pescoço, axilas e logo atrás do osso do cotovelo, tecnicamente chamado fossa do cotovelo, que é uma das características da doença;</a:t>
            </a:r>
          </a:p>
          <a:p>
            <a:pPr algn="l">
              <a:buFont typeface="Arial" panose="020B0604020202020204" pitchFamily="34" charset="0"/>
              <a:buChar char="•"/>
            </a:pPr>
            <a:r>
              <a:rPr lang="pt-BR" b="0" i="0" dirty="0">
                <a:solidFill>
                  <a:srgbClr val="404040"/>
                </a:solidFill>
                <a:effectLst/>
                <a:latin typeface="Helvetica" panose="020B0604020202020204" pitchFamily="34" charset="0"/>
              </a:rPr>
              <a:t>Aumento do baço que causa dor na região superior esquerda do abdômen;</a:t>
            </a:r>
          </a:p>
          <a:p>
            <a:pPr algn="l">
              <a:buFont typeface="Arial" panose="020B0604020202020204" pitchFamily="34" charset="0"/>
              <a:buChar char="•"/>
            </a:pPr>
            <a:r>
              <a:rPr lang="pt-BR" b="0" i="0" dirty="0">
                <a:solidFill>
                  <a:srgbClr val="404040"/>
                </a:solidFill>
                <a:effectLst/>
                <a:latin typeface="Helvetica" panose="020B0604020202020204" pitchFamily="34" charset="0"/>
              </a:rPr>
              <a:t>Anemia que gera sintomas como cansaço, palidez e sonolência;</a:t>
            </a:r>
          </a:p>
          <a:p>
            <a:pPr algn="l">
              <a:buFont typeface="Arial" panose="020B0604020202020204" pitchFamily="34" charset="0"/>
              <a:buChar char="•"/>
            </a:pPr>
            <a:r>
              <a:rPr lang="pt-BR" b="0" i="0" dirty="0">
                <a:solidFill>
                  <a:srgbClr val="404040"/>
                </a:solidFill>
                <a:effectLst/>
                <a:latin typeface="Helvetica" panose="020B0604020202020204" pitchFamily="34" charset="0"/>
              </a:rPr>
              <a:t>Baixa concentração de plaquetas no sangue;</a:t>
            </a:r>
          </a:p>
          <a:p>
            <a:pPr algn="l">
              <a:buFont typeface="Arial" panose="020B0604020202020204" pitchFamily="34" charset="0"/>
              <a:buChar char="•"/>
            </a:pPr>
            <a:r>
              <a:rPr lang="pt-BR" b="0" i="0" dirty="0">
                <a:solidFill>
                  <a:srgbClr val="404040"/>
                </a:solidFill>
                <a:effectLst/>
                <a:latin typeface="Helvetica" panose="020B0604020202020204" pitchFamily="34" charset="0"/>
              </a:rPr>
              <a:t>Infecções, como candidíase oral, e no estomago (sapinho) ou pneumonia atípica;</a:t>
            </a:r>
          </a:p>
          <a:p>
            <a:pPr algn="l">
              <a:buFont typeface="Arial" panose="020B0604020202020204" pitchFamily="34" charset="0"/>
              <a:buChar char="•"/>
            </a:pPr>
            <a:r>
              <a:rPr lang="pt-BR" b="0" i="0" dirty="0">
                <a:solidFill>
                  <a:srgbClr val="404040"/>
                </a:solidFill>
                <a:effectLst/>
                <a:latin typeface="Helvetica" panose="020B0604020202020204" pitchFamily="34" charset="0"/>
              </a:rPr>
              <a:t>Dor nos ossos e articulações;</a:t>
            </a:r>
          </a:p>
          <a:p>
            <a:pPr algn="l">
              <a:buFont typeface="Arial" panose="020B0604020202020204" pitchFamily="34" charset="0"/>
              <a:buChar char="•"/>
            </a:pPr>
            <a:r>
              <a:rPr lang="pt-BR" b="0" i="0" dirty="0">
                <a:solidFill>
                  <a:srgbClr val="404040"/>
                </a:solidFill>
                <a:effectLst/>
                <a:latin typeface="Helvetica" panose="020B0604020202020204" pitchFamily="34" charset="0"/>
              </a:rPr>
              <a:t>Suor noturno;</a:t>
            </a:r>
          </a:p>
          <a:p>
            <a:pPr algn="l">
              <a:buFont typeface="Arial" panose="020B0604020202020204" pitchFamily="34" charset="0"/>
              <a:buChar char="•"/>
            </a:pPr>
            <a:r>
              <a:rPr lang="pt-BR" b="0" i="0" dirty="0">
                <a:solidFill>
                  <a:srgbClr val="404040"/>
                </a:solidFill>
                <a:effectLst/>
                <a:latin typeface="Helvetica" panose="020B0604020202020204" pitchFamily="34" charset="0"/>
              </a:rPr>
              <a:t>Manchas roxas na pele;</a:t>
            </a:r>
          </a:p>
          <a:p>
            <a:pPr algn="l">
              <a:buFont typeface="Arial" panose="020B0604020202020204" pitchFamily="34" charset="0"/>
              <a:buChar char="•"/>
            </a:pPr>
            <a:r>
              <a:rPr lang="pt-BR" b="0" i="0" dirty="0">
                <a:solidFill>
                  <a:srgbClr val="404040"/>
                </a:solidFill>
                <a:effectLst/>
                <a:latin typeface="Helvetica" panose="020B0604020202020204" pitchFamily="34" charset="0"/>
              </a:rPr>
              <a:t>Dor nos ossos e nas articulações;</a:t>
            </a:r>
          </a:p>
          <a:p>
            <a:pPr algn="l">
              <a:buFont typeface="Arial" panose="020B0604020202020204" pitchFamily="34" charset="0"/>
              <a:buChar char="•"/>
            </a:pPr>
            <a:r>
              <a:rPr lang="pt-BR" b="0" i="0" dirty="0">
                <a:solidFill>
                  <a:srgbClr val="404040"/>
                </a:solidFill>
                <a:effectLst/>
                <a:latin typeface="Helvetica" panose="020B0604020202020204" pitchFamily="34" charset="0"/>
              </a:rPr>
              <a:t>Sangramento fácil do nariz, gengiva ou menstruação abundante sem causa aparente.</a:t>
            </a:r>
          </a:p>
          <a:p>
            <a:pPr algn="l">
              <a:buFont typeface="Arial" panose="020B0604020202020204" pitchFamily="34" charset="0"/>
              <a:buChar char="•"/>
            </a:pPr>
            <a:r>
              <a:rPr lang="pt-BR" b="0" i="0" dirty="0">
                <a:solidFill>
                  <a:srgbClr val="404040"/>
                </a:solidFill>
                <a:effectLst/>
                <a:latin typeface="Helvetica" panose="020B0604020202020204" pitchFamily="34" charset="0"/>
              </a:rPr>
              <a:t>Dor de cabeça, náusea, vômito, visão dupla e desorientação ocorrem quando o sistema nervoso central é afetado.</a:t>
            </a:r>
          </a:p>
          <a:p>
            <a:pPr marL="0" indent="0">
              <a:buNone/>
            </a:pPr>
            <a:endParaRPr lang="pt-BR" dirty="0"/>
          </a:p>
        </p:txBody>
      </p:sp>
    </p:spTree>
    <p:extLst>
      <p:ext uri="{BB962C8B-B14F-4D97-AF65-F5344CB8AC3E}">
        <p14:creationId xmlns:p14="http://schemas.microsoft.com/office/powerpoint/2010/main" val="3442097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944CD-6DDE-485F-A15E-F9B34C46CD4D}"/>
              </a:ext>
            </a:extLst>
          </p:cNvPr>
          <p:cNvSpPr>
            <a:spLocks noGrp="1"/>
          </p:cNvSpPr>
          <p:nvPr>
            <p:ph type="title"/>
          </p:nvPr>
        </p:nvSpPr>
        <p:spPr/>
        <p:txBody>
          <a:bodyPr/>
          <a:lstStyle/>
          <a:p>
            <a:r>
              <a:rPr lang="pt-BR" dirty="0"/>
              <a:t>diagnóstico</a:t>
            </a:r>
          </a:p>
        </p:txBody>
      </p:sp>
      <p:sp>
        <p:nvSpPr>
          <p:cNvPr id="3" name="Espaço Reservado para Conteúdo 2">
            <a:extLst>
              <a:ext uri="{FF2B5EF4-FFF2-40B4-BE49-F238E27FC236}">
                <a16:creationId xmlns:a16="http://schemas.microsoft.com/office/drawing/2014/main" id="{2EECE214-7A3F-418F-A458-88567E8F21B9}"/>
              </a:ext>
            </a:extLst>
          </p:cNvPr>
          <p:cNvSpPr>
            <a:spLocks noGrp="1"/>
          </p:cNvSpPr>
          <p:nvPr>
            <p:ph idx="1"/>
          </p:nvPr>
        </p:nvSpPr>
        <p:spPr/>
        <p:txBody>
          <a:bodyPr/>
          <a:lstStyle/>
          <a:p>
            <a:pPr marL="0" indent="0" algn="just">
              <a:buNone/>
            </a:pPr>
            <a:r>
              <a:rPr lang="pt-BR" b="0" i="0" dirty="0">
                <a:solidFill>
                  <a:srgbClr val="404040"/>
                </a:solidFill>
                <a:effectLst/>
                <a:latin typeface="Helvetica" panose="020B0604020202020204" pitchFamily="34" charset="0"/>
              </a:rPr>
              <a:t>O diagnóstico é feito pelo médico hematologista ou oncologista após observar alguns sinais e sintomas e com o resultados de exames como hemograma, </a:t>
            </a:r>
            <a:r>
              <a:rPr lang="pt-BR" b="0" i="0" dirty="0" err="1">
                <a:solidFill>
                  <a:srgbClr val="404040"/>
                </a:solidFill>
                <a:effectLst/>
                <a:latin typeface="Helvetica" panose="020B0604020202020204" pitchFamily="34" charset="0"/>
              </a:rPr>
              <a:t>mielograma</a:t>
            </a:r>
            <a:r>
              <a:rPr lang="pt-BR" b="0" i="0" dirty="0">
                <a:solidFill>
                  <a:srgbClr val="404040"/>
                </a:solidFill>
                <a:effectLst/>
                <a:latin typeface="Helvetica" panose="020B0604020202020204" pitchFamily="34" charset="0"/>
              </a:rPr>
              <a:t>, tomografia computadorizada, ressonância magnética e mais especificamente, a biópsia da medula óssea. Em alguns casos pode ser preciso fazer o exame do </a:t>
            </a:r>
            <a:r>
              <a:rPr lang="pt-BR" b="0" i="0" dirty="0" err="1">
                <a:solidFill>
                  <a:srgbClr val="404040"/>
                </a:solidFill>
                <a:effectLst/>
                <a:latin typeface="Helvetica" panose="020B0604020202020204" pitchFamily="34" charset="0"/>
              </a:rPr>
              <a:t>líquor</a:t>
            </a:r>
            <a:r>
              <a:rPr lang="pt-BR" b="0" i="0" dirty="0">
                <a:solidFill>
                  <a:srgbClr val="404040"/>
                </a:solidFill>
                <a:effectLst/>
                <a:latin typeface="Helvetica" panose="020B0604020202020204" pitchFamily="34" charset="0"/>
              </a:rPr>
              <a:t>, chamado punção lombar, para avaliar o líquido que reveste o sistema nervoso central.</a:t>
            </a:r>
            <a:endParaRPr lang="pt-BR" dirty="0"/>
          </a:p>
        </p:txBody>
      </p:sp>
    </p:spTree>
    <p:extLst>
      <p:ext uri="{BB962C8B-B14F-4D97-AF65-F5344CB8AC3E}">
        <p14:creationId xmlns:p14="http://schemas.microsoft.com/office/powerpoint/2010/main" val="420867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CD139-1459-4EAA-A796-397406BAF6C4}"/>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C2B21559-97C8-45C6-9D04-69478CB0806B}"/>
              </a:ext>
            </a:extLst>
          </p:cNvPr>
          <p:cNvSpPr>
            <a:spLocks noGrp="1"/>
          </p:cNvSpPr>
          <p:nvPr>
            <p:ph idx="1"/>
          </p:nvPr>
        </p:nvSpPr>
        <p:spPr>
          <a:xfrm>
            <a:off x="720969" y="2015732"/>
            <a:ext cx="10779369" cy="3450613"/>
          </a:xfrm>
        </p:spPr>
        <p:txBody>
          <a:bodyPr>
            <a:normAutofit fontScale="92500"/>
          </a:bodyPr>
          <a:lstStyle/>
          <a:p>
            <a:pPr marL="0" indent="0" algn="just" fontAlgn="t">
              <a:buNone/>
            </a:pPr>
            <a:r>
              <a:rPr lang="pt-BR" b="0" i="0" dirty="0">
                <a:solidFill>
                  <a:srgbClr val="404040"/>
                </a:solidFill>
                <a:effectLst/>
                <a:latin typeface="Helvetica" panose="020B0604020202020204" pitchFamily="34" charset="0"/>
              </a:rPr>
              <a:t>A leucemia pode ser tratada com as seguintes opções: quimioterapia, imunoterapia, radioterapia, transplante de medula óssea ou a associação de diferentes tratamentos, dependendo do tipo de leucemia que a pessoa possui, e da fase em que a doença se encontra.</a:t>
            </a:r>
          </a:p>
          <a:p>
            <a:pPr marL="0" indent="0" algn="just" fontAlgn="t">
              <a:buNone/>
            </a:pPr>
            <a:r>
              <a:rPr lang="pt-BR" b="0" i="0" dirty="0">
                <a:solidFill>
                  <a:srgbClr val="404040"/>
                </a:solidFill>
                <a:effectLst/>
                <a:latin typeface="Helvetica" panose="020B0604020202020204" pitchFamily="34" charset="0"/>
              </a:rPr>
              <a:t>No caso da leucemia aguda o tratamento deve ser iniciado o quanto antes para combater os sintomas e evitar que a doença se agrave. Muitos casos podem ser completamente curados, com os tratamentos indicados pelo médico. No caso da leucemia crônica, a doença pode não apresentar sintomas, mas dificilmente pode ser curada, embora a pessoa possa fazer um tratamento de 'manutenção' para evitar a manifestação de sintomas ao longo da vida e para manter esse tipo de câncer controlado.</a:t>
            </a:r>
          </a:p>
          <a:p>
            <a:pPr algn="just"/>
            <a:endParaRPr lang="pt-BR" dirty="0"/>
          </a:p>
        </p:txBody>
      </p:sp>
    </p:spTree>
    <p:extLst>
      <p:ext uri="{BB962C8B-B14F-4D97-AF65-F5344CB8AC3E}">
        <p14:creationId xmlns:p14="http://schemas.microsoft.com/office/powerpoint/2010/main" val="226668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8C2C2-2937-4574-A504-E37762B6055A}"/>
              </a:ext>
            </a:extLst>
          </p:cNvPr>
          <p:cNvSpPr>
            <a:spLocks noGrp="1"/>
          </p:cNvSpPr>
          <p:nvPr>
            <p:ph type="title"/>
          </p:nvPr>
        </p:nvSpPr>
        <p:spPr/>
        <p:txBody>
          <a:bodyPr/>
          <a:lstStyle/>
          <a:p>
            <a:r>
              <a:rPr lang="pt-BR" b="0" i="0" dirty="0">
                <a:solidFill>
                  <a:srgbClr val="404040"/>
                </a:solidFill>
                <a:effectLst/>
                <a:latin typeface="Rubik"/>
              </a:rPr>
              <a:t>Componentes do sangue e suas funções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BFC84232-EFC2-4D16-B995-8694FBD1CAC7}"/>
              </a:ext>
            </a:extLst>
          </p:cNvPr>
          <p:cNvSpPr>
            <a:spLocks noGrp="1"/>
          </p:cNvSpPr>
          <p:nvPr>
            <p:ph idx="1"/>
          </p:nvPr>
        </p:nvSpPr>
        <p:spPr/>
        <p:txBody>
          <a:bodyPr/>
          <a:lstStyle/>
          <a:p>
            <a:pPr marL="0" indent="0">
              <a:buNone/>
            </a:pPr>
            <a:r>
              <a:rPr lang="pt-BR" b="0" i="0" dirty="0">
                <a:solidFill>
                  <a:srgbClr val="404040"/>
                </a:solidFill>
                <a:effectLst/>
                <a:latin typeface="Helvetica" panose="020B0604020202020204" pitchFamily="34" charset="0"/>
              </a:rPr>
              <a:t>O sangue é formado por água, enzimas, proteínas, sais minerais e células, como hemácias, plaquetas e leucócitos, que são as células responsáveis pela função do sangue. Assim é importante que as células estejam circulando em quantidades adequadas para garantir o bom funcionamento do corpo. As alterações nos níveis das células do sangue podem ser importantes para identificar algumas doenças que possam estar ocorrendo, como anemia, leucemia, inflamação ou infecção, por exemplo, que devem ser tratadas.</a:t>
            </a:r>
            <a:endParaRPr lang="pt-BR" dirty="0"/>
          </a:p>
        </p:txBody>
      </p:sp>
    </p:spTree>
    <p:extLst>
      <p:ext uri="{BB962C8B-B14F-4D97-AF65-F5344CB8AC3E}">
        <p14:creationId xmlns:p14="http://schemas.microsoft.com/office/powerpoint/2010/main" val="2961233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530B393-B407-4357-8AB7-D219FEB63F23}"/>
              </a:ext>
            </a:extLst>
          </p:cNvPr>
          <p:cNvSpPr>
            <a:spLocks noGrp="1"/>
          </p:cNvSpPr>
          <p:nvPr>
            <p:ph idx="1"/>
          </p:nvPr>
        </p:nvSpPr>
        <p:spPr>
          <a:xfrm>
            <a:off x="244719" y="0"/>
            <a:ext cx="11702562" cy="5851258"/>
          </a:xfrm>
        </p:spPr>
        <p:txBody>
          <a:bodyPr>
            <a:noAutofit/>
          </a:bodyPr>
          <a:lstStyle/>
          <a:p>
            <a:pPr algn="l" fontAlgn="t"/>
            <a:r>
              <a:rPr lang="pt-BR" sz="1600" b="1" i="0" dirty="0">
                <a:solidFill>
                  <a:srgbClr val="404040"/>
                </a:solidFill>
                <a:effectLst/>
                <a:latin typeface="Rubik"/>
              </a:rPr>
              <a:t>Quimioterapia</a:t>
            </a:r>
          </a:p>
          <a:p>
            <a:pPr marL="0" indent="0" algn="l" fontAlgn="t">
              <a:buNone/>
            </a:pPr>
            <a:r>
              <a:rPr lang="pt-BR" sz="1600" b="0" i="0" dirty="0">
                <a:solidFill>
                  <a:srgbClr val="404040"/>
                </a:solidFill>
                <a:effectLst/>
                <a:latin typeface="Helvetica" panose="020B0604020202020204" pitchFamily="34" charset="0"/>
              </a:rPr>
              <a:t>A quimioterapia consiste na aplicação de medicamentos específicos contra o câncer, que podem ser injetados diretamente na veia durante o internamento hospitalar. Esse tratamento normalmente é feito em ciclos, porque são realizados 1 vez por semana, com apenas 1 medicamento, ou uma combinação de 2 ou 3. Em alguns casos as sessões podem ser realizadas com intervalo de semanas ou meses.</a:t>
            </a:r>
          </a:p>
          <a:p>
            <a:pPr algn="l" fontAlgn="t"/>
            <a:r>
              <a:rPr lang="pt-BR" sz="1600" b="1" i="0" dirty="0">
                <a:solidFill>
                  <a:srgbClr val="404040"/>
                </a:solidFill>
                <a:effectLst/>
                <a:latin typeface="Rubik"/>
              </a:rPr>
              <a:t>Imunoterapia</a:t>
            </a:r>
          </a:p>
          <a:p>
            <a:pPr marL="0" indent="0" algn="l" fontAlgn="t">
              <a:buNone/>
            </a:pPr>
            <a:r>
              <a:rPr lang="pt-BR" sz="1600" b="0" i="0" dirty="0">
                <a:solidFill>
                  <a:srgbClr val="404040"/>
                </a:solidFill>
                <a:effectLst/>
                <a:latin typeface="Helvetica" panose="020B0604020202020204" pitchFamily="34" charset="0"/>
              </a:rPr>
              <a:t>A imunoterapia é um tratamento semelhante à quimioterapia, porque consiste na aplicação de medicamentos diretamente na veia, mas estes medicamentos atuam de forma diferente, e são anticorpos monoclonais, que são substâncias que se ligam às células</a:t>
            </a:r>
            <a:br>
              <a:rPr lang="pt-BR" sz="1600" b="0" i="0" dirty="0">
                <a:solidFill>
                  <a:srgbClr val="404040"/>
                </a:solidFill>
                <a:effectLst/>
                <a:latin typeface="Helvetica" panose="020B0604020202020204" pitchFamily="34" charset="0"/>
              </a:rPr>
            </a:br>
            <a:r>
              <a:rPr lang="pt-BR" sz="1600" b="0" i="0" dirty="0">
                <a:solidFill>
                  <a:srgbClr val="404040"/>
                </a:solidFill>
                <a:effectLst/>
                <a:latin typeface="Helvetica" panose="020B0604020202020204" pitchFamily="34" charset="0"/>
              </a:rPr>
              <a:t>cancerígenas, permitindo que o sistema de defesa do corpo elimine as células tumorais, no sangue e na medula óssea.</a:t>
            </a:r>
          </a:p>
          <a:p>
            <a:pPr algn="l" fontAlgn="t"/>
            <a:r>
              <a:rPr lang="pt-BR" sz="1600" b="1" i="0" dirty="0">
                <a:solidFill>
                  <a:srgbClr val="404040"/>
                </a:solidFill>
                <a:effectLst/>
                <a:latin typeface="Rubik"/>
              </a:rPr>
              <a:t>Radioterapia</a:t>
            </a:r>
          </a:p>
          <a:p>
            <a:pPr marL="0" indent="0" algn="l" fontAlgn="t">
              <a:buNone/>
            </a:pPr>
            <a:r>
              <a:rPr lang="pt-BR" sz="1600" b="0" i="0" dirty="0">
                <a:solidFill>
                  <a:srgbClr val="404040"/>
                </a:solidFill>
                <a:effectLst/>
                <a:latin typeface="Helvetica" panose="020B0604020202020204" pitchFamily="34" charset="0"/>
              </a:rPr>
              <a:t>Consiste na aplicação de radiação voltada para o baço, cérebro ou outras partes do corpo, em alguns casos ela pode ser direcionada para todo o corpo, como acontece antes de um transplante de medula óssea, por exemplo.</a:t>
            </a:r>
          </a:p>
          <a:p>
            <a:pPr algn="l" fontAlgn="t"/>
            <a:r>
              <a:rPr lang="pt-BR" sz="1600" b="1" i="0" dirty="0">
                <a:solidFill>
                  <a:srgbClr val="404040"/>
                </a:solidFill>
                <a:effectLst/>
                <a:latin typeface="Rubik"/>
              </a:rPr>
              <a:t>Transplante de medula óssea</a:t>
            </a:r>
          </a:p>
          <a:p>
            <a:pPr marL="0" indent="0" algn="l" fontAlgn="t">
              <a:buNone/>
            </a:pPr>
            <a:r>
              <a:rPr lang="pt-BR" sz="1600" b="0" i="0" dirty="0">
                <a:solidFill>
                  <a:srgbClr val="404040"/>
                </a:solidFill>
                <a:effectLst/>
                <a:latin typeface="Helvetica" panose="020B0604020202020204" pitchFamily="34" charset="0"/>
              </a:rPr>
              <a:t>O transplante de medula óssea consiste em retirar uma parte da medula óssea do quadril de uma pessoa saudável e compatível com a pessoa doente, e estas são congeladas até que possam ser usadas no momento ideal. O momento ideal para colocar a medula óssea doada é decidido pelo médico, e pode acontecer depois de terminar os tratamentos quimio e radioterápicos. O objetivo é ocupar o lugar das células malignas e voltar a produzir células sanguíneas saudáveis.</a:t>
            </a:r>
          </a:p>
          <a:p>
            <a:pPr marL="0" indent="0">
              <a:buNone/>
            </a:pPr>
            <a:endParaRPr lang="pt-BR" sz="1600" dirty="0"/>
          </a:p>
        </p:txBody>
      </p:sp>
    </p:spTree>
    <p:extLst>
      <p:ext uri="{BB962C8B-B14F-4D97-AF65-F5344CB8AC3E}">
        <p14:creationId xmlns:p14="http://schemas.microsoft.com/office/powerpoint/2010/main" val="3264365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2ABE6-44F7-4A3A-A094-24451B4B5155}"/>
              </a:ext>
            </a:extLst>
          </p:cNvPr>
          <p:cNvSpPr>
            <a:spLocks noGrp="1"/>
          </p:cNvSpPr>
          <p:nvPr>
            <p:ph type="title"/>
          </p:nvPr>
        </p:nvSpPr>
        <p:spPr/>
        <p:txBody>
          <a:bodyPr/>
          <a:lstStyle/>
          <a:p>
            <a:r>
              <a:rPr lang="pt-BR" dirty="0"/>
              <a:t>hemofilia</a:t>
            </a:r>
          </a:p>
        </p:txBody>
      </p:sp>
      <p:sp>
        <p:nvSpPr>
          <p:cNvPr id="3" name="Espaço Reservado para Conteúdo 2">
            <a:extLst>
              <a:ext uri="{FF2B5EF4-FFF2-40B4-BE49-F238E27FC236}">
                <a16:creationId xmlns:a16="http://schemas.microsoft.com/office/drawing/2014/main" id="{D46B4192-BBDD-4317-A3CD-0BB63D9BF39D}"/>
              </a:ext>
            </a:extLst>
          </p:cNvPr>
          <p:cNvSpPr>
            <a:spLocks noGrp="1"/>
          </p:cNvSpPr>
          <p:nvPr>
            <p:ph idx="1"/>
          </p:nvPr>
        </p:nvSpPr>
        <p:spPr>
          <a:xfrm>
            <a:off x="360485" y="2015732"/>
            <a:ext cx="11579469" cy="3450613"/>
          </a:xfrm>
        </p:spPr>
        <p:txBody>
          <a:bodyPr>
            <a:normAutofit fontScale="92500" lnSpcReduction="10000"/>
          </a:bodyPr>
          <a:lstStyle/>
          <a:p>
            <a:pPr marL="0" indent="0" algn="just">
              <a:buNone/>
            </a:pPr>
            <a:r>
              <a:rPr lang="pt-BR" b="0" i="0" dirty="0">
                <a:solidFill>
                  <a:srgbClr val="000000"/>
                </a:solidFill>
                <a:effectLst/>
                <a:latin typeface="Tahoma" panose="020B0604030504040204" pitchFamily="34" charset="0"/>
              </a:rPr>
              <a:t>A </a:t>
            </a:r>
            <a:r>
              <a:rPr lang="pt-BR" b="0" i="0" u="none" strike="noStrike" dirty="0">
                <a:solidFill>
                  <a:srgbClr val="009CFF"/>
                </a:solidFill>
                <a:effectLst/>
                <a:latin typeface="Tahoma" panose="020B0604030504040204" pitchFamily="34" charset="0"/>
                <a:hlinkClick r:id="rId2"/>
              </a:rPr>
              <a:t>hemofilia</a:t>
            </a:r>
            <a:r>
              <a:rPr lang="pt-BR" b="0" i="0" dirty="0">
                <a:solidFill>
                  <a:srgbClr val="000000"/>
                </a:solidFill>
                <a:effectLst/>
                <a:latin typeface="Tahoma" panose="020B0604030504040204" pitchFamily="34" charset="0"/>
              </a:rPr>
              <a:t> é um distúrbio geralmente hereditário que afeta a </a:t>
            </a:r>
            <a:r>
              <a:rPr lang="pt-BR" b="1" i="0" dirty="0">
                <a:solidFill>
                  <a:srgbClr val="000000"/>
                </a:solidFill>
                <a:effectLst/>
                <a:latin typeface="Tahoma" panose="020B0604030504040204" pitchFamily="34" charset="0"/>
              </a:rPr>
              <a:t>coagulação do sangue</a:t>
            </a:r>
            <a:r>
              <a:rPr lang="pt-BR" b="0" i="0" dirty="0">
                <a:solidFill>
                  <a:srgbClr val="000000"/>
                </a:solidFill>
                <a:effectLst/>
                <a:latin typeface="Tahoma" panose="020B0604030504040204" pitchFamily="34" charset="0"/>
              </a:rPr>
              <a:t>. Por exemplo: quando cortamos alguma parte do nosso corpo e começa a sangrar, as proteínas (elementos responsáveis pelo crescimento e desenvolvimento de todos os tecidos do corpo) entram em ação para estancar o sangramento, a chamada coagulação.</a:t>
            </a:r>
          </a:p>
          <a:p>
            <a:pPr marL="0" indent="0" algn="just">
              <a:buNone/>
            </a:pPr>
            <a:r>
              <a:rPr lang="pt-BR" b="0" i="0" dirty="0">
                <a:solidFill>
                  <a:srgbClr val="000000"/>
                </a:solidFill>
                <a:effectLst/>
                <a:latin typeface="Tahoma" panose="020B0604030504040204" pitchFamily="34" charset="0"/>
              </a:rPr>
              <a:t>Esse distúrbio é predominantemente masculino e portadores de hemofilia não possuem essas proteínas e por isso sangram mais do que o normal.</a:t>
            </a:r>
          </a:p>
          <a:p>
            <a:pPr marL="0" indent="0" algn="just">
              <a:buNone/>
            </a:pPr>
            <a:r>
              <a:rPr lang="pt-BR" b="0" i="0" dirty="0">
                <a:solidFill>
                  <a:srgbClr val="000000"/>
                </a:solidFill>
                <a:effectLst/>
                <a:latin typeface="Tahoma" panose="020B0604030504040204" pitchFamily="34" charset="0"/>
              </a:rPr>
              <a:t>Existem vários fatores da coagulação no </a:t>
            </a:r>
            <a:r>
              <a:rPr lang="pt-BR" b="0" i="0" u="none" strike="noStrike" dirty="0">
                <a:solidFill>
                  <a:srgbClr val="009CFF"/>
                </a:solidFill>
                <a:effectLst/>
                <a:latin typeface="Tahoma" panose="020B0604030504040204" pitchFamily="34" charset="0"/>
                <a:hlinkClick r:id="rId3"/>
              </a:rPr>
              <a:t>sangue</a:t>
            </a:r>
            <a:r>
              <a:rPr lang="pt-BR" b="0" i="0" dirty="0">
                <a:solidFill>
                  <a:srgbClr val="000000"/>
                </a:solidFill>
                <a:effectLst/>
                <a:latin typeface="Tahoma" panose="020B0604030504040204" pitchFamily="34" charset="0"/>
              </a:rPr>
              <a:t>, que agem em uma sequência determinada. No final dessa sequência é formado o coágulo e o sangramento é interrompido. Em uma pessoa com hemofilia, um desses fatores não funciona. Sendo assim, o coágulo não se forma e o sangramento continua.</a:t>
            </a:r>
          </a:p>
          <a:p>
            <a:pPr algn="just"/>
            <a:endParaRPr lang="pt-BR" dirty="0"/>
          </a:p>
        </p:txBody>
      </p:sp>
    </p:spTree>
    <p:extLst>
      <p:ext uri="{BB962C8B-B14F-4D97-AF65-F5344CB8AC3E}">
        <p14:creationId xmlns:p14="http://schemas.microsoft.com/office/powerpoint/2010/main" val="368181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96070-FF6C-41D3-A375-E71BA6B05E9D}"/>
              </a:ext>
            </a:extLst>
          </p:cNvPr>
          <p:cNvSpPr>
            <a:spLocks noGrp="1"/>
          </p:cNvSpPr>
          <p:nvPr>
            <p:ph type="title"/>
          </p:nvPr>
        </p:nvSpPr>
        <p:spPr/>
        <p:txBody>
          <a:bodyPr/>
          <a:lstStyle/>
          <a:p>
            <a:r>
              <a:rPr lang="pt-BR" b="0" i="0" dirty="0">
                <a:solidFill>
                  <a:srgbClr val="000000"/>
                </a:solidFill>
                <a:effectLst/>
                <a:latin typeface="Montserrat"/>
              </a:rPr>
              <a:t>Sintomas de Hemofilia</a:t>
            </a:r>
            <a:br>
              <a:rPr lang="pt-BR" b="0" i="0" dirty="0">
                <a:solidFill>
                  <a:srgbClr val="000000"/>
                </a:solidFill>
                <a:effectLst/>
                <a:latin typeface="Montserrat"/>
              </a:rPr>
            </a:br>
            <a:endParaRPr lang="pt-BR" dirty="0"/>
          </a:p>
        </p:txBody>
      </p:sp>
      <p:sp>
        <p:nvSpPr>
          <p:cNvPr id="3" name="Espaço Reservado para Conteúdo 2">
            <a:extLst>
              <a:ext uri="{FF2B5EF4-FFF2-40B4-BE49-F238E27FC236}">
                <a16:creationId xmlns:a16="http://schemas.microsoft.com/office/drawing/2014/main" id="{D7929486-00E8-4C34-8F9B-53348378B352}"/>
              </a:ext>
            </a:extLst>
          </p:cNvPr>
          <p:cNvSpPr>
            <a:spLocks noGrp="1"/>
          </p:cNvSpPr>
          <p:nvPr>
            <p:ph idx="1"/>
          </p:nvPr>
        </p:nvSpPr>
        <p:spPr/>
        <p:txBody>
          <a:bodyPr/>
          <a:lstStyle/>
          <a:p>
            <a:pPr marL="0" indent="0" algn="l">
              <a:buNone/>
            </a:pPr>
            <a:r>
              <a:rPr lang="pt-BR" b="0" i="0" dirty="0">
                <a:solidFill>
                  <a:srgbClr val="000000"/>
                </a:solidFill>
                <a:effectLst/>
                <a:latin typeface="Tahoma" panose="020B0604030504040204" pitchFamily="34" charset="0"/>
              </a:rPr>
              <a:t>Geralmente, os sangramentos são </a:t>
            </a:r>
            <a:r>
              <a:rPr lang="pt-BR" b="1" i="0" dirty="0">
                <a:solidFill>
                  <a:srgbClr val="000000"/>
                </a:solidFill>
                <a:effectLst/>
                <a:latin typeface="Tahoma" panose="020B0604030504040204" pitchFamily="34" charset="0"/>
              </a:rPr>
              <a:t>internos</a:t>
            </a:r>
            <a:r>
              <a:rPr lang="pt-BR" b="0" i="0" dirty="0">
                <a:solidFill>
                  <a:srgbClr val="000000"/>
                </a:solidFill>
                <a:effectLst/>
                <a:latin typeface="Tahoma" panose="020B0604030504040204" pitchFamily="34" charset="0"/>
              </a:rPr>
              <a:t>, ou seja, dentro do seu corpo, em locais que você não pode ver, como nos músculos. Podem também ser </a:t>
            </a:r>
            <a:r>
              <a:rPr lang="pt-BR" b="1" i="0" dirty="0">
                <a:solidFill>
                  <a:srgbClr val="000000"/>
                </a:solidFill>
                <a:effectLst/>
                <a:latin typeface="Tahoma" panose="020B0604030504040204" pitchFamily="34" charset="0"/>
              </a:rPr>
              <a:t>externo</a:t>
            </a:r>
            <a:r>
              <a:rPr lang="pt-BR" b="0" i="0" dirty="0">
                <a:solidFill>
                  <a:srgbClr val="000000"/>
                </a:solidFill>
                <a:effectLst/>
                <a:latin typeface="Tahoma" panose="020B0604030504040204" pitchFamily="34" charset="0"/>
              </a:rPr>
              <a:t>, na pele, provocado por algum machucado aparecendo manchas roxas ou sangramento.</a:t>
            </a:r>
          </a:p>
          <a:p>
            <a:pPr marL="0" indent="0" algn="l">
              <a:buNone/>
            </a:pPr>
            <a:r>
              <a:rPr lang="pt-BR" b="0" i="0" dirty="0">
                <a:solidFill>
                  <a:srgbClr val="000000"/>
                </a:solidFill>
                <a:effectLst/>
                <a:latin typeface="Tahoma" panose="020B0604030504040204" pitchFamily="34" charset="0"/>
              </a:rPr>
              <a:t>As </a:t>
            </a:r>
            <a:r>
              <a:rPr lang="pt-BR" b="1" i="0" dirty="0">
                <a:solidFill>
                  <a:srgbClr val="000000"/>
                </a:solidFill>
                <a:effectLst/>
                <a:latin typeface="Tahoma" panose="020B0604030504040204" pitchFamily="34" charset="0"/>
              </a:rPr>
              <a:t>mucosas </a:t>
            </a:r>
            <a:r>
              <a:rPr lang="pt-BR" b="0" i="0" dirty="0">
                <a:solidFill>
                  <a:srgbClr val="000000"/>
                </a:solidFill>
                <a:effectLst/>
                <a:latin typeface="Tahoma" panose="020B0604030504040204" pitchFamily="34" charset="0"/>
              </a:rPr>
              <a:t>(como nariz, gengiva, etc.) também podem sangrar e os sangramentos podem tanto surgir após um trauma ou sem nenhuma razão aparente. Os cortes na pele levam um tempo maior para que o sangramento pare.</a:t>
            </a:r>
          </a:p>
          <a:p>
            <a:pPr marL="0" indent="0">
              <a:buNone/>
            </a:pPr>
            <a:endParaRPr lang="pt-BR" dirty="0"/>
          </a:p>
        </p:txBody>
      </p:sp>
    </p:spTree>
    <p:extLst>
      <p:ext uri="{BB962C8B-B14F-4D97-AF65-F5344CB8AC3E}">
        <p14:creationId xmlns:p14="http://schemas.microsoft.com/office/powerpoint/2010/main" val="23996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BAF51-9035-4E1D-952A-93DCA01F3D57}"/>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DA59C513-A231-4FAB-94FD-8D5CBFE105A4}"/>
              </a:ext>
            </a:extLst>
          </p:cNvPr>
          <p:cNvSpPr>
            <a:spLocks noGrp="1"/>
          </p:cNvSpPr>
          <p:nvPr>
            <p:ph idx="1"/>
          </p:nvPr>
        </p:nvSpPr>
        <p:spPr>
          <a:xfrm>
            <a:off x="729763" y="2059694"/>
            <a:ext cx="10553692" cy="3450613"/>
          </a:xfrm>
        </p:spPr>
        <p:txBody>
          <a:bodyPr>
            <a:normAutofit/>
          </a:bodyPr>
          <a:lstStyle/>
          <a:p>
            <a:pPr marL="0" indent="0" algn="just">
              <a:buNone/>
            </a:pPr>
            <a:r>
              <a:rPr lang="pt-BR" b="0" i="0" dirty="0">
                <a:solidFill>
                  <a:srgbClr val="000000"/>
                </a:solidFill>
                <a:effectLst/>
                <a:latin typeface="Tahoma" panose="020B0604030504040204" pitchFamily="34" charset="0"/>
              </a:rPr>
              <a:t>Até agora, não há uma cura para a doença, mas uma possibilidade de tratamento é a reposição intravenosa (pela veia) do fator deficiente (fator VIII na hemofilia A ou fator IX na hemofilia B).</a:t>
            </a:r>
          </a:p>
          <a:p>
            <a:pPr marL="0" indent="0" algn="just">
              <a:buNone/>
            </a:pPr>
            <a:r>
              <a:rPr lang="pt-BR" b="0" i="0" dirty="0">
                <a:solidFill>
                  <a:srgbClr val="000000"/>
                </a:solidFill>
                <a:effectLst/>
                <a:latin typeface="Tahoma" panose="020B0604030504040204" pitchFamily="34" charset="0"/>
              </a:rPr>
              <a:t>Para que o tratamento seja completo o paciente deve fazer exames regularmente e jamais utilizar medicamentos que não sejam recomendados pelos médicos. Há o risco de o paciente desenvolver inibidores, que neutralizam o fator coagulante.</a:t>
            </a:r>
          </a:p>
        </p:txBody>
      </p:sp>
    </p:spTree>
    <p:extLst>
      <p:ext uri="{BB962C8B-B14F-4D97-AF65-F5344CB8AC3E}">
        <p14:creationId xmlns:p14="http://schemas.microsoft.com/office/powerpoint/2010/main" val="2592985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DE91C-1F6A-40CC-9274-9EA669CBA26C}"/>
              </a:ext>
            </a:extLst>
          </p:cNvPr>
          <p:cNvSpPr>
            <a:spLocks noGrp="1"/>
          </p:cNvSpPr>
          <p:nvPr>
            <p:ph type="title"/>
          </p:nvPr>
        </p:nvSpPr>
        <p:spPr/>
        <p:txBody>
          <a:bodyPr/>
          <a:lstStyle/>
          <a:p>
            <a:r>
              <a:rPr lang="pt-BR" dirty="0"/>
              <a:t>Tipos de hemofilia</a:t>
            </a:r>
          </a:p>
        </p:txBody>
      </p:sp>
      <p:sp>
        <p:nvSpPr>
          <p:cNvPr id="3" name="Espaço Reservado para Conteúdo 2">
            <a:extLst>
              <a:ext uri="{FF2B5EF4-FFF2-40B4-BE49-F238E27FC236}">
                <a16:creationId xmlns:a16="http://schemas.microsoft.com/office/drawing/2014/main" id="{CA1ED9FB-7404-4455-96DF-7F1A68AB39B0}"/>
              </a:ext>
            </a:extLst>
          </p:cNvPr>
          <p:cNvSpPr>
            <a:spLocks noGrp="1"/>
          </p:cNvSpPr>
          <p:nvPr>
            <p:ph idx="1"/>
          </p:nvPr>
        </p:nvSpPr>
        <p:spPr>
          <a:xfrm>
            <a:off x="800101" y="2015732"/>
            <a:ext cx="10254754" cy="3450613"/>
          </a:xfrm>
        </p:spPr>
        <p:txBody>
          <a:bodyPr/>
          <a:lstStyle/>
          <a:p>
            <a:pPr marL="0" indent="0" algn="just">
              <a:buNone/>
            </a:pPr>
            <a:r>
              <a:rPr lang="pt-BR" b="0" i="0" dirty="0">
                <a:solidFill>
                  <a:srgbClr val="000000"/>
                </a:solidFill>
                <a:effectLst/>
                <a:latin typeface="Tahoma" panose="020B0604030504040204" pitchFamily="34" charset="0"/>
              </a:rPr>
              <a:t>A hemofilia é mais comumente classificada nos tipos A e B. Pessoas com Hemofilia tipo A são deficientes de fator VIII (oito). Já as pessoas com hemofilia do tipo B são deficientes de fator IX. Os sangramentos são iguais nos dois tipos, porém a gravidade dos sangramentos depende da quantidade de fator presente no plasma (líquido que representa 55% do volume total do sangue).</a:t>
            </a:r>
            <a:endParaRPr lang="pt-BR" dirty="0"/>
          </a:p>
        </p:txBody>
      </p:sp>
    </p:spTree>
    <p:extLst>
      <p:ext uri="{BB962C8B-B14F-4D97-AF65-F5344CB8AC3E}">
        <p14:creationId xmlns:p14="http://schemas.microsoft.com/office/powerpoint/2010/main" val="1881865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CB2A9-AA39-43E6-AFB3-5F2F25E97763}"/>
              </a:ext>
            </a:extLst>
          </p:cNvPr>
          <p:cNvSpPr>
            <a:spLocks noGrp="1"/>
          </p:cNvSpPr>
          <p:nvPr>
            <p:ph type="title"/>
          </p:nvPr>
        </p:nvSpPr>
        <p:spPr/>
        <p:txBody>
          <a:bodyPr/>
          <a:lstStyle/>
          <a:p>
            <a:r>
              <a:rPr lang="pt-BR" dirty="0"/>
              <a:t>prognóstico</a:t>
            </a:r>
          </a:p>
        </p:txBody>
      </p:sp>
      <p:sp>
        <p:nvSpPr>
          <p:cNvPr id="3" name="Espaço Reservado para Conteúdo 2">
            <a:extLst>
              <a:ext uri="{FF2B5EF4-FFF2-40B4-BE49-F238E27FC236}">
                <a16:creationId xmlns:a16="http://schemas.microsoft.com/office/drawing/2014/main" id="{9272D71C-CEFE-46FB-B979-C555A3D1FEB7}"/>
              </a:ext>
            </a:extLst>
          </p:cNvPr>
          <p:cNvSpPr>
            <a:spLocks noGrp="1"/>
          </p:cNvSpPr>
          <p:nvPr>
            <p:ph idx="1"/>
          </p:nvPr>
        </p:nvSpPr>
        <p:spPr>
          <a:xfrm>
            <a:off x="509955" y="2015732"/>
            <a:ext cx="11298114" cy="3450613"/>
          </a:xfrm>
        </p:spPr>
        <p:txBody>
          <a:bodyPr>
            <a:normAutofit fontScale="92500" lnSpcReduction="10000"/>
          </a:bodyPr>
          <a:lstStyle/>
          <a:p>
            <a:pPr marL="0" indent="0" algn="l">
              <a:buNone/>
            </a:pPr>
            <a:r>
              <a:rPr lang="pt-BR" b="0" i="0" dirty="0">
                <a:solidFill>
                  <a:srgbClr val="000000"/>
                </a:solidFill>
                <a:effectLst/>
                <a:latin typeface="Tahoma" panose="020B0604030504040204" pitchFamily="34" charset="0"/>
              </a:rPr>
              <a:t>Além do tratamento de profilaxia, é fundamental que pacientes diagnosticados com hemofilia sejam acompanhados regularmente pelo seu médico hematologista ou </a:t>
            </a:r>
            <a:r>
              <a:rPr lang="pt-BR" b="0" i="0" dirty="0" err="1">
                <a:solidFill>
                  <a:srgbClr val="000000"/>
                </a:solidFill>
                <a:effectLst/>
                <a:latin typeface="Tahoma" panose="020B0604030504040204" pitchFamily="34" charset="0"/>
              </a:rPr>
              <a:t>hematerapeuta</a:t>
            </a:r>
            <a:r>
              <a:rPr lang="pt-BR" b="0" i="0" dirty="0">
                <a:solidFill>
                  <a:srgbClr val="000000"/>
                </a:solidFill>
                <a:effectLst/>
                <a:latin typeface="Tahoma" panose="020B0604030504040204" pitchFamily="34" charset="0"/>
              </a:rPr>
              <a:t>, a fim de evitar complicações e riscos da hemofilia, tais como problemas articulares ou procedimentos cirúrgicos.</a:t>
            </a:r>
          </a:p>
          <a:p>
            <a:pPr marL="0" indent="0" algn="just">
              <a:buNone/>
            </a:pPr>
            <a:r>
              <a:rPr lang="pt-BR" b="0" i="0" dirty="0">
                <a:solidFill>
                  <a:srgbClr val="000000"/>
                </a:solidFill>
                <a:effectLst/>
                <a:latin typeface="Tahoma" panose="020B0604030504040204" pitchFamily="34" charset="0"/>
              </a:rPr>
              <a:t>Também como forma de prevenção, recomenda-se, na infância e também na vida adulta, a prática de atividades físicas, mas com a devida orientação médica. Os pacientes com hemofilia podem realizar exercícios leves, como natação, ginástica, ciclismo, caminhada e musculação, desde acompanhados por medidas de prevenção e controle de traumas.</a:t>
            </a:r>
          </a:p>
          <a:p>
            <a:pPr marL="0" indent="0" algn="l">
              <a:buNone/>
            </a:pPr>
            <a:r>
              <a:rPr lang="pt-BR" b="0" i="0" dirty="0">
                <a:solidFill>
                  <a:srgbClr val="000000"/>
                </a:solidFill>
                <a:effectLst/>
                <a:latin typeface="Tahoma" panose="020B0604030504040204" pitchFamily="34" charset="0"/>
              </a:rPr>
              <a:t>De modo geral, com o tratamento médico adequado, os pacientes hemofílicos conseguem levar uma vida normal, com qualidade, bem-estar e segurança.</a:t>
            </a:r>
          </a:p>
          <a:p>
            <a:endParaRPr lang="pt-BR" dirty="0"/>
          </a:p>
        </p:txBody>
      </p:sp>
    </p:spTree>
    <p:extLst>
      <p:ext uri="{BB962C8B-B14F-4D97-AF65-F5344CB8AC3E}">
        <p14:creationId xmlns:p14="http://schemas.microsoft.com/office/powerpoint/2010/main" val="2237240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EDE97-D708-4F14-846E-4FD90D5E5FDE}"/>
              </a:ext>
            </a:extLst>
          </p:cNvPr>
          <p:cNvSpPr>
            <a:spLocks noGrp="1"/>
          </p:cNvSpPr>
          <p:nvPr>
            <p:ph type="title"/>
          </p:nvPr>
        </p:nvSpPr>
        <p:spPr/>
        <p:txBody>
          <a:bodyPr/>
          <a:lstStyle/>
          <a:p>
            <a:pPr algn="r"/>
            <a:r>
              <a:rPr lang="pt-BR" dirty="0"/>
              <a:t>A hemofilia na minha vida</a:t>
            </a:r>
          </a:p>
        </p:txBody>
      </p:sp>
      <p:pic>
        <p:nvPicPr>
          <p:cNvPr id="4" name="Espaço Reservado para Conteúdo 3">
            <a:extLst>
              <a:ext uri="{FF2B5EF4-FFF2-40B4-BE49-F238E27FC236}">
                <a16:creationId xmlns:a16="http://schemas.microsoft.com/office/drawing/2014/main" id="{A3E0FA8B-2C02-4DC7-A0C3-3593C6CB98C5}"/>
              </a:ext>
            </a:extLst>
          </p:cNvPr>
          <p:cNvPicPr>
            <a:picLocks noGrp="1" noChangeAspect="1"/>
          </p:cNvPicPr>
          <p:nvPr>
            <p:ph idx="1"/>
          </p:nvPr>
        </p:nvPicPr>
        <p:blipFill rotWithShape="1">
          <a:blip r:embed="rId2"/>
          <a:srcRect l="27354" t="14960" r="36696" b="9852"/>
          <a:stretch/>
        </p:blipFill>
        <p:spPr>
          <a:xfrm>
            <a:off x="1230924" y="569103"/>
            <a:ext cx="3314700" cy="5040389"/>
          </a:xfrm>
          <a:prstGeom prst="rect">
            <a:avLst/>
          </a:prstGeom>
        </p:spPr>
      </p:pic>
    </p:spTree>
    <p:extLst>
      <p:ext uri="{BB962C8B-B14F-4D97-AF65-F5344CB8AC3E}">
        <p14:creationId xmlns:p14="http://schemas.microsoft.com/office/powerpoint/2010/main" val="1676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FDB22-CD13-438C-B6D7-41CB4F9D1EF2}"/>
              </a:ext>
            </a:extLst>
          </p:cNvPr>
          <p:cNvSpPr>
            <a:spLocks noGrp="1"/>
          </p:cNvSpPr>
          <p:nvPr>
            <p:ph type="title"/>
          </p:nvPr>
        </p:nvSpPr>
        <p:spPr/>
        <p:txBody>
          <a:bodyPr/>
          <a:lstStyle/>
          <a:p>
            <a:r>
              <a:rPr lang="pt-BR" b="0" i="0" dirty="0">
                <a:solidFill>
                  <a:srgbClr val="404040"/>
                </a:solidFill>
                <a:effectLst/>
                <a:latin typeface="Rubik"/>
              </a:rPr>
              <a:t>Plasma</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2FAD714A-6F50-461A-865C-96E4DAA9ADE3}"/>
              </a:ext>
            </a:extLst>
          </p:cNvPr>
          <p:cNvSpPr>
            <a:spLocks noGrp="1"/>
          </p:cNvSpPr>
          <p:nvPr>
            <p:ph idx="1"/>
          </p:nvPr>
        </p:nvSpPr>
        <p:spPr/>
        <p:txBody>
          <a:bodyPr/>
          <a:lstStyle/>
          <a:p>
            <a:pPr marL="0" indent="0" algn="just">
              <a:buNone/>
            </a:pPr>
            <a:r>
              <a:rPr lang="pt-BR" b="0" i="0" dirty="0">
                <a:solidFill>
                  <a:srgbClr val="404040"/>
                </a:solidFill>
                <a:effectLst/>
                <a:latin typeface="Helvetica" panose="020B0604020202020204" pitchFamily="34" charset="0"/>
              </a:rPr>
              <a:t>O plasma é a parte líquida do sangue, sendo de consistência viscosa e de cor amarelada. O plasma é formado no fígado e as principais proteínas presentes são as globulinas, albuminas e fibrinogênio. O plasma tem como funções o transporte de gás carbônico, nutrientes e toxinas produzidas pelas células, além de ser responsável pelo transporte de medicamentos pelo corpo. </a:t>
            </a:r>
            <a:endParaRPr lang="pt-BR" dirty="0"/>
          </a:p>
        </p:txBody>
      </p:sp>
    </p:spTree>
    <p:extLst>
      <p:ext uri="{BB962C8B-B14F-4D97-AF65-F5344CB8AC3E}">
        <p14:creationId xmlns:p14="http://schemas.microsoft.com/office/powerpoint/2010/main" val="372979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9C42BE-C6E4-4404-A1D9-BF227F1B12B2}"/>
              </a:ext>
            </a:extLst>
          </p:cNvPr>
          <p:cNvSpPr>
            <a:spLocks noGrp="1"/>
          </p:cNvSpPr>
          <p:nvPr>
            <p:ph type="title"/>
          </p:nvPr>
        </p:nvSpPr>
        <p:spPr/>
        <p:txBody>
          <a:bodyPr/>
          <a:lstStyle/>
          <a:p>
            <a:r>
              <a:rPr lang="pt-BR" b="0" i="0" dirty="0">
                <a:solidFill>
                  <a:srgbClr val="404040"/>
                </a:solidFill>
                <a:effectLst/>
                <a:latin typeface="Rubik"/>
              </a:rPr>
              <a:t>Hemácias ou eritrócitos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0284353D-EB8F-4412-9B44-AE03A3014DFE}"/>
              </a:ext>
            </a:extLst>
          </p:cNvPr>
          <p:cNvSpPr>
            <a:spLocks noGrp="1"/>
          </p:cNvSpPr>
          <p:nvPr>
            <p:ph idx="1"/>
          </p:nvPr>
        </p:nvSpPr>
        <p:spPr/>
        <p:txBody>
          <a:bodyPr/>
          <a:lstStyle/>
          <a:p>
            <a:pPr algn="l" fontAlgn="t"/>
            <a:r>
              <a:rPr lang="pt-BR" b="0" i="0" dirty="0">
                <a:solidFill>
                  <a:srgbClr val="404040"/>
                </a:solidFill>
                <a:effectLst/>
                <a:latin typeface="Helvetica" panose="020B0604020202020204" pitchFamily="34" charset="0"/>
              </a:rPr>
              <a:t>As hemácias são a parte sólida e vermelha do sangue que têm como função o transporte de oxigênio pelo corpo, uma vez que possui hemoglobina. As hemácias são produzidas pela medula óssea, duram cerca de 120 dias e após esse período são destruídas no fígado e no baço.</a:t>
            </a:r>
          </a:p>
          <a:p>
            <a:pPr algn="l" fontAlgn="t"/>
            <a:r>
              <a:rPr lang="pt-BR" b="0" i="0" dirty="0">
                <a:solidFill>
                  <a:srgbClr val="404040"/>
                </a:solidFill>
                <a:effectLst/>
                <a:latin typeface="Helvetica" panose="020B0604020202020204" pitchFamily="34" charset="0"/>
              </a:rPr>
              <a:t>A quantidade de hemácias em 1 mm cúbico no homem é de cerca de 5 milhões e na mulher é de cerca de 4,5 milhões, quando estes valores estão abaixo do esperado a pessoa pode estar com anemia. Essa contagem pode ser feita através do exame chamado hemograma.</a:t>
            </a:r>
          </a:p>
          <a:p>
            <a:pPr marL="0" indent="0">
              <a:buNone/>
            </a:pPr>
            <a:endParaRPr lang="pt-BR" dirty="0"/>
          </a:p>
        </p:txBody>
      </p:sp>
    </p:spTree>
    <p:extLst>
      <p:ext uri="{BB962C8B-B14F-4D97-AF65-F5344CB8AC3E}">
        <p14:creationId xmlns:p14="http://schemas.microsoft.com/office/powerpoint/2010/main" val="305992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E9B2A-94A7-466D-98F1-DACDD9AE02FC}"/>
              </a:ext>
            </a:extLst>
          </p:cNvPr>
          <p:cNvSpPr>
            <a:spLocks noGrp="1"/>
          </p:cNvSpPr>
          <p:nvPr>
            <p:ph type="title"/>
          </p:nvPr>
        </p:nvSpPr>
        <p:spPr/>
        <p:txBody>
          <a:bodyPr/>
          <a:lstStyle/>
          <a:p>
            <a:r>
              <a:rPr lang="pt-BR" b="0" i="0" dirty="0">
                <a:solidFill>
                  <a:srgbClr val="404040"/>
                </a:solidFill>
                <a:effectLst/>
                <a:latin typeface="Rubik"/>
              </a:rPr>
              <a:t>Leucócitos ou glóbulos brancos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42E5877C-1A59-44F6-9EBA-710A3B90F667}"/>
              </a:ext>
            </a:extLst>
          </p:cNvPr>
          <p:cNvSpPr>
            <a:spLocks noGrp="1"/>
          </p:cNvSpPr>
          <p:nvPr>
            <p:ph idx="1"/>
          </p:nvPr>
        </p:nvSpPr>
        <p:spPr/>
        <p:txBody>
          <a:bodyPr/>
          <a:lstStyle/>
          <a:p>
            <a:pPr marL="0" indent="0" algn="just">
              <a:buNone/>
            </a:pPr>
            <a:r>
              <a:rPr lang="pt-BR" b="0" i="0" dirty="0">
                <a:solidFill>
                  <a:srgbClr val="404040"/>
                </a:solidFill>
                <a:effectLst/>
                <a:latin typeface="Helvetica" panose="020B0604020202020204" pitchFamily="34" charset="0"/>
              </a:rPr>
              <a:t>Os leucócitos são responsáveis pela defesa do organismo e são produzidos pela medula óssea e linfonodos. Os leucócitos são compostos por neutrófilos, eosinófilos, basófilos, linfócitos e monócitos.</a:t>
            </a:r>
            <a:endParaRPr lang="pt-BR" dirty="0"/>
          </a:p>
        </p:txBody>
      </p:sp>
    </p:spTree>
    <p:extLst>
      <p:ext uri="{BB962C8B-B14F-4D97-AF65-F5344CB8AC3E}">
        <p14:creationId xmlns:p14="http://schemas.microsoft.com/office/powerpoint/2010/main" val="287469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53D92-B17E-43A8-9A45-30885DDD066A}"/>
              </a:ext>
            </a:extLst>
          </p:cNvPr>
          <p:cNvSpPr>
            <a:spLocks noGrp="1"/>
          </p:cNvSpPr>
          <p:nvPr>
            <p:ph type="title"/>
          </p:nvPr>
        </p:nvSpPr>
        <p:spPr/>
        <p:txBody>
          <a:bodyPr/>
          <a:lstStyle/>
          <a:p>
            <a:r>
              <a:rPr lang="pt-BR" b="0" i="0" dirty="0">
                <a:solidFill>
                  <a:srgbClr val="404040"/>
                </a:solidFill>
                <a:effectLst/>
                <a:latin typeface="Rubik"/>
              </a:rPr>
              <a:t>Leucócitos ou glóbulos brancos</a:t>
            </a:r>
            <a:br>
              <a:rPr lang="pt-BR" b="0" i="0" dirty="0">
                <a:solidFill>
                  <a:srgbClr val="404040"/>
                </a:solidFill>
                <a:effectLst/>
                <a:latin typeface="Rubik"/>
              </a:rPr>
            </a:br>
            <a:endParaRPr lang="pt-BR" dirty="0"/>
          </a:p>
        </p:txBody>
      </p:sp>
      <p:sp>
        <p:nvSpPr>
          <p:cNvPr id="3" name="Espaço Reservado para Conteúdo 2">
            <a:extLst>
              <a:ext uri="{FF2B5EF4-FFF2-40B4-BE49-F238E27FC236}">
                <a16:creationId xmlns:a16="http://schemas.microsoft.com/office/drawing/2014/main" id="{E0D85074-8CDE-435E-B1ED-3E3C4CF1B4CB}"/>
              </a:ext>
            </a:extLst>
          </p:cNvPr>
          <p:cNvSpPr>
            <a:spLocks noGrp="1"/>
          </p:cNvSpPr>
          <p:nvPr>
            <p:ph idx="1"/>
          </p:nvPr>
        </p:nvSpPr>
        <p:spPr/>
        <p:txBody>
          <a:bodyPr>
            <a:normAutofit lnSpcReduction="10000"/>
          </a:bodyPr>
          <a:lstStyle/>
          <a:p>
            <a:pPr algn="just">
              <a:buFont typeface="Arial" panose="020B0604020202020204" pitchFamily="34" charset="0"/>
              <a:buChar char="•"/>
            </a:pPr>
            <a:r>
              <a:rPr lang="pt-BR" b="1" i="0" dirty="0">
                <a:solidFill>
                  <a:srgbClr val="404040"/>
                </a:solidFill>
                <a:effectLst/>
                <a:latin typeface="Helvetica" panose="020B0604020202020204" pitchFamily="34" charset="0"/>
              </a:rPr>
              <a:t>Neutrófilos:</a:t>
            </a:r>
            <a:r>
              <a:rPr lang="pt-BR" b="0" i="0" dirty="0">
                <a:solidFill>
                  <a:srgbClr val="404040"/>
                </a:solidFill>
                <a:effectLst/>
                <a:latin typeface="Helvetica" panose="020B0604020202020204" pitchFamily="34" charset="0"/>
              </a:rPr>
              <a:t> Servem para combater pequenas inflamações e infecções causadas por bactérias ou fungos. Isso indica que se no exame de sangue for visto um aumento dos neutrófilos, a pessoa pode estar com alguma inflamação causada por uma bactéria ou fungo. Os neutrófilos englobam as bactérias e os fungos, inutilizando estes agentes agressores, mas morrem a seguir dando origem ao pus. Se este pus não sair do corpo ele gera inchaço e formação de abcesso. </a:t>
            </a:r>
          </a:p>
          <a:p>
            <a:pPr algn="l">
              <a:buFont typeface="Arial" panose="020B0604020202020204" pitchFamily="34" charset="0"/>
              <a:buChar char="•"/>
            </a:pPr>
            <a:r>
              <a:rPr lang="pt-BR" b="1" i="0" dirty="0">
                <a:solidFill>
                  <a:srgbClr val="404040"/>
                </a:solidFill>
                <a:effectLst/>
                <a:latin typeface="Helvetica" panose="020B0604020202020204" pitchFamily="34" charset="0"/>
              </a:rPr>
              <a:t>Eosinófilos:</a:t>
            </a:r>
            <a:r>
              <a:rPr lang="pt-BR" b="0" i="0" dirty="0">
                <a:solidFill>
                  <a:srgbClr val="404040"/>
                </a:solidFill>
                <a:effectLst/>
                <a:latin typeface="Helvetica" panose="020B0604020202020204" pitchFamily="34" charset="0"/>
              </a:rPr>
              <a:t> Servem para combater as infecções parasitárias e reações alérgicas.</a:t>
            </a:r>
          </a:p>
          <a:p>
            <a:pPr marL="0" indent="0" algn="just">
              <a:buNone/>
            </a:pPr>
            <a:endParaRPr lang="pt-BR" dirty="0"/>
          </a:p>
        </p:txBody>
      </p:sp>
    </p:spTree>
    <p:extLst>
      <p:ext uri="{BB962C8B-B14F-4D97-AF65-F5344CB8AC3E}">
        <p14:creationId xmlns:p14="http://schemas.microsoft.com/office/powerpoint/2010/main" val="1205924273"/>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121</TotalTime>
  <Words>5218</Words>
  <Application>Microsoft Office PowerPoint</Application>
  <PresentationFormat>Widescreen</PresentationFormat>
  <Paragraphs>227</Paragraphs>
  <Slides>56</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56</vt:i4>
      </vt:variant>
    </vt:vector>
  </HeadingPairs>
  <TitlesOfParts>
    <vt:vector size="65" baseType="lpstr">
      <vt:lpstr>Arial</vt:lpstr>
      <vt:lpstr>Gill Sans MT</vt:lpstr>
      <vt:lpstr>Helvetica</vt:lpstr>
      <vt:lpstr>Montserrat</vt:lpstr>
      <vt:lpstr>Proza Libre</vt:lpstr>
      <vt:lpstr>Roboto Slab</vt:lpstr>
      <vt:lpstr>Rubik</vt:lpstr>
      <vt:lpstr>Tahoma</vt:lpstr>
      <vt:lpstr>Galeria</vt:lpstr>
      <vt:lpstr>HEMATOLOGIA</vt:lpstr>
      <vt:lpstr>Definição    </vt:lpstr>
      <vt:lpstr>Apresentação do PowerPoint</vt:lpstr>
      <vt:lpstr>Componentes do sangue e suas funções </vt:lpstr>
      <vt:lpstr>Componentes do sangue e suas funções </vt:lpstr>
      <vt:lpstr>Plasma </vt:lpstr>
      <vt:lpstr>Hemácias ou eritrócitos </vt:lpstr>
      <vt:lpstr>Leucócitos ou glóbulos brancos </vt:lpstr>
      <vt:lpstr>Leucócitos ou glóbulos brancos </vt:lpstr>
      <vt:lpstr>Leucócitos ou glóbulos brancos </vt:lpstr>
      <vt:lpstr>Plaquetas ou trombócitos </vt:lpstr>
      <vt:lpstr>importante</vt:lpstr>
      <vt:lpstr>Tipos sanguíneos</vt:lpstr>
      <vt:lpstr>Transfusões sanguíneas</vt:lpstr>
      <vt:lpstr>Indicações de transfusão sanguínea </vt:lpstr>
      <vt:lpstr>Tipo de transfusão sanguínea</vt:lpstr>
      <vt:lpstr>Tipo de transfusão sanguínea</vt:lpstr>
      <vt:lpstr>Cuidados Da Enfermagem Em Relação A Transfusão </vt:lpstr>
      <vt:lpstr>1 – Cuidados da enfermagem antes da transfusão </vt:lpstr>
      <vt:lpstr>2 – Cuidados durante a transfusão  </vt:lpstr>
      <vt:lpstr>2 – Cuidados durante a transfusão  </vt:lpstr>
      <vt:lpstr>2 – Cuidados durante a transfusão  </vt:lpstr>
      <vt:lpstr>Reações adversas durante a transfusão sanguínea </vt:lpstr>
      <vt:lpstr>3 – Cuidados da enfermagem após a transfusão  </vt:lpstr>
      <vt:lpstr>3 – Cuidados da enfermagem após a transfusão  </vt:lpstr>
      <vt:lpstr>anemia</vt:lpstr>
      <vt:lpstr>Classificação da anemia </vt:lpstr>
      <vt:lpstr>Classificação da anemia </vt:lpstr>
      <vt:lpstr>Classificação da anemia </vt:lpstr>
      <vt:lpstr>Classificação da anemia </vt:lpstr>
      <vt:lpstr>Tipos de anemia</vt:lpstr>
      <vt:lpstr>Tipos de anemia</vt:lpstr>
      <vt:lpstr>Tipos de anemia</vt:lpstr>
      <vt:lpstr>Tipos de anemia</vt:lpstr>
      <vt:lpstr>Tipos de anemia</vt:lpstr>
      <vt:lpstr>Tipos de anemia</vt:lpstr>
      <vt:lpstr>Tipos de anemia</vt:lpstr>
      <vt:lpstr>Tipos de anemia</vt:lpstr>
      <vt:lpstr>Apresentação do PowerPoint</vt:lpstr>
      <vt:lpstr>Apresentação do PowerPoint</vt:lpstr>
      <vt:lpstr>Apresentação do PowerPoint</vt:lpstr>
      <vt:lpstr>Sintomas de Anemia </vt:lpstr>
      <vt:lpstr>leucemia</vt:lpstr>
      <vt:lpstr>leucemia</vt:lpstr>
      <vt:lpstr>Apresentação do PowerPoint</vt:lpstr>
      <vt:lpstr>Tipos de Leucemia </vt:lpstr>
      <vt:lpstr>Sintomas da leucemia </vt:lpstr>
      <vt:lpstr>diagnóstico</vt:lpstr>
      <vt:lpstr>tratamento</vt:lpstr>
      <vt:lpstr>Apresentação do PowerPoint</vt:lpstr>
      <vt:lpstr>hemofilia</vt:lpstr>
      <vt:lpstr>Sintomas de Hemofilia </vt:lpstr>
      <vt:lpstr>tratamento</vt:lpstr>
      <vt:lpstr>Tipos de hemofilia</vt:lpstr>
      <vt:lpstr>prognóstico</vt:lpstr>
      <vt:lpstr>A hemofilia na minha vida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HEMATOLOGIA</dc:title>
  <dc:creator>Proprietário</dc:creator>
  <cp:lastModifiedBy>Proprietário</cp:lastModifiedBy>
  <cp:revision>12</cp:revision>
  <dcterms:created xsi:type="dcterms:W3CDTF">2021-02-24T19:01:16Z</dcterms:created>
  <dcterms:modified xsi:type="dcterms:W3CDTF">2021-02-24T21:02:43Z</dcterms:modified>
</cp:coreProperties>
</file>