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64" r:id="rId6"/>
    <p:sldId id="265" r:id="rId7"/>
    <p:sldId id="268" r:id="rId8"/>
    <p:sldId id="266" r:id="rId9"/>
    <p:sldId id="257" r:id="rId10"/>
    <p:sldId id="258" r:id="rId11"/>
    <p:sldId id="259" r:id="rId12"/>
    <p:sldId id="273" r:id="rId13"/>
    <p:sldId id="275" r:id="rId14"/>
    <p:sldId id="260" r:id="rId15"/>
    <p:sldId id="276" r:id="rId16"/>
    <p:sldId id="269" r:id="rId17"/>
    <p:sldId id="274" r:id="rId18"/>
    <p:sldId id="270" r:id="rId19"/>
    <p:sldId id="277" r:id="rId20"/>
    <p:sldId id="271" r:id="rId21"/>
    <p:sldId id="272" r:id="rId22"/>
    <p:sldId id="279" r:id="rId23"/>
    <p:sldId id="278" r:id="rId24"/>
    <p:sldId id="280" r:id="rId25"/>
    <p:sldId id="281" r:id="rId26"/>
    <p:sldId id="282" r:id="rId27"/>
    <p:sldId id="283" r:id="rId28"/>
    <p:sldId id="284" r:id="rId29"/>
    <p:sldId id="285" r:id="rId30"/>
    <p:sldId id="286" r:id="rId31"/>
    <p:sldId id="287" r:id="rId32"/>
    <p:sldId id="288" r:id="rId33"/>
    <p:sldId id="291" r:id="rId34"/>
    <p:sldId id="290"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ola Carlim Voigt" initials="FCV" lastIdx="1" clrIdx="0">
    <p:extLst>
      <p:ext uri="{19B8F6BF-5375-455C-9EA6-DF929625EA0E}">
        <p15:presenceInfo xmlns:p15="http://schemas.microsoft.com/office/powerpoint/2012/main" userId="d25707ee112f43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3/11/2021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3/11/2021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3/11/2021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fabycarlim@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AD65629-A3A6-48D3-84B0-68D19665728F}"/>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trans="35000" pressure="20"/>
                    </a14:imgEffect>
                  </a14:imgLayer>
                </a14:imgProps>
              </a:ext>
            </a:extLst>
          </a:blip>
          <a:stretch>
            <a:fillRect/>
          </a:stretch>
        </p:blipFill>
        <p:spPr>
          <a:xfrm>
            <a:off x="1158240" y="1172419"/>
            <a:ext cx="9875520" cy="4513161"/>
          </a:xfrm>
          <a:prstGeom prst="rect">
            <a:avLst/>
          </a:prstGeom>
          <a:ln>
            <a:noFill/>
          </a:ln>
          <a:effectLst>
            <a:outerShdw blurRad="50800" dist="50800" dir="5400000" algn="ctr" rotWithShape="0">
              <a:srgbClr val="EAEAEA"/>
            </a:outerShdw>
            <a:softEdge rad="112500"/>
          </a:effectLst>
        </p:spPr>
      </p:pic>
      <p:sp>
        <p:nvSpPr>
          <p:cNvPr id="2" name="Título 1">
            <a:extLst>
              <a:ext uri="{FF2B5EF4-FFF2-40B4-BE49-F238E27FC236}">
                <a16:creationId xmlns:a16="http://schemas.microsoft.com/office/drawing/2014/main" id="{1AAE99E6-0852-4216-84A2-4EB1559FB9D3}"/>
              </a:ext>
            </a:extLst>
          </p:cNvPr>
          <p:cNvSpPr>
            <a:spLocks noGrp="1"/>
          </p:cNvSpPr>
          <p:nvPr>
            <p:ph type="ctrTitle"/>
          </p:nvPr>
        </p:nvSpPr>
        <p:spPr>
          <a:xfrm>
            <a:off x="1520067" y="2041672"/>
            <a:ext cx="8898131" cy="2098226"/>
          </a:xfrm>
        </p:spPr>
        <p:txBody>
          <a:bodyPr/>
          <a:lstStyle/>
          <a:p>
            <a:r>
              <a:rPr lang="pt-BR" dirty="0"/>
              <a:t>Anatomia e fisiologia humana</a:t>
            </a:r>
          </a:p>
        </p:txBody>
      </p:sp>
      <p:sp>
        <p:nvSpPr>
          <p:cNvPr id="3" name="Subtítulo 2">
            <a:extLst>
              <a:ext uri="{FF2B5EF4-FFF2-40B4-BE49-F238E27FC236}">
                <a16:creationId xmlns:a16="http://schemas.microsoft.com/office/drawing/2014/main" id="{CBF09282-8743-46F2-997E-847705DA8F8B}"/>
              </a:ext>
            </a:extLst>
          </p:cNvPr>
          <p:cNvSpPr>
            <a:spLocks noGrp="1"/>
          </p:cNvSpPr>
          <p:nvPr>
            <p:ph type="subTitle" idx="1"/>
          </p:nvPr>
        </p:nvSpPr>
        <p:spPr>
          <a:xfrm>
            <a:off x="2553297" y="4243011"/>
            <a:ext cx="6831673" cy="1086237"/>
          </a:xfrm>
        </p:spPr>
        <p:txBody>
          <a:bodyPr/>
          <a:lstStyle/>
          <a:p>
            <a:r>
              <a:rPr lang="pt-BR" dirty="0"/>
              <a:t>Profa. Fabíola Carlim Voigt</a:t>
            </a:r>
          </a:p>
        </p:txBody>
      </p:sp>
    </p:spTree>
    <p:extLst>
      <p:ext uri="{BB962C8B-B14F-4D97-AF65-F5344CB8AC3E}">
        <p14:creationId xmlns:p14="http://schemas.microsoft.com/office/powerpoint/2010/main" val="303857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A9C9D-C038-47EE-8A3E-EF45F19D8228}"/>
              </a:ext>
            </a:extLst>
          </p:cNvPr>
          <p:cNvSpPr>
            <a:spLocks noGrp="1"/>
          </p:cNvSpPr>
          <p:nvPr>
            <p:ph type="title"/>
          </p:nvPr>
        </p:nvSpPr>
        <p:spPr/>
        <p:txBody>
          <a:bodyPr/>
          <a:lstStyle/>
          <a:p>
            <a:r>
              <a:rPr lang="pt-BR" dirty="0"/>
              <a:t>CONCEITO</a:t>
            </a:r>
          </a:p>
        </p:txBody>
      </p:sp>
      <p:sp>
        <p:nvSpPr>
          <p:cNvPr id="3" name="Espaço Reservado para Conteúdo 2">
            <a:extLst>
              <a:ext uri="{FF2B5EF4-FFF2-40B4-BE49-F238E27FC236}">
                <a16:creationId xmlns:a16="http://schemas.microsoft.com/office/drawing/2014/main" id="{6827EC98-399D-418B-9FF5-85DABF74AF1F}"/>
              </a:ext>
            </a:extLst>
          </p:cNvPr>
          <p:cNvSpPr>
            <a:spLocks noGrp="1"/>
          </p:cNvSpPr>
          <p:nvPr>
            <p:ph idx="1"/>
          </p:nvPr>
        </p:nvSpPr>
        <p:spPr>
          <a:xfrm>
            <a:off x="1219200" y="2171700"/>
            <a:ext cx="9601200" cy="3581400"/>
          </a:xfrm>
        </p:spPr>
        <p:txBody>
          <a:bodyPr>
            <a:normAutofit lnSpcReduction="10000"/>
          </a:bodyPr>
          <a:lstStyle/>
          <a:p>
            <a:r>
              <a:rPr lang="pt-BR" sz="2400" dirty="0"/>
              <a:t>A palavra Anatomia é derivada do grego </a:t>
            </a:r>
            <a:r>
              <a:rPr lang="pt-BR" sz="2400" b="1" dirty="0" err="1"/>
              <a:t>Anatome</a:t>
            </a:r>
            <a:r>
              <a:rPr lang="pt-BR" sz="2400" b="1" dirty="0"/>
              <a:t>:</a:t>
            </a:r>
          </a:p>
          <a:p>
            <a:pPr marL="0" indent="0">
              <a:buNone/>
            </a:pPr>
            <a:r>
              <a:rPr lang="pt-BR" sz="2400" b="1" dirty="0"/>
              <a:t>Ana</a:t>
            </a:r>
            <a:r>
              <a:rPr lang="pt-BR" sz="2400" dirty="0"/>
              <a:t> = através de; </a:t>
            </a:r>
            <a:r>
              <a:rPr lang="pt-BR" sz="2400" b="1" dirty="0"/>
              <a:t>tome</a:t>
            </a:r>
            <a:r>
              <a:rPr lang="pt-BR" sz="2400" dirty="0"/>
              <a:t> = corte.</a:t>
            </a:r>
          </a:p>
          <a:p>
            <a:pPr marL="0" indent="0">
              <a:buNone/>
            </a:pPr>
            <a:endParaRPr lang="pt-BR" sz="2400" dirty="0"/>
          </a:p>
          <a:p>
            <a:r>
              <a:rPr lang="pt-BR" sz="2400" dirty="0"/>
              <a:t> Dissecação deriva do latim: </a:t>
            </a:r>
          </a:p>
          <a:p>
            <a:pPr marL="0" indent="0">
              <a:buNone/>
            </a:pPr>
            <a:r>
              <a:rPr lang="pt-BR" sz="2400" dirty="0"/>
              <a:t> </a:t>
            </a:r>
            <a:r>
              <a:rPr lang="pt-BR" sz="2400" b="1" dirty="0" err="1"/>
              <a:t>Dis</a:t>
            </a:r>
            <a:r>
              <a:rPr lang="pt-BR" sz="2400" dirty="0"/>
              <a:t> = separar; </a:t>
            </a:r>
            <a:r>
              <a:rPr lang="pt-BR" sz="2400" b="1" dirty="0" err="1"/>
              <a:t>secare</a:t>
            </a:r>
            <a:r>
              <a:rPr lang="pt-BR" sz="2400" dirty="0"/>
              <a:t> = cortar.</a:t>
            </a:r>
          </a:p>
          <a:p>
            <a:pPr marL="0" indent="0">
              <a:buNone/>
            </a:pPr>
            <a:endParaRPr lang="pt-BR" sz="2400" dirty="0"/>
          </a:p>
          <a:p>
            <a:r>
              <a:rPr lang="pt-BR" sz="2400" dirty="0"/>
              <a:t>Anatomia é a ciência, enquanto dissecar é um dos métodos utilizados para o estudo desta ciência</a:t>
            </a:r>
            <a:r>
              <a:rPr lang="pt-BR" dirty="0"/>
              <a:t>. </a:t>
            </a:r>
          </a:p>
        </p:txBody>
      </p:sp>
    </p:spTree>
    <p:extLst>
      <p:ext uri="{BB962C8B-B14F-4D97-AF65-F5344CB8AC3E}">
        <p14:creationId xmlns:p14="http://schemas.microsoft.com/office/powerpoint/2010/main" val="321329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BC52C-1B29-4482-817D-20149D781951}"/>
              </a:ext>
            </a:extLst>
          </p:cNvPr>
          <p:cNvSpPr>
            <a:spLocks noGrp="1"/>
          </p:cNvSpPr>
          <p:nvPr>
            <p:ph type="title"/>
          </p:nvPr>
        </p:nvSpPr>
        <p:spPr>
          <a:xfrm>
            <a:off x="1371600" y="685800"/>
            <a:ext cx="9601200" cy="1222513"/>
          </a:xfrm>
        </p:spPr>
        <p:txBody>
          <a:bodyPr/>
          <a:lstStyle/>
          <a:p>
            <a:r>
              <a:rPr lang="pt-BR" dirty="0"/>
              <a:t>TERMOS ANATÔMICOS</a:t>
            </a:r>
          </a:p>
        </p:txBody>
      </p:sp>
      <p:sp>
        <p:nvSpPr>
          <p:cNvPr id="3" name="Espaço Reservado para Conteúdo 2">
            <a:extLst>
              <a:ext uri="{FF2B5EF4-FFF2-40B4-BE49-F238E27FC236}">
                <a16:creationId xmlns:a16="http://schemas.microsoft.com/office/drawing/2014/main" id="{10B6C865-6C25-49C1-A9E3-9693627DB0FA}"/>
              </a:ext>
            </a:extLst>
          </p:cNvPr>
          <p:cNvSpPr>
            <a:spLocks noGrp="1"/>
          </p:cNvSpPr>
          <p:nvPr>
            <p:ph idx="1"/>
          </p:nvPr>
        </p:nvSpPr>
        <p:spPr>
          <a:xfrm>
            <a:off x="1371600" y="2054088"/>
            <a:ext cx="9601200" cy="4545495"/>
          </a:xfrm>
        </p:spPr>
        <p:txBody>
          <a:bodyPr>
            <a:normAutofit/>
          </a:bodyPr>
          <a:lstStyle/>
          <a:p>
            <a:r>
              <a:rPr lang="pt-BR" sz="2400" dirty="0"/>
              <a:t>Inferior ou caudal: mais próximo dos pés; </a:t>
            </a:r>
          </a:p>
          <a:p>
            <a:r>
              <a:rPr lang="pt-BR" sz="2400" dirty="0"/>
              <a:t>Superior ou cranial: mais próximo da cabeça; </a:t>
            </a:r>
          </a:p>
          <a:p>
            <a:r>
              <a:rPr lang="pt-BR" sz="2400" dirty="0"/>
              <a:t>Anterior ou ventral: mais próximo do ventre;</a:t>
            </a:r>
          </a:p>
          <a:p>
            <a:r>
              <a:rPr lang="pt-BR" sz="2400" dirty="0"/>
              <a:t>Posterior ou dorsal: mais próximo do dorso; </a:t>
            </a:r>
          </a:p>
          <a:p>
            <a:r>
              <a:rPr lang="pt-BR" sz="2400" dirty="0"/>
              <a:t>Proximal: mais próximo do ponto de origem; </a:t>
            </a:r>
          </a:p>
          <a:p>
            <a:r>
              <a:rPr lang="pt-BR" sz="2400" dirty="0"/>
              <a:t>Distal: mais afastado do ponto de origem; </a:t>
            </a:r>
          </a:p>
          <a:p>
            <a:r>
              <a:rPr lang="pt-BR" sz="2400" dirty="0"/>
              <a:t>Medial: mais próximo do plano sagital mediano; </a:t>
            </a:r>
          </a:p>
          <a:p>
            <a:r>
              <a:rPr lang="pt-BR" sz="2400" dirty="0"/>
              <a:t>Lateral: mais afastado do plano sagital mediano;</a:t>
            </a:r>
          </a:p>
        </p:txBody>
      </p:sp>
    </p:spTree>
    <p:extLst>
      <p:ext uri="{BB962C8B-B14F-4D97-AF65-F5344CB8AC3E}">
        <p14:creationId xmlns:p14="http://schemas.microsoft.com/office/powerpoint/2010/main" val="372603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36A66763-9C4E-4DF5-B846-0DA67F5AC2CB}"/>
              </a:ext>
            </a:extLst>
          </p:cNvPr>
          <p:cNvPicPr>
            <a:picLocks noGrp="1" noChangeAspect="1"/>
          </p:cNvPicPr>
          <p:nvPr>
            <p:ph idx="1"/>
          </p:nvPr>
        </p:nvPicPr>
        <p:blipFill>
          <a:blip r:embed="rId2"/>
          <a:stretch>
            <a:fillRect/>
          </a:stretch>
        </p:blipFill>
        <p:spPr>
          <a:xfrm>
            <a:off x="2438400" y="3578087"/>
            <a:ext cx="7050157" cy="29003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Imagem 6">
            <a:extLst>
              <a:ext uri="{FF2B5EF4-FFF2-40B4-BE49-F238E27FC236}">
                <a16:creationId xmlns:a16="http://schemas.microsoft.com/office/drawing/2014/main" id="{B0D2D4AF-5B9C-4D70-8B6A-C78273591D2B}"/>
              </a:ext>
            </a:extLst>
          </p:cNvPr>
          <p:cNvPicPr>
            <a:picLocks noChangeAspect="1"/>
          </p:cNvPicPr>
          <p:nvPr/>
        </p:nvPicPr>
        <p:blipFill>
          <a:blip r:embed="rId3"/>
          <a:stretch>
            <a:fillRect/>
          </a:stretch>
        </p:blipFill>
        <p:spPr>
          <a:xfrm>
            <a:off x="2438400" y="379564"/>
            <a:ext cx="7050157" cy="30494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1900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2EB1E234-0B3A-423B-A434-88D43B1B4240}"/>
              </a:ext>
            </a:extLst>
          </p:cNvPr>
          <p:cNvPicPr>
            <a:picLocks noGrp="1" noChangeAspect="1"/>
          </p:cNvPicPr>
          <p:nvPr>
            <p:ph idx="1"/>
          </p:nvPr>
        </p:nvPicPr>
        <p:blipFill>
          <a:blip r:embed="rId2"/>
          <a:stretch>
            <a:fillRect/>
          </a:stretch>
        </p:blipFill>
        <p:spPr>
          <a:xfrm>
            <a:off x="2945295" y="295317"/>
            <a:ext cx="6453809" cy="62673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9025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C5D9B40-ACD2-4273-83C4-1F781CBD6E7A}"/>
              </a:ext>
            </a:extLst>
          </p:cNvPr>
          <p:cNvSpPr>
            <a:spLocks noGrp="1"/>
          </p:cNvSpPr>
          <p:nvPr>
            <p:ph idx="1"/>
          </p:nvPr>
        </p:nvSpPr>
        <p:spPr>
          <a:xfrm>
            <a:off x="1295400" y="808382"/>
            <a:ext cx="9601200" cy="5724939"/>
          </a:xfrm>
        </p:spPr>
        <p:txBody>
          <a:bodyPr>
            <a:normAutofit/>
          </a:bodyPr>
          <a:lstStyle/>
          <a:p>
            <a:r>
              <a:rPr lang="pt-BR" sz="2400" dirty="0"/>
              <a:t>Superficial: mais próximo da pele; </a:t>
            </a:r>
          </a:p>
          <a:p>
            <a:r>
              <a:rPr lang="pt-BR" sz="2400" dirty="0"/>
              <a:t>Profundo: mais afastado da pele; </a:t>
            </a:r>
          </a:p>
          <a:p>
            <a:r>
              <a:rPr lang="pt-BR" sz="2400" dirty="0"/>
              <a:t>Homolateral ou ipsilateral: do mesmo lado do corpo; </a:t>
            </a:r>
          </a:p>
          <a:p>
            <a:r>
              <a:rPr lang="pt-BR" sz="2400" dirty="0" err="1"/>
              <a:t>Contra-lateral</a:t>
            </a:r>
            <a:r>
              <a:rPr lang="pt-BR" sz="2400" dirty="0"/>
              <a:t>: do lado oposto do corpo; </a:t>
            </a:r>
          </a:p>
          <a:p>
            <a:r>
              <a:rPr lang="pt-BR" sz="2400" dirty="0" err="1"/>
              <a:t>Holotopia</a:t>
            </a:r>
            <a:r>
              <a:rPr lang="pt-BR" sz="2400" dirty="0"/>
              <a:t>: localização geral de um órgão no organismo. Ex.: o fígado está localizado no abdômen; </a:t>
            </a:r>
          </a:p>
          <a:p>
            <a:r>
              <a:rPr lang="pt-BR" sz="2400" dirty="0"/>
              <a:t>Sintopia: relação de vizinhança. Ex.: o estômago está abaixo do diafragma e a esquerda do fígado; </a:t>
            </a:r>
          </a:p>
          <a:p>
            <a:r>
              <a:rPr lang="pt-BR" sz="2400" dirty="0" err="1"/>
              <a:t>Esqueletopia</a:t>
            </a:r>
            <a:r>
              <a:rPr lang="pt-BR" sz="2400" dirty="0"/>
              <a:t>: relação com esqueleto. Ex.: coração atrás do esterno e dos arcos costais; </a:t>
            </a:r>
          </a:p>
          <a:p>
            <a:r>
              <a:rPr lang="pt-BR" sz="2400" dirty="0" err="1"/>
              <a:t>Idiotopia</a:t>
            </a:r>
            <a:r>
              <a:rPr lang="pt-BR" sz="2400" dirty="0"/>
              <a:t>: relação entre as partes de um mesmo órgão. Ex.: ventrículo esquerdo adiante e abaixo do átrio esquerdo.</a:t>
            </a:r>
          </a:p>
        </p:txBody>
      </p:sp>
    </p:spTree>
    <p:extLst>
      <p:ext uri="{BB962C8B-B14F-4D97-AF65-F5344CB8AC3E}">
        <p14:creationId xmlns:p14="http://schemas.microsoft.com/office/powerpoint/2010/main" val="361161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ço Reservado para Conteúdo 12">
            <a:extLst>
              <a:ext uri="{FF2B5EF4-FFF2-40B4-BE49-F238E27FC236}">
                <a16:creationId xmlns:a16="http://schemas.microsoft.com/office/drawing/2014/main" id="{2A0709D7-CA1B-402E-AA83-F3DD44516372}"/>
              </a:ext>
            </a:extLst>
          </p:cNvPr>
          <p:cNvPicPr>
            <a:picLocks noGrp="1" noChangeAspect="1"/>
          </p:cNvPicPr>
          <p:nvPr>
            <p:ph idx="1"/>
          </p:nvPr>
        </p:nvPicPr>
        <p:blipFill>
          <a:blip r:embed="rId2"/>
          <a:stretch>
            <a:fillRect/>
          </a:stretch>
        </p:blipFill>
        <p:spPr>
          <a:xfrm>
            <a:off x="1510748" y="764255"/>
            <a:ext cx="9540801" cy="53294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5101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B6E7E-143F-4B47-9CA0-E57FADA428FE}"/>
              </a:ext>
            </a:extLst>
          </p:cNvPr>
          <p:cNvSpPr>
            <a:spLocks noGrp="1"/>
          </p:cNvSpPr>
          <p:nvPr>
            <p:ph type="title"/>
          </p:nvPr>
        </p:nvSpPr>
        <p:spPr/>
        <p:txBody>
          <a:bodyPr/>
          <a:lstStyle/>
          <a:p>
            <a:r>
              <a:rPr lang="pt-BR" dirty="0"/>
              <a:t>POSIÇÃO ANATÔMICA</a:t>
            </a:r>
          </a:p>
        </p:txBody>
      </p:sp>
      <p:sp>
        <p:nvSpPr>
          <p:cNvPr id="3" name="Espaço Reservado para Conteúdo 2">
            <a:extLst>
              <a:ext uri="{FF2B5EF4-FFF2-40B4-BE49-F238E27FC236}">
                <a16:creationId xmlns:a16="http://schemas.microsoft.com/office/drawing/2014/main" id="{7BC2E152-6EC9-4130-A3F1-7ADC01935920}"/>
              </a:ext>
            </a:extLst>
          </p:cNvPr>
          <p:cNvSpPr>
            <a:spLocks noGrp="1"/>
          </p:cNvSpPr>
          <p:nvPr>
            <p:ph idx="1"/>
          </p:nvPr>
        </p:nvSpPr>
        <p:spPr>
          <a:xfrm>
            <a:off x="1371600" y="1874354"/>
            <a:ext cx="3995530" cy="4751733"/>
          </a:xfrm>
        </p:spPr>
        <p:txBody>
          <a:bodyPr>
            <a:normAutofit/>
          </a:bodyPr>
          <a:lstStyle/>
          <a:p>
            <a:r>
              <a:rPr lang="pt-BR" sz="2400" dirty="0"/>
              <a:t>Posição ortostática ereta.</a:t>
            </a:r>
          </a:p>
          <a:p>
            <a:r>
              <a:rPr lang="pt-BR" sz="2400" dirty="0"/>
              <a:t>Face para frente, olhar dirigido para o horizonte.</a:t>
            </a:r>
          </a:p>
          <a:p>
            <a:r>
              <a:rPr lang="pt-BR" sz="2400" dirty="0"/>
              <a:t>Membros superiores estendidos e com as palmas das mãos voltadas para frente.</a:t>
            </a:r>
          </a:p>
          <a:p>
            <a:r>
              <a:rPr lang="pt-BR" sz="2400" dirty="0"/>
              <a:t>Membros inferiores unidos com as pontas dos pés dirigidas para frente</a:t>
            </a:r>
            <a:r>
              <a:rPr lang="pt-BR" dirty="0"/>
              <a:t>.</a:t>
            </a:r>
          </a:p>
          <a:p>
            <a:endParaRPr lang="pt-BR" dirty="0"/>
          </a:p>
          <a:p>
            <a:endParaRPr lang="pt-BR" dirty="0"/>
          </a:p>
        </p:txBody>
      </p:sp>
      <p:pic>
        <p:nvPicPr>
          <p:cNvPr id="5" name="Imagem 4">
            <a:extLst>
              <a:ext uri="{FF2B5EF4-FFF2-40B4-BE49-F238E27FC236}">
                <a16:creationId xmlns:a16="http://schemas.microsoft.com/office/drawing/2014/main" id="{BA6E6600-9F75-4D68-AD77-9495690149C7}"/>
              </a:ext>
            </a:extLst>
          </p:cNvPr>
          <p:cNvPicPr>
            <a:picLocks noChangeAspect="1"/>
          </p:cNvPicPr>
          <p:nvPr/>
        </p:nvPicPr>
        <p:blipFill>
          <a:blip r:embed="rId2"/>
          <a:stretch>
            <a:fillRect/>
          </a:stretch>
        </p:blipFill>
        <p:spPr>
          <a:xfrm>
            <a:off x="5923298" y="2020128"/>
            <a:ext cx="5706740" cy="37975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1574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853FF-C06E-482C-B990-4B0E0032E2AA}"/>
              </a:ext>
            </a:extLst>
          </p:cNvPr>
          <p:cNvSpPr>
            <a:spLocks noGrp="1"/>
          </p:cNvSpPr>
          <p:nvPr>
            <p:ph type="title"/>
          </p:nvPr>
        </p:nvSpPr>
        <p:spPr/>
        <p:txBody>
          <a:bodyPr/>
          <a:lstStyle/>
          <a:p>
            <a:r>
              <a:rPr lang="pt-BR" dirty="0"/>
              <a:t>VARIAÇÕES ANATÔMICAS</a:t>
            </a:r>
          </a:p>
        </p:txBody>
      </p:sp>
      <p:sp>
        <p:nvSpPr>
          <p:cNvPr id="3" name="Espaço Reservado para Conteúdo 2">
            <a:extLst>
              <a:ext uri="{FF2B5EF4-FFF2-40B4-BE49-F238E27FC236}">
                <a16:creationId xmlns:a16="http://schemas.microsoft.com/office/drawing/2014/main" id="{1FECAA71-FA0D-4951-B136-E5D3D947B0A7}"/>
              </a:ext>
            </a:extLst>
          </p:cNvPr>
          <p:cNvSpPr>
            <a:spLocks noGrp="1"/>
          </p:cNvSpPr>
          <p:nvPr>
            <p:ph idx="1"/>
          </p:nvPr>
        </p:nvSpPr>
        <p:spPr>
          <a:xfrm>
            <a:off x="1295400" y="2491409"/>
            <a:ext cx="9601200" cy="4025348"/>
          </a:xfrm>
        </p:spPr>
        <p:txBody>
          <a:bodyPr/>
          <a:lstStyle/>
          <a:p>
            <a:r>
              <a:rPr lang="pt-BR" sz="2400" dirty="0"/>
              <a:t>Quando observamos um grupo de humanos evidenciamos diferenças morfológicas entre os elementos que compõem o grupo. Elas se apresentam internamente e externamente sem prejuízo funcional para o indivíduo. </a:t>
            </a:r>
          </a:p>
          <a:p>
            <a:r>
              <a:rPr lang="pt-BR" sz="2400" dirty="0"/>
              <a:t>A estrutura física de um indivíduo pode ser classificada em três condições diferentes</a:t>
            </a:r>
            <a:r>
              <a:rPr lang="pt-BR" dirty="0"/>
              <a:t>:</a:t>
            </a:r>
          </a:p>
        </p:txBody>
      </p:sp>
    </p:spTree>
    <p:extLst>
      <p:ext uri="{BB962C8B-B14F-4D97-AF65-F5344CB8AC3E}">
        <p14:creationId xmlns:p14="http://schemas.microsoft.com/office/powerpoint/2010/main" val="147307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42E61D-3D66-4CDC-A304-2597BC15ADD1}"/>
              </a:ext>
            </a:extLst>
          </p:cNvPr>
          <p:cNvSpPr>
            <a:spLocks noGrp="1"/>
          </p:cNvSpPr>
          <p:nvPr>
            <p:ph idx="1"/>
          </p:nvPr>
        </p:nvSpPr>
        <p:spPr>
          <a:xfrm>
            <a:off x="1166192" y="861391"/>
            <a:ext cx="3909391" cy="5006009"/>
          </a:xfrm>
        </p:spPr>
        <p:txBody>
          <a:bodyPr>
            <a:normAutofit/>
          </a:bodyPr>
          <a:lstStyle/>
          <a:p>
            <a:r>
              <a:rPr lang="pt-BR" sz="2400" b="1" dirty="0" err="1"/>
              <a:t>Ectomorfo</a:t>
            </a:r>
            <a:r>
              <a:rPr lang="pt-BR" sz="2400" b="1" dirty="0"/>
              <a:t> ou </a:t>
            </a:r>
            <a:r>
              <a:rPr lang="pt-BR" sz="2400" b="1" dirty="0" err="1"/>
              <a:t>Longelíneo</a:t>
            </a:r>
            <a:r>
              <a:rPr lang="pt-BR" sz="2400" dirty="0"/>
              <a:t>: </a:t>
            </a:r>
            <a:r>
              <a:rPr lang="pt-BR" sz="2400" dirty="0" err="1"/>
              <a:t>indívíduo</a:t>
            </a:r>
            <a:r>
              <a:rPr lang="pt-BR" sz="2400" dirty="0"/>
              <a:t> de estatura alta e magro;</a:t>
            </a:r>
          </a:p>
          <a:p>
            <a:r>
              <a:rPr lang="pt-BR" sz="2400" b="1" dirty="0"/>
              <a:t>Mesomorfo ou </a:t>
            </a:r>
            <a:r>
              <a:rPr lang="pt-BR" sz="2400" b="1" dirty="0" err="1"/>
              <a:t>Mediolíneo</a:t>
            </a:r>
            <a:r>
              <a:rPr lang="pt-BR" sz="2400" dirty="0"/>
              <a:t>: indivíduo de estatura média e musculatura desenvolvida; </a:t>
            </a:r>
          </a:p>
          <a:p>
            <a:r>
              <a:rPr lang="pt-BR" sz="2400" b="1" dirty="0"/>
              <a:t>Endomorfo ou </a:t>
            </a:r>
            <a:r>
              <a:rPr lang="pt-BR" sz="2400" b="1" dirty="0" err="1"/>
              <a:t>Brevilíneo</a:t>
            </a:r>
            <a:r>
              <a:rPr lang="pt-BR" sz="2400" dirty="0"/>
              <a:t>: indivíduo de estatura baixa e gordura corporal elevada.</a:t>
            </a:r>
          </a:p>
        </p:txBody>
      </p:sp>
      <p:pic>
        <p:nvPicPr>
          <p:cNvPr id="5" name="Imagem 4">
            <a:extLst>
              <a:ext uri="{FF2B5EF4-FFF2-40B4-BE49-F238E27FC236}">
                <a16:creationId xmlns:a16="http://schemas.microsoft.com/office/drawing/2014/main" id="{54BF8FFA-F1D5-4E8B-95DC-1B8A88B14A57}"/>
              </a:ext>
            </a:extLst>
          </p:cNvPr>
          <p:cNvPicPr>
            <a:picLocks noChangeAspect="1"/>
          </p:cNvPicPr>
          <p:nvPr/>
        </p:nvPicPr>
        <p:blipFill>
          <a:blip r:embed="rId2"/>
          <a:stretch>
            <a:fillRect/>
          </a:stretch>
        </p:blipFill>
        <p:spPr>
          <a:xfrm>
            <a:off x="5234610" y="861391"/>
            <a:ext cx="6417904" cy="47840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402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129DE-A3DB-4E91-83BC-2C17537DB3CB}"/>
              </a:ext>
            </a:extLst>
          </p:cNvPr>
          <p:cNvSpPr>
            <a:spLocks noGrp="1"/>
          </p:cNvSpPr>
          <p:nvPr>
            <p:ph type="title"/>
          </p:nvPr>
        </p:nvSpPr>
        <p:spPr>
          <a:xfrm>
            <a:off x="1371600" y="685800"/>
            <a:ext cx="9601200" cy="1063487"/>
          </a:xfrm>
        </p:spPr>
        <p:txBody>
          <a:bodyPr>
            <a:normAutofit/>
          </a:bodyPr>
          <a:lstStyle/>
          <a:p>
            <a:r>
              <a:rPr lang="pt-BR" dirty="0"/>
              <a:t>PLANOS ANATÔMICOS</a:t>
            </a:r>
          </a:p>
        </p:txBody>
      </p:sp>
      <p:sp>
        <p:nvSpPr>
          <p:cNvPr id="3" name="Espaço Reservado para Conteúdo 2">
            <a:extLst>
              <a:ext uri="{FF2B5EF4-FFF2-40B4-BE49-F238E27FC236}">
                <a16:creationId xmlns:a16="http://schemas.microsoft.com/office/drawing/2014/main" id="{E839AA24-5413-4172-8B0A-125217555F7F}"/>
              </a:ext>
            </a:extLst>
          </p:cNvPr>
          <p:cNvSpPr>
            <a:spLocks noGrp="1"/>
          </p:cNvSpPr>
          <p:nvPr>
            <p:ph idx="1"/>
          </p:nvPr>
        </p:nvSpPr>
        <p:spPr>
          <a:xfrm>
            <a:off x="1371600" y="2080591"/>
            <a:ext cx="9601200" cy="4277139"/>
          </a:xfrm>
        </p:spPr>
        <p:txBody>
          <a:bodyPr>
            <a:normAutofit/>
          </a:bodyPr>
          <a:lstStyle/>
          <a:p>
            <a:r>
              <a:rPr lang="pt-BR" sz="2400" b="0" i="0" dirty="0">
                <a:solidFill>
                  <a:schemeClr val="tx1"/>
                </a:solidFill>
                <a:effectLst/>
                <a:latin typeface="+mj-lt"/>
              </a:rPr>
              <a:t>Ut</a:t>
            </a:r>
            <a:r>
              <a:rPr lang="pt-BR" sz="2400" dirty="0">
                <a:solidFill>
                  <a:schemeClr val="tx1"/>
                </a:solidFill>
                <a:latin typeface="+mj-lt"/>
              </a:rPr>
              <a:t>ilizando os </a:t>
            </a:r>
            <a:r>
              <a:rPr lang="pt-BR" sz="2400" b="0" i="0" dirty="0">
                <a:solidFill>
                  <a:schemeClr val="tx1"/>
                </a:solidFill>
                <a:effectLst/>
                <a:latin typeface="+mj-lt"/>
              </a:rPr>
              <a:t>planos anatômicos podemos dividir o corpo humano em 3 dimensões e assim podemos localizar e posicionar todas estruturas:</a:t>
            </a:r>
          </a:p>
          <a:p>
            <a:pPr marL="0" indent="0">
              <a:buNone/>
            </a:pPr>
            <a:endParaRPr lang="pt-BR" sz="2400" b="0" i="0" dirty="0">
              <a:solidFill>
                <a:schemeClr val="tx1"/>
              </a:solidFill>
              <a:effectLst/>
              <a:latin typeface="+mj-lt"/>
            </a:endParaRPr>
          </a:p>
          <a:p>
            <a:r>
              <a:rPr lang="pt-BR" sz="2400" b="1" dirty="0">
                <a:solidFill>
                  <a:schemeClr val="tx1"/>
                </a:solidFill>
                <a:latin typeface="+mj-lt"/>
              </a:rPr>
              <a:t>Plano Sagital: </a:t>
            </a:r>
            <a:r>
              <a:rPr lang="pt-BR" sz="2400" b="0" i="0" dirty="0">
                <a:solidFill>
                  <a:schemeClr val="tx1"/>
                </a:solidFill>
                <a:effectLst/>
                <a:latin typeface="+mj-lt"/>
              </a:rPr>
              <a:t>É o plano que corta o corpo no sentido antero-posterior, possui esse nome porque passa exatamente na sutura sagital do crânio. Quando passa bem no meio do corpo, sobre a linha sagital mediana, é chamado de sagital mediano. Determina uma porção direita e outra esquerda.</a:t>
            </a:r>
            <a:endParaRPr lang="pt-BR" sz="2400" dirty="0">
              <a:solidFill>
                <a:schemeClr val="tx1"/>
              </a:solidFill>
              <a:latin typeface="+mj-lt"/>
            </a:endParaRPr>
          </a:p>
        </p:txBody>
      </p:sp>
    </p:spTree>
    <p:extLst>
      <p:ext uri="{BB962C8B-B14F-4D97-AF65-F5344CB8AC3E}">
        <p14:creationId xmlns:p14="http://schemas.microsoft.com/office/powerpoint/2010/main" val="373283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635DE-031D-4CE3-A357-93C34DCF86C4}"/>
              </a:ext>
            </a:extLst>
          </p:cNvPr>
          <p:cNvSpPr>
            <a:spLocks noGrp="1"/>
          </p:cNvSpPr>
          <p:nvPr>
            <p:ph type="title"/>
          </p:nvPr>
        </p:nvSpPr>
        <p:spPr/>
        <p:txBody>
          <a:bodyPr/>
          <a:lstStyle/>
          <a:p>
            <a:r>
              <a:rPr lang="pt-BR" dirty="0"/>
              <a:t>HISTORIA DA ANATOMIA</a:t>
            </a:r>
          </a:p>
        </p:txBody>
      </p:sp>
      <p:sp>
        <p:nvSpPr>
          <p:cNvPr id="3" name="Espaço Reservado para Conteúdo 2">
            <a:extLst>
              <a:ext uri="{FF2B5EF4-FFF2-40B4-BE49-F238E27FC236}">
                <a16:creationId xmlns:a16="http://schemas.microsoft.com/office/drawing/2014/main" id="{2CCD37C7-0C73-454A-AAE8-677FC80C8801}"/>
              </a:ext>
            </a:extLst>
          </p:cNvPr>
          <p:cNvSpPr>
            <a:spLocks noGrp="1"/>
          </p:cNvSpPr>
          <p:nvPr>
            <p:ph idx="1"/>
          </p:nvPr>
        </p:nvSpPr>
        <p:spPr>
          <a:xfrm>
            <a:off x="1295400" y="1974574"/>
            <a:ext cx="9601200" cy="4474265"/>
          </a:xfrm>
        </p:spPr>
        <p:txBody>
          <a:bodyPr>
            <a:normAutofit lnSpcReduction="10000"/>
          </a:bodyPr>
          <a:lstStyle/>
          <a:p>
            <a:r>
              <a:rPr lang="pt-BR" b="1" i="0" u="none" strike="noStrike" dirty="0">
                <a:solidFill>
                  <a:srgbClr val="000000"/>
                </a:solidFill>
                <a:effectLst/>
                <a:latin typeface="Droid Sans"/>
              </a:rPr>
              <a:t> </a:t>
            </a:r>
            <a:r>
              <a:rPr lang="pt-BR" sz="2400" b="0" i="0" dirty="0">
                <a:solidFill>
                  <a:srgbClr val="000000"/>
                </a:solidFill>
                <a:effectLst/>
                <a:latin typeface="Droid Sans"/>
              </a:rPr>
              <a:t>A estratégia de estudo da Anatomia Humana foi progredindo ao logo de vários séculos, conforme breve descrição referente à história da Anatomia Humana, realizada por Gardner (1975):</a:t>
            </a:r>
          </a:p>
          <a:p>
            <a:r>
              <a:rPr lang="pt-BR" sz="2400" b="1" i="0" u="none" strike="noStrike" dirty="0">
                <a:solidFill>
                  <a:srgbClr val="000000"/>
                </a:solidFill>
                <a:effectLst/>
                <a:latin typeface="Droid Sans"/>
              </a:rPr>
              <a:t> </a:t>
            </a:r>
            <a:r>
              <a:rPr lang="pt-BR" sz="2400" b="0" i="0" dirty="0">
                <a:solidFill>
                  <a:srgbClr val="000000"/>
                </a:solidFill>
                <a:effectLst/>
                <a:latin typeface="Droid Sans"/>
              </a:rPr>
              <a:t>A anatomia da Grécia teve sua origem no Egito antigo, onde </a:t>
            </a:r>
            <a:r>
              <a:rPr lang="pt-BR" sz="2400" b="0" i="0" dirty="0" err="1">
                <a:solidFill>
                  <a:srgbClr val="000000"/>
                </a:solidFill>
                <a:effectLst/>
                <a:latin typeface="Droid Sans"/>
              </a:rPr>
              <a:t>Imhotep</a:t>
            </a:r>
            <a:r>
              <a:rPr lang="pt-BR" sz="2400" b="0" i="0" dirty="0">
                <a:solidFill>
                  <a:srgbClr val="000000"/>
                </a:solidFill>
                <a:effectLst/>
                <a:latin typeface="Droid Sans"/>
              </a:rPr>
              <a:t>, um misto de arquiteto, médico e mago foi considerado como sendo o primeiro homem que se tem registro a estudar a anatomia do corpo humano. Viveu no século XXVII a.C. Seu estudo do corpo justificava-se pelo fato do mesmo ser o responsável pelas mumificações do referido período.  </a:t>
            </a:r>
          </a:p>
          <a:p>
            <a:r>
              <a:rPr lang="pt-BR" sz="2400" b="0" i="0" dirty="0">
                <a:solidFill>
                  <a:srgbClr val="000000"/>
                </a:solidFill>
                <a:effectLst/>
                <a:latin typeface="Droid Sans"/>
              </a:rPr>
              <a:t>Na Grécia antiga, </a:t>
            </a:r>
            <a:r>
              <a:rPr lang="pt-BR" sz="2400" b="0" i="0" dirty="0" err="1">
                <a:solidFill>
                  <a:srgbClr val="000000"/>
                </a:solidFill>
                <a:effectLst/>
                <a:latin typeface="Droid Sans"/>
              </a:rPr>
              <a:t>Alcmaeon</a:t>
            </a:r>
            <a:r>
              <a:rPr lang="pt-BR" sz="2400" b="0" i="0" dirty="0">
                <a:solidFill>
                  <a:srgbClr val="000000"/>
                </a:solidFill>
                <a:effectLst/>
                <a:latin typeface="Droid Sans"/>
              </a:rPr>
              <a:t> de </a:t>
            </a:r>
            <a:r>
              <a:rPr lang="pt-BR" sz="2400" b="0" i="0" dirty="0" err="1">
                <a:solidFill>
                  <a:srgbClr val="000000"/>
                </a:solidFill>
                <a:effectLst/>
                <a:latin typeface="Droid Sans"/>
              </a:rPr>
              <a:t>Croton</a:t>
            </a:r>
            <a:r>
              <a:rPr lang="pt-BR" sz="2400" b="0" i="0" dirty="0">
                <a:solidFill>
                  <a:srgbClr val="000000"/>
                </a:solidFill>
                <a:effectLst/>
                <a:latin typeface="Droid Sans"/>
              </a:rPr>
              <a:t> (Ca. 500 a. C.) forneceu os mais antigos registros de observações anatômicas reais, utilizando basicamente animais.</a:t>
            </a:r>
            <a:endParaRPr lang="pt-BR" sz="2400" dirty="0"/>
          </a:p>
        </p:txBody>
      </p:sp>
    </p:spTree>
    <p:extLst>
      <p:ext uri="{BB962C8B-B14F-4D97-AF65-F5344CB8AC3E}">
        <p14:creationId xmlns:p14="http://schemas.microsoft.com/office/powerpoint/2010/main" val="51749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5258C31-90BA-4697-A9B8-E1D278954D37}"/>
              </a:ext>
            </a:extLst>
          </p:cNvPr>
          <p:cNvSpPr>
            <a:spLocks noGrp="1"/>
          </p:cNvSpPr>
          <p:nvPr>
            <p:ph idx="1"/>
          </p:nvPr>
        </p:nvSpPr>
        <p:spPr>
          <a:xfrm>
            <a:off x="1464365" y="1285460"/>
            <a:ext cx="9601200" cy="5178287"/>
          </a:xfrm>
        </p:spPr>
        <p:txBody>
          <a:bodyPr/>
          <a:lstStyle/>
          <a:p>
            <a:r>
              <a:rPr lang="pt-BR" sz="2400" b="1" dirty="0"/>
              <a:t>Plano Coronal ou Frontal:</a:t>
            </a:r>
            <a:r>
              <a:rPr lang="pt-BR" b="1" dirty="0"/>
              <a:t> </a:t>
            </a:r>
            <a:r>
              <a:rPr lang="pt-BR" sz="2400" b="0" i="0" dirty="0">
                <a:solidFill>
                  <a:schemeClr val="tx1"/>
                </a:solidFill>
                <a:effectLst/>
                <a:latin typeface="+mj-lt"/>
              </a:rPr>
              <a:t>É o plano que corta o corpo lateralmente, de uma orelha a outra. Possui esse nome porque passa exatamente na sutura coronal do crânio. Também pode ser chamado de plano frontal. Através desse plano podemos dizer se uma estrutura é anterior ou posterior. </a:t>
            </a:r>
          </a:p>
          <a:p>
            <a:endParaRPr lang="pt-BR" sz="2400" dirty="0">
              <a:solidFill>
                <a:schemeClr val="tx1"/>
              </a:solidFill>
              <a:latin typeface="+mj-lt"/>
            </a:endParaRPr>
          </a:p>
          <a:p>
            <a:r>
              <a:rPr lang="pt-BR" sz="2400" b="1" dirty="0">
                <a:solidFill>
                  <a:schemeClr val="tx1"/>
                </a:solidFill>
                <a:latin typeface="+mj-lt"/>
              </a:rPr>
              <a:t>Plano Transversal: </a:t>
            </a:r>
            <a:r>
              <a:rPr lang="pt-BR" sz="2400" b="0" i="0" dirty="0">
                <a:solidFill>
                  <a:schemeClr val="tx1"/>
                </a:solidFill>
                <a:effectLst/>
                <a:latin typeface="+mj-lt"/>
              </a:rPr>
              <a:t>É o plano que corta o corpo transversalmente, também é chamado de plano axial. Através desse plano podemos dizer se uma estrutura é superior ou inferior.</a:t>
            </a:r>
            <a:endParaRPr lang="pt-BR" sz="2400" b="1" dirty="0">
              <a:solidFill>
                <a:schemeClr val="tx1"/>
              </a:solidFill>
              <a:latin typeface="+mj-lt"/>
            </a:endParaRPr>
          </a:p>
        </p:txBody>
      </p:sp>
    </p:spTree>
    <p:extLst>
      <p:ext uri="{BB962C8B-B14F-4D97-AF65-F5344CB8AC3E}">
        <p14:creationId xmlns:p14="http://schemas.microsoft.com/office/powerpoint/2010/main" val="67622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ço Reservado para Conteúdo 16">
            <a:extLst>
              <a:ext uri="{FF2B5EF4-FFF2-40B4-BE49-F238E27FC236}">
                <a16:creationId xmlns:a16="http://schemas.microsoft.com/office/drawing/2014/main" id="{88DB9643-C682-4301-B64A-DD98D786F8A7}"/>
              </a:ext>
            </a:extLst>
          </p:cNvPr>
          <p:cNvPicPr>
            <a:picLocks noGrp="1" noChangeAspect="1"/>
          </p:cNvPicPr>
          <p:nvPr>
            <p:ph idx="1"/>
          </p:nvPr>
        </p:nvPicPr>
        <p:blipFill>
          <a:blip r:embed="rId2"/>
          <a:stretch>
            <a:fillRect/>
          </a:stretch>
        </p:blipFill>
        <p:spPr>
          <a:xfrm>
            <a:off x="3233530" y="617144"/>
            <a:ext cx="5724939" cy="5623712"/>
          </a:xfrm>
        </p:spPr>
      </p:pic>
    </p:spTree>
    <p:extLst>
      <p:ext uri="{BB962C8B-B14F-4D97-AF65-F5344CB8AC3E}">
        <p14:creationId xmlns:p14="http://schemas.microsoft.com/office/powerpoint/2010/main" val="2997984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838CD3-09E4-4F57-B341-F6276D2B5237}"/>
              </a:ext>
            </a:extLst>
          </p:cNvPr>
          <p:cNvSpPr>
            <a:spLocks noGrp="1"/>
          </p:cNvSpPr>
          <p:nvPr>
            <p:ph type="title"/>
          </p:nvPr>
        </p:nvSpPr>
        <p:spPr>
          <a:xfrm>
            <a:off x="1371600" y="685800"/>
            <a:ext cx="9601200" cy="1129748"/>
          </a:xfrm>
        </p:spPr>
        <p:txBody>
          <a:bodyPr/>
          <a:lstStyle/>
          <a:p>
            <a:r>
              <a:rPr lang="pt-BR" dirty="0"/>
              <a:t>EIXOS ANATÔMICOS</a:t>
            </a:r>
          </a:p>
        </p:txBody>
      </p:sp>
      <p:sp>
        <p:nvSpPr>
          <p:cNvPr id="3" name="Espaço Reservado para Conteúdo 2">
            <a:extLst>
              <a:ext uri="{FF2B5EF4-FFF2-40B4-BE49-F238E27FC236}">
                <a16:creationId xmlns:a16="http://schemas.microsoft.com/office/drawing/2014/main" id="{EB2CAA49-1C7F-43B8-B2F5-050DFE0711D9}"/>
              </a:ext>
            </a:extLst>
          </p:cNvPr>
          <p:cNvSpPr>
            <a:spLocks noGrp="1"/>
          </p:cNvSpPr>
          <p:nvPr>
            <p:ph idx="1"/>
          </p:nvPr>
        </p:nvSpPr>
        <p:spPr>
          <a:xfrm>
            <a:off x="1371600" y="1961322"/>
            <a:ext cx="9601200" cy="3906078"/>
          </a:xfrm>
        </p:spPr>
        <p:txBody>
          <a:bodyPr/>
          <a:lstStyle/>
          <a:p>
            <a:r>
              <a:rPr lang="pt-BR" sz="2400" b="0" i="0" dirty="0">
                <a:solidFill>
                  <a:schemeClr val="tx1"/>
                </a:solidFill>
                <a:effectLst/>
                <a:latin typeface="+mj-lt"/>
              </a:rPr>
              <a:t>Os eixos anatômicos são formados pelo encontro de dois planos:</a:t>
            </a:r>
          </a:p>
          <a:p>
            <a:pPr marL="0" indent="0">
              <a:buNone/>
            </a:pPr>
            <a:endParaRPr lang="pt-BR" sz="2400" b="0" i="0" dirty="0">
              <a:solidFill>
                <a:schemeClr val="tx1"/>
              </a:solidFill>
              <a:effectLst/>
              <a:latin typeface="+mj-lt"/>
            </a:endParaRPr>
          </a:p>
          <a:p>
            <a:pPr algn="just"/>
            <a:r>
              <a:rPr lang="pt-BR" sz="2400" b="1" dirty="0">
                <a:solidFill>
                  <a:schemeClr val="tx1"/>
                </a:solidFill>
                <a:latin typeface="+mj-lt"/>
              </a:rPr>
              <a:t>E</a:t>
            </a:r>
            <a:r>
              <a:rPr lang="pt-BR" sz="2400" b="1" i="0" dirty="0">
                <a:solidFill>
                  <a:schemeClr val="tx1"/>
                </a:solidFill>
                <a:effectLst/>
                <a:latin typeface="+mj-lt"/>
              </a:rPr>
              <a:t>ixo sagital</a:t>
            </a:r>
            <a:r>
              <a:rPr lang="pt-BR" sz="2400" b="0" i="0" dirty="0">
                <a:solidFill>
                  <a:schemeClr val="tx1"/>
                </a:solidFill>
                <a:effectLst/>
                <a:latin typeface="+mj-lt"/>
              </a:rPr>
              <a:t>: É formado pelo encontro do plano sagital com o plano transversal. Também pode ser chamado de eixo </a:t>
            </a:r>
            <a:r>
              <a:rPr lang="pt-BR" sz="2400" b="0" i="0" dirty="0" err="1">
                <a:solidFill>
                  <a:schemeClr val="tx1"/>
                </a:solidFill>
                <a:effectLst/>
                <a:latin typeface="+mj-lt"/>
              </a:rPr>
              <a:t>ântero-posterior</a:t>
            </a:r>
            <a:r>
              <a:rPr lang="pt-BR" sz="2400" b="0" i="0" dirty="0">
                <a:solidFill>
                  <a:schemeClr val="tx1"/>
                </a:solidFill>
                <a:effectLst/>
                <a:latin typeface="+mj-lt"/>
              </a:rPr>
              <a:t>.</a:t>
            </a:r>
          </a:p>
          <a:p>
            <a:pPr algn="just"/>
            <a:r>
              <a:rPr lang="pt-BR" sz="2400" dirty="0">
                <a:solidFill>
                  <a:schemeClr val="tx1"/>
                </a:solidFill>
                <a:latin typeface="+mj-lt"/>
              </a:rPr>
              <a:t>E</a:t>
            </a:r>
            <a:r>
              <a:rPr lang="pt-BR" sz="2400" b="1" i="0" dirty="0">
                <a:solidFill>
                  <a:schemeClr val="tx1"/>
                </a:solidFill>
                <a:effectLst/>
                <a:latin typeface="+mj-lt"/>
              </a:rPr>
              <a:t>ixo longitudinal</a:t>
            </a:r>
            <a:r>
              <a:rPr lang="pt-BR" sz="2400" b="0" i="0" dirty="0">
                <a:solidFill>
                  <a:schemeClr val="tx1"/>
                </a:solidFill>
                <a:effectLst/>
                <a:latin typeface="+mj-lt"/>
              </a:rPr>
              <a:t>: É formado pelo encontro do plano coronal com o plano sagital. Também pode ser chamado de eixo crânio-sacral.</a:t>
            </a:r>
          </a:p>
          <a:p>
            <a:pPr algn="just"/>
            <a:r>
              <a:rPr lang="pt-BR" sz="2400" dirty="0">
                <a:solidFill>
                  <a:schemeClr val="tx1"/>
                </a:solidFill>
                <a:latin typeface="+mj-lt"/>
              </a:rPr>
              <a:t>E</a:t>
            </a:r>
            <a:r>
              <a:rPr lang="pt-BR" sz="2400" b="1" i="0" dirty="0">
                <a:solidFill>
                  <a:schemeClr val="tx1"/>
                </a:solidFill>
                <a:effectLst/>
                <a:latin typeface="+mj-lt"/>
              </a:rPr>
              <a:t>ixo transversal</a:t>
            </a:r>
            <a:r>
              <a:rPr lang="pt-BR" sz="2400" b="0" i="0" dirty="0">
                <a:solidFill>
                  <a:schemeClr val="tx1"/>
                </a:solidFill>
                <a:effectLst/>
                <a:latin typeface="+mj-lt"/>
              </a:rPr>
              <a:t>: É formado pelo encontro do plano transversal com o plano coronal. Também pode ser chamado de </a:t>
            </a:r>
            <a:r>
              <a:rPr lang="pt-BR" sz="2400" b="0" i="0" dirty="0" err="1">
                <a:solidFill>
                  <a:schemeClr val="tx1"/>
                </a:solidFill>
                <a:effectLst/>
                <a:latin typeface="+mj-lt"/>
              </a:rPr>
              <a:t>látero</a:t>
            </a:r>
            <a:r>
              <a:rPr lang="pt-BR" sz="2400" b="0" i="0" dirty="0">
                <a:solidFill>
                  <a:schemeClr val="tx1"/>
                </a:solidFill>
                <a:effectLst/>
                <a:latin typeface="+mj-lt"/>
              </a:rPr>
              <a:t>-lateral.</a:t>
            </a:r>
          </a:p>
          <a:p>
            <a:endParaRPr lang="pt-BR" dirty="0"/>
          </a:p>
        </p:txBody>
      </p:sp>
    </p:spTree>
    <p:extLst>
      <p:ext uri="{BB962C8B-B14F-4D97-AF65-F5344CB8AC3E}">
        <p14:creationId xmlns:p14="http://schemas.microsoft.com/office/powerpoint/2010/main" val="2082404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D6AC4888-2456-4513-9349-B6B3357BC316}"/>
              </a:ext>
            </a:extLst>
          </p:cNvPr>
          <p:cNvPicPr>
            <a:picLocks noGrp="1" noChangeAspect="1"/>
          </p:cNvPicPr>
          <p:nvPr>
            <p:ph idx="1"/>
          </p:nvPr>
        </p:nvPicPr>
        <p:blipFill>
          <a:blip r:embed="rId2"/>
          <a:stretch>
            <a:fillRect/>
          </a:stretch>
        </p:blipFill>
        <p:spPr>
          <a:xfrm>
            <a:off x="3644347" y="767169"/>
            <a:ext cx="5830957" cy="5554118"/>
          </a:xfrm>
        </p:spPr>
      </p:pic>
    </p:spTree>
    <p:extLst>
      <p:ext uri="{BB962C8B-B14F-4D97-AF65-F5344CB8AC3E}">
        <p14:creationId xmlns:p14="http://schemas.microsoft.com/office/powerpoint/2010/main" val="87350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ADD13-0349-4780-B3D3-45E9300918EB}"/>
              </a:ext>
            </a:extLst>
          </p:cNvPr>
          <p:cNvSpPr>
            <a:spLocks noGrp="1"/>
          </p:cNvSpPr>
          <p:nvPr>
            <p:ph type="title"/>
          </p:nvPr>
        </p:nvSpPr>
        <p:spPr/>
        <p:txBody>
          <a:bodyPr/>
          <a:lstStyle/>
          <a:p>
            <a:r>
              <a:rPr lang="pt-BR" dirty="0"/>
              <a:t>PLANOS E EIXOS ANATÔMICOS</a:t>
            </a:r>
          </a:p>
        </p:txBody>
      </p:sp>
      <p:pic>
        <p:nvPicPr>
          <p:cNvPr id="5" name="Espaço Reservado para Conteúdo 4">
            <a:extLst>
              <a:ext uri="{FF2B5EF4-FFF2-40B4-BE49-F238E27FC236}">
                <a16:creationId xmlns:a16="http://schemas.microsoft.com/office/drawing/2014/main" id="{11328541-9567-4370-90B1-14D54915E605}"/>
              </a:ext>
            </a:extLst>
          </p:cNvPr>
          <p:cNvPicPr>
            <a:picLocks noGrp="1" noChangeAspect="1"/>
          </p:cNvPicPr>
          <p:nvPr>
            <p:ph idx="1"/>
          </p:nvPr>
        </p:nvPicPr>
        <p:blipFill>
          <a:blip r:embed="rId2"/>
          <a:stretch>
            <a:fillRect/>
          </a:stretch>
        </p:blipFill>
        <p:spPr>
          <a:xfrm>
            <a:off x="2888973" y="1562039"/>
            <a:ext cx="6758609" cy="50740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9050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3244A-7A18-4B87-BE9C-A304754C2E0A}"/>
              </a:ext>
            </a:extLst>
          </p:cNvPr>
          <p:cNvSpPr>
            <a:spLocks noGrp="1"/>
          </p:cNvSpPr>
          <p:nvPr>
            <p:ph type="title"/>
          </p:nvPr>
        </p:nvSpPr>
        <p:spPr>
          <a:xfrm>
            <a:off x="1371600" y="685800"/>
            <a:ext cx="9601200" cy="957470"/>
          </a:xfrm>
        </p:spPr>
        <p:txBody>
          <a:bodyPr>
            <a:normAutofit fontScale="90000"/>
          </a:bodyPr>
          <a:lstStyle/>
          <a:p>
            <a:r>
              <a:rPr lang="pt-BR" dirty="0"/>
              <a:t>CONSTITUIÇÃO DO CORPO</a:t>
            </a:r>
            <a:br>
              <a:rPr lang="pt-BR" dirty="0"/>
            </a:br>
            <a:endParaRPr lang="pt-BR" dirty="0"/>
          </a:p>
        </p:txBody>
      </p:sp>
      <p:sp>
        <p:nvSpPr>
          <p:cNvPr id="3" name="Espaço Reservado para Conteúdo 2">
            <a:extLst>
              <a:ext uri="{FF2B5EF4-FFF2-40B4-BE49-F238E27FC236}">
                <a16:creationId xmlns:a16="http://schemas.microsoft.com/office/drawing/2014/main" id="{4F4F5453-7814-4A3A-B180-3219F4950A6E}"/>
              </a:ext>
            </a:extLst>
          </p:cNvPr>
          <p:cNvSpPr>
            <a:spLocks noGrp="1"/>
          </p:cNvSpPr>
          <p:nvPr>
            <p:ph idx="1"/>
          </p:nvPr>
        </p:nvSpPr>
        <p:spPr>
          <a:xfrm>
            <a:off x="1371600" y="1828800"/>
            <a:ext cx="9601200" cy="4744277"/>
          </a:xfrm>
        </p:spPr>
        <p:txBody>
          <a:bodyPr>
            <a:normAutofit/>
          </a:bodyPr>
          <a:lstStyle/>
          <a:p>
            <a:r>
              <a:rPr lang="pt-BR" sz="2400" dirty="0">
                <a:solidFill>
                  <a:schemeClr val="tx1"/>
                </a:solidFill>
              </a:rPr>
              <a:t>O corpo humano possui seis níveis de organização estrutural: o químico, o celular, o tecidual, o orgânico, o sistêmico e o de organismo.</a:t>
            </a:r>
          </a:p>
          <a:p>
            <a:r>
              <a:rPr lang="pt-BR" sz="2400" b="1" dirty="0"/>
              <a:t>Nível químico</a:t>
            </a:r>
            <a:r>
              <a:rPr lang="pt-BR" sz="2400" dirty="0"/>
              <a:t>: inclui todas as substâncias químicas necessárias para manter a vida. As substâncias químicas são constituídas de átomos, a menor unidade de matéria, e alguns deles, como o carbono (C), o hidrogênio (H), o oxigênio (O), o nitrogênio (N), o cálcio (Ca), o potássio (K) e o sódio (Na) são essenciais para a manutenção da vida. Os átomos combinam-se para formar moléculas. Exemplos familiares de moléculas são as proteínas, os carboidratos, as gorduras e as vitaminas. As moléculas, por sua vez, combinam-se para formar o próximo nível de organização: o nível celular. </a:t>
            </a:r>
          </a:p>
          <a:p>
            <a:pPr marL="0" indent="0">
              <a:buNone/>
            </a:pPr>
            <a:endParaRPr lang="pt-BR" sz="2400" dirty="0">
              <a:solidFill>
                <a:schemeClr val="tx1"/>
              </a:solidFill>
              <a:latin typeface="+mj-lt"/>
            </a:endParaRPr>
          </a:p>
          <a:p>
            <a:endParaRPr lang="pt-BR" sz="2400" dirty="0">
              <a:solidFill>
                <a:schemeClr val="tx1"/>
              </a:solidFill>
              <a:latin typeface="+mj-lt"/>
            </a:endParaRPr>
          </a:p>
        </p:txBody>
      </p:sp>
    </p:spTree>
    <p:extLst>
      <p:ext uri="{BB962C8B-B14F-4D97-AF65-F5344CB8AC3E}">
        <p14:creationId xmlns:p14="http://schemas.microsoft.com/office/powerpoint/2010/main" val="335056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552DCA6-81F2-497A-BEC6-7B982860DBE4}"/>
              </a:ext>
            </a:extLst>
          </p:cNvPr>
          <p:cNvSpPr>
            <a:spLocks noGrp="1"/>
          </p:cNvSpPr>
          <p:nvPr>
            <p:ph idx="1"/>
          </p:nvPr>
        </p:nvSpPr>
        <p:spPr>
          <a:xfrm>
            <a:off x="1295400" y="1215888"/>
            <a:ext cx="9601200" cy="4933122"/>
          </a:xfrm>
        </p:spPr>
        <p:txBody>
          <a:bodyPr>
            <a:noAutofit/>
          </a:bodyPr>
          <a:lstStyle/>
          <a:p>
            <a:r>
              <a:rPr lang="pt-BR" sz="2400" b="1" dirty="0"/>
              <a:t>Nível celular</a:t>
            </a:r>
            <a:r>
              <a:rPr lang="pt-BR" sz="2400" dirty="0"/>
              <a:t>: Qualquer organismo vivo é composto de células. As células são unidades estruturais e funcionais básicas de um organismo. É nelas que se executam as atividades metabólicas. Entre os muitos tipos de células existentes em seu corpo, estão as células musculares, nervosas e sanguíneas. Cada uma tem estruturas diferentes e cada uma desenvolve uma função diferente. </a:t>
            </a:r>
          </a:p>
          <a:p>
            <a:r>
              <a:rPr lang="pt-BR" sz="2400" b="1" dirty="0"/>
              <a:t>Nível tecidual</a:t>
            </a:r>
            <a:r>
              <a:rPr lang="pt-BR" sz="2400" dirty="0"/>
              <a:t>: Os tecidos são grupos de células semelhantes na aparência, função e origem embrionária que, juntas, realizam uma função particular. Os tipos básicos de tecido são: tecido epitelial, tecido de sustentação, tecido sanguíneo, tecido muscular e tecido nervoso.</a:t>
            </a:r>
          </a:p>
        </p:txBody>
      </p:sp>
    </p:spTree>
    <p:extLst>
      <p:ext uri="{BB962C8B-B14F-4D97-AF65-F5344CB8AC3E}">
        <p14:creationId xmlns:p14="http://schemas.microsoft.com/office/powerpoint/2010/main" val="2029514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211087-1799-4DB8-8D1B-0CF26CDAAF98}"/>
              </a:ext>
            </a:extLst>
          </p:cNvPr>
          <p:cNvSpPr>
            <a:spLocks noGrp="1"/>
          </p:cNvSpPr>
          <p:nvPr>
            <p:ph idx="1"/>
          </p:nvPr>
        </p:nvSpPr>
        <p:spPr>
          <a:xfrm>
            <a:off x="1371600" y="861391"/>
            <a:ext cx="9601200" cy="5006009"/>
          </a:xfrm>
        </p:spPr>
        <p:txBody>
          <a:bodyPr>
            <a:normAutofit/>
          </a:bodyPr>
          <a:lstStyle/>
          <a:p>
            <a:r>
              <a:rPr lang="pt-BR" sz="2400" b="1" dirty="0"/>
              <a:t>Nível orgânico: </a:t>
            </a:r>
            <a:r>
              <a:rPr lang="pt-BR" sz="2400" dirty="0"/>
              <a:t>quando diferentes tipos de tecidos estão unidos formam o nível orgânico. Os órgãos são compostos de dois ou mais tecidos diferentes, têm funções específicas e geralmente apresentam uma forma reconhecível. Exemplos de órgãos: o coração, os pulmões, o cérebro, etc. </a:t>
            </a:r>
          </a:p>
          <a:p>
            <a:r>
              <a:rPr lang="pt-BR" sz="2400" b="1" dirty="0"/>
              <a:t>Nível sistêmico: </a:t>
            </a:r>
            <a:r>
              <a:rPr lang="pt-BR" sz="2400" dirty="0"/>
              <a:t>Um sistema consiste de órgãos relacionados que desempenham uma função comum. Exemplo: O sistema digestório que funciona na digestão e na absorção dos alimentos é composto pelos seguintes órgãos: boca, glândulas salivares, faringe (garganta), esôfago, estômago, intestino delgado, intestino grosso, fígado, vesícula biliar e pâncreas. O sistema é a base para o plano estrutural geral de um corpo.</a:t>
            </a:r>
          </a:p>
        </p:txBody>
      </p:sp>
    </p:spTree>
    <p:extLst>
      <p:ext uri="{BB962C8B-B14F-4D97-AF65-F5344CB8AC3E}">
        <p14:creationId xmlns:p14="http://schemas.microsoft.com/office/powerpoint/2010/main" val="2297109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F88709F-7856-4556-8974-46F28ABD5777}"/>
              </a:ext>
            </a:extLst>
          </p:cNvPr>
          <p:cNvSpPr>
            <a:spLocks noGrp="1"/>
          </p:cNvSpPr>
          <p:nvPr>
            <p:ph idx="1"/>
          </p:nvPr>
        </p:nvSpPr>
        <p:spPr>
          <a:xfrm>
            <a:off x="1371600" y="702365"/>
            <a:ext cx="9601200" cy="5165035"/>
          </a:xfrm>
        </p:spPr>
        <p:txBody>
          <a:bodyPr>
            <a:normAutofit/>
          </a:bodyPr>
          <a:lstStyle/>
          <a:p>
            <a:r>
              <a:rPr lang="pt-BR" sz="2400" b="1" dirty="0"/>
              <a:t>Organismo: </a:t>
            </a:r>
            <a:r>
              <a:rPr lang="pt-BR" sz="2400" dirty="0"/>
              <a:t>O mais alto nível de organização é o organismo. Todos os sistemas do corpo, funcionando como um todo compõe o organismo = um ser vivo.</a:t>
            </a:r>
          </a:p>
        </p:txBody>
      </p:sp>
      <p:pic>
        <p:nvPicPr>
          <p:cNvPr id="5" name="Imagem 4">
            <a:extLst>
              <a:ext uri="{FF2B5EF4-FFF2-40B4-BE49-F238E27FC236}">
                <a16:creationId xmlns:a16="http://schemas.microsoft.com/office/drawing/2014/main" id="{8E63E80E-1BBA-4CC7-A637-3BA2BB4D0DCE}"/>
              </a:ext>
            </a:extLst>
          </p:cNvPr>
          <p:cNvPicPr>
            <a:picLocks noChangeAspect="1"/>
          </p:cNvPicPr>
          <p:nvPr/>
        </p:nvPicPr>
        <p:blipFill>
          <a:blip r:embed="rId2"/>
          <a:stretch>
            <a:fillRect/>
          </a:stretch>
        </p:blipFill>
        <p:spPr>
          <a:xfrm>
            <a:off x="2716697" y="1908313"/>
            <a:ext cx="7858538" cy="47177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02809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F8FBC-DA2E-4482-8D1E-02423BCA2E43}"/>
              </a:ext>
            </a:extLst>
          </p:cNvPr>
          <p:cNvSpPr>
            <a:spLocks noGrp="1"/>
          </p:cNvSpPr>
          <p:nvPr>
            <p:ph type="title"/>
          </p:nvPr>
        </p:nvSpPr>
        <p:spPr/>
        <p:txBody>
          <a:bodyPr/>
          <a:lstStyle/>
          <a:p>
            <a:r>
              <a:rPr lang="pt-BR" dirty="0"/>
              <a:t>DIVISÃO DO CORPO</a:t>
            </a:r>
          </a:p>
        </p:txBody>
      </p:sp>
      <p:sp>
        <p:nvSpPr>
          <p:cNvPr id="3" name="Espaço Reservado para Conteúdo 2">
            <a:extLst>
              <a:ext uri="{FF2B5EF4-FFF2-40B4-BE49-F238E27FC236}">
                <a16:creationId xmlns:a16="http://schemas.microsoft.com/office/drawing/2014/main" id="{CC296CC6-29DA-45B0-9B19-479CC5E8BA2C}"/>
              </a:ext>
            </a:extLst>
          </p:cNvPr>
          <p:cNvSpPr>
            <a:spLocks noGrp="1"/>
          </p:cNvSpPr>
          <p:nvPr>
            <p:ph idx="1"/>
          </p:nvPr>
        </p:nvSpPr>
        <p:spPr>
          <a:xfrm>
            <a:off x="1371600" y="2171700"/>
            <a:ext cx="9601200" cy="3695700"/>
          </a:xfrm>
        </p:spPr>
        <p:txBody>
          <a:bodyPr>
            <a:normAutofit/>
          </a:bodyPr>
          <a:lstStyle/>
          <a:p>
            <a:pPr algn="l"/>
            <a:r>
              <a:rPr lang="pt-BR" sz="2400" i="0" dirty="0">
                <a:solidFill>
                  <a:schemeClr val="tx1"/>
                </a:solidFill>
                <a:effectLst/>
                <a:latin typeface="+mj-lt"/>
              </a:rPr>
              <a:t>O corpo humano é dividido em: </a:t>
            </a:r>
          </a:p>
          <a:p>
            <a:pPr marL="0" indent="0" algn="l">
              <a:buNone/>
            </a:pPr>
            <a:endParaRPr lang="pt-BR" sz="2400" i="0" dirty="0">
              <a:solidFill>
                <a:schemeClr val="tx1"/>
              </a:solidFill>
              <a:effectLst/>
              <a:latin typeface="+mj-lt"/>
            </a:endParaRPr>
          </a:p>
          <a:p>
            <a:pPr algn="l"/>
            <a:r>
              <a:rPr lang="pt-BR" sz="2400" b="1" i="0" dirty="0">
                <a:solidFill>
                  <a:schemeClr val="tx1"/>
                </a:solidFill>
                <a:effectLst/>
                <a:latin typeface="+mj-lt"/>
              </a:rPr>
              <a:t>Cabeça: </a:t>
            </a:r>
            <a:r>
              <a:rPr lang="pt-BR" sz="2400" i="0" dirty="0">
                <a:solidFill>
                  <a:schemeClr val="tx1"/>
                </a:solidFill>
                <a:effectLst/>
                <a:latin typeface="+mj-lt"/>
              </a:rPr>
              <a:t>Crânio e Face.</a:t>
            </a:r>
          </a:p>
          <a:p>
            <a:pPr algn="l"/>
            <a:r>
              <a:rPr lang="pt-BR" sz="2400" b="1" i="0" dirty="0">
                <a:solidFill>
                  <a:schemeClr val="tx1"/>
                </a:solidFill>
                <a:effectLst/>
                <a:latin typeface="+mj-lt"/>
              </a:rPr>
              <a:t>Pescoço</a:t>
            </a:r>
            <a:r>
              <a:rPr lang="pt-BR" sz="2400" i="0" dirty="0">
                <a:solidFill>
                  <a:schemeClr val="tx1"/>
                </a:solidFill>
                <a:effectLst/>
                <a:latin typeface="+mj-lt"/>
              </a:rPr>
              <a:t>: Pescoço.</a:t>
            </a:r>
          </a:p>
          <a:p>
            <a:pPr algn="l"/>
            <a:r>
              <a:rPr lang="pt-BR" sz="2400" b="1" i="0" dirty="0">
                <a:solidFill>
                  <a:schemeClr val="tx1"/>
                </a:solidFill>
                <a:effectLst/>
                <a:latin typeface="+mj-lt"/>
              </a:rPr>
              <a:t>Tronco</a:t>
            </a:r>
            <a:r>
              <a:rPr lang="pt-BR" sz="2400" i="0" dirty="0">
                <a:solidFill>
                  <a:schemeClr val="tx1"/>
                </a:solidFill>
                <a:effectLst/>
                <a:latin typeface="+mj-lt"/>
              </a:rPr>
              <a:t>: Tórax, Abdome e Pelve.</a:t>
            </a:r>
          </a:p>
          <a:p>
            <a:pPr algn="l"/>
            <a:r>
              <a:rPr lang="pt-BR" sz="2400" b="1" i="0" dirty="0">
                <a:solidFill>
                  <a:schemeClr val="tx1"/>
                </a:solidFill>
                <a:effectLst/>
                <a:latin typeface="+mj-lt"/>
              </a:rPr>
              <a:t>Membro Superior</a:t>
            </a:r>
            <a:r>
              <a:rPr lang="pt-BR" sz="2400" i="0" dirty="0">
                <a:solidFill>
                  <a:schemeClr val="tx1"/>
                </a:solidFill>
                <a:effectLst/>
                <a:latin typeface="+mj-lt"/>
              </a:rPr>
              <a:t>: Ombro, Braço, Antebraço</a:t>
            </a:r>
            <a:r>
              <a:rPr lang="pt-BR" sz="2400" dirty="0">
                <a:solidFill>
                  <a:schemeClr val="tx1"/>
                </a:solidFill>
                <a:latin typeface="+mj-lt"/>
              </a:rPr>
              <a:t> e</a:t>
            </a:r>
            <a:r>
              <a:rPr lang="pt-BR" sz="2400" i="0" dirty="0">
                <a:solidFill>
                  <a:schemeClr val="tx1"/>
                </a:solidFill>
                <a:effectLst/>
                <a:latin typeface="+mj-lt"/>
              </a:rPr>
              <a:t> Mão.</a:t>
            </a:r>
          </a:p>
          <a:p>
            <a:pPr algn="l"/>
            <a:r>
              <a:rPr lang="pt-BR" sz="2400" b="1" i="0" dirty="0">
                <a:solidFill>
                  <a:schemeClr val="tx1"/>
                </a:solidFill>
                <a:effectLst/>
                <a:latin typeface="+mj-lt"/>
              </a:rPr>
              <a:t>Membro Inferior: </a:t>
            </a:r>
            <a:r>
              <a:rPr lang="pt-BR" sz="2400" i="0" dirty="0">
                <a:solidFill>
                  <a:schemeClr val="tx1"/>
                </a:solidFill>
                <a:effectLst/>
                <a:latin typeface="+mj-lt"/>
              </a:rPr>
              <a:t>Quadril, Coxa, Perna e Pé.</a:t>
            </a:r>
          </a:p>
          <a:p>
            <a:pPr marL="0" indent="0" algn="l">
              <a:buNone/>
            </a:pPr>
            <a:endParaRPr lang="pt-BR" sz="2400" i="0" dirty="0">
              <a:solidFill>
                <a:schemeClr val="tx1"/>
              </a:solidFill>
              <a:effectLst/>
              <a:latin typeface="+mj-lt"/>
            </a:endParaRPr>
          </a:p>
        </p:txBody>
      </p:sp>
    </p:spTree>
    <p:extLst>
      <p:ext uri="{BB962C8B-B14F-4D97-AF65-F5344CB8AC3E}">
        <p14:creationId xmlns:p14="http://schemas.microsoft.com/office/powerpoint/2010/main" val="86870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E67D86D-A211-4D9B-841C-FD84DE9558D3}"/>
              </a:ext>
            </a:extLst>
          </p:cNvPr>
          <p:cNvSpPr>
            <a:spLocks noGrp="1"/>
          </p:cNvSpPr>
          <p:nvPr>
            <p:ph idx="1"/>
          </p:nvPr>
        </p:nvSpPr>
        <p:spPr>
          <a:xfrm>
            <a:off x="1295400" y="1535180"/>
            <a:ext cx="9601200" cy="4927324"/>
          </a:xfrm>
        </p:spPr>
        <p:txBody>
          <a:bodyPr/>
          <a:lstStyle/>
          <a:p>
            <a:r>
              <a:rPr lang="pt-BR" sz="2400" b="0" i="0" dirty="0">
                <a:solidFill>
                  <a:srgbClr val="000000"/>
                </a:solidFill>
                <a:effectLst/>
                <a:latin typeface="Droid Sans"/>
              </a:rPr>
              <a:t>Hipócrates (400 a. C.) é considerado um dos fundadores da ciência anatômica. A anatomia humana de superfície foi estudada em obras de arte da Grécia desde o século V a.C. Hipócrates escreveu as obras: </a:t>
            </a:r>
            <a:r>
              <a:rPr lang="pt-BR" sz="2400" b="0" i="1" u="none" strike="noStrike" dirty="0">
                <a:solidFill>
                  <a:srgbClr val="000000"/>
                </a:solidFill>
                <a:effectLst/>
                <a:latin typeface="Droid Sans"/>
              </a:rPr>
              <a:t>De Anatomia</a:t>
            </a:r>
            <a:r>
              <a:rPr lang="pt-BR" sz="2400" b="0" i="0" dirty="0">
                <a:solidFill>
                  <a:srgbClr val="000000"/>
                </a:solidFill>
                <a:effectLst/>
                <a:latin typeface="Droid Sans"/>
              </a:rPr>
              <a:t> (a.C. meados do século IV) é o mais antigo tratado de anatomia; e </a:t>
            </a:r>
            <a:r>
              <a:rPr lang="pt-BR" sz="2400" b="0" i="1" u="none" strike="noStrike" dirty="0">
                <a:solidFill>
                  <a:srgbClr val="000000"/>
                </a:solidFill>
                <a:effectLst/>
                <a:latin typeface="Droid Sans"/>
              </a:rPr>
              <a:t>Do Coração</a:t>
            </a:r>
            <a:r>
              <a:rPr lang="pt-BR" sz="2400" b="0" i="0" dirty="0">
                <a:solidFill>
                  <a:srgbClr val="000000"/>
                </a:solidFill>
                <a:effectLst/>
                <a:latin typeface="Droid Sans"/>
              </a:rPr>
              <a:t> (340 a.C.), a mais antiga obra anatômica completa. Hipócrates é Considerado o pai da Medicina Ocidental, considerava o encéfalo como o centro das emoções.</a:t>
            </a:r>
          </a:p>
          <a:p>
            <a:r>
              <a:rPr lang="pt-BR" sz="2000" b="1" i="0" u="none" strike="noStrike" dirty="0">
                <a:solidFill>
                  <a:srgbClr val="000000"/>
                </a:solidFill>
                <a:effectLst/>
                <a:latin typeface="Droid Sans"/>
              </a:rPr>
              <a:t>  </a:t>
            </a:r>
            <a:r>
              <a:rPr lang="pt-BR" sz="2400" b="0" i="0" dirty="0">
                <a:solidFill>
                  <a:srgbClr val="000000"/>
                </a:solidFill>
                <a:effectLst/>
                <a:latin typeface="Droid Sans"/>
              </a:rPr>
              <a:t>Aristóteles (384-322 a. C.) foi o fundador da anatomia comparativa. Considerava o coração como o centro das emoções, equivoco que persiste até os dias atuais.</a:t>
            </a:r>
          </a:p>
          <a:p>
            <a:endParaRPr lang="pt-BR" sz="2400" b="0" i="0" dirty="0">
              <a:solidFill>
                <a:srgbClr val="000000"/>
              </a:solidFill>
              <a:effectLst/>
              <a:latin typeface="Droid Sans"/>
            </a:endParaRPr>
          </a:p>
          <a:p>
            <a:endParaRPr lang="pt-BR" dirty="0"/>
          </a:p>
        </p:txBody>
      </p:sp>
    </p:spTree>
    <p:extLst>
      <p:ext uri="{BB962C8B-B14F-4D97-AF65-F5344CB8AC3E}">
        <p14:creationId xmlns:p14="http://schemas.microsoft.com/office/powerpoint/2010/main" val="882465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6CF434CA-45CD-4672-AA42-2A4A51A284B0}"/>
              </a:ext>
            </a:extLst>
          </p:cNvPr>
          <p:cNvPicPr>
            <a:picLocks noGrp="1" noChangeAspect="1"/>
          </p:cNvPicPr>
          <p:nvPr>
            <p:ph idx="1"/>
          </p:nvPr>
        </p:nvPicPr>
        <p:blipFill>
          <a:blip r:embed="rId2"/>
          <a:stretch>
            <a:fillRect/>
          </a:stretch>
        </p:blipFill>
        <p:spPr>
          <a:xfrm>
            <a:off x="3480863" y="463827"/>
            <a:ext cx="6147352" cy="61473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50918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62C185-BC2E-4727-89DF-311A29C0B422}"/>
              </a:ext>
            </a:extLst>
          </p:cNvPr>
          <p:cNvSpPr>
            <a:spLocks noGrp="1"/>
          </p:cNvSpPr>
          <p:nvPr>
            <p:ph type="title"/>
          </p:nvPr>
        </p:nvSpPr>
        <p:spPr/>
        <p:txBody>
          <a:bodyPr/>
          <a:lstStyle/>
          <a:p>
            <a:r>
              <a:rPr lang="pt-BR" dirty="0"/>
              <a:t>QUADRANTES ABDOMINAIS</a:t>
            </a:r>
          </a:p>
        </p:txBody>
      </p:sp>
      <p:sp>
        <p:nvSpPr>
          <p:cNvPr id="11" name="Espaço Reservado para Conteúdo 10">
            <a:extLst>
              <a:ext uri="{FF2B5EF4-FFF2-40B4-BE49-F238E27FC236}">
                <a16:creationId xmlns:a16="http://schemas.microsoft.com/office/drawing/2014/main" id="{8D87DFAD-C0AB-4C6F-854D-FE77F2F4943A}"/>
              </a:ext>
            </a:extLst>
          </p:cNvPr>
          <p:cNvSpPr>
            <a:spLocks noGrp="1"/>
          </p:cNvSpPr>
          <p:nvPr>
            <p:ph idx="1"/>
          </p:nvPr>
        </p:nvSpPr>
        <p:spPr>
          <a:xfrm>
            <a:off x="1371600" y="1744394"/>
            <a:ext cx="9601200" cy="4600134"/>
          </a:xfrm>
        </p:spPr>
        <p:txBody>
          <a:bodyPr>
            <a:normAutofit/>
          </a:bodyPr>
          <a:lstStyle/>
          <a:p>
            <a:r>
              <a:rPr lang="pt-BR" sz="2400" b="0" i="0" dirty="0">
                <a:solidFill>
                  <a:schemeClr val="tx1"/>
                </a:solidFill>
                <a:effectLst/>
                <a:latin typeface="+mj-lt"/>
              </a:rPr>
              <a:t>Para tornar mais fácil a localização dos órgãos na grande cavidade </a:t>
            </a:r>
            <a:r>
              <a:rPr lang="pt-BR" sz="2400" b="0" i="0" dirty="0" err="1">
                <a:solidFill>
                  <a:schemeClr val="tx1"/>
                </a:solidFill>
                <a:effectLst/>
                <a:latin typeface="+mj-lt"/>
              </a:rPr>
              <a:t>abdominopélvica</a:t>
            </a:r>
            <a:r>
              <a:rPr lang="pt-BR" sz="2400" b="0" i="0" dirty="0">
                <a:solidFill>
                  <a:schemeClr val="tx1"/>
                </a:solidFill>
                <a:effectLst/>
                <a:latin typeface="+mj-lt"/>
              </a:rPr>
              <a:t>, os anatomistas dividiram a cavidade </a:t>
            </a:r>
            <a:r>
              <a:rPr lang="pt-BR" sz="2400" b="0" i="0" dirty="0" err="1">
                <a:solidFill>
                  <a:schemeClr val="tx1"/>
                </a:solidFill>
                <a:effectLst/>
                <a:latin typeface="+mj-lt"/>
              </a:rPr>
              <a:t>abdominopélvica</a:t>
            </a:r>
            <a:r>
              <a:rPr lang="pt-BR" sz="2400" b="0" i="0" dirty="0">
                <a:solidFill>
                  <a:schemeClr val="tx1"/>
                </a:solidFill>
                <a:effectLst/>
                <a:latin typeface="+mj-lt"/>
              </a:rPr>
              <a:t> em nove regiões, sendo definidas da seguinte forma:</a:t>
            </a:r>
          </a:p>
          <a:p>
            <a:pPr marL="0" indent="0">
              <a:buNone/>
            </a:pPr>
            <a:endParaRPr lang="pt-BR" sz="2400" b="0" i="0" dirty="0">
              <a:solidFill>
                <a:schemeClr val="tx1"/>
              </a:solidFill>
              <a:effectLst/>
              <a:latin typeface="+mj-lt"/>
            </a:endParaRPr>
          </a:p>
          <a:p>
            <a:r>
              <a:rPr lang="pt-BR" sz="2400" dirty="0">
                <a:solidFill>
                  <a:srgbClr val="000000"/>
                </a:solidFill>
                <a:effectLst/>
              </a:rPr>
              <a:t>Região Hipocondríaca Direita - Região Epigástrica</a:t>
            </a:r>
            <a:r>
              <a:rPr lang="pt-BR" sz="2400" dirty="0">
                <a:solidFill>
                  <a:srgbClr val="000000"/>
                </a:solidFill>
              </a:rPr>
              <a:t> - </a:t>
            </a:r>
            <a:r>
              <a:rPr lang="pt-BR" sz="2400" dirty="0">
                <a:solidFill>
                  <a:srgbClr val="000000"/>
                </a:solidFill>
                <a:effectLst/>
              </a:rPr>
              <a:t>Região Hipocondríaca Esquerda</a:t>
            </a:r>
          </a:p>
          <a:p>
            <a:r>
              <a:rPr lang="pt-BR" sz="2400" dirty="0">
                <a:solidFill>
                  <a:srgbClr val="000000"/>
                </a:solidFill>
                <a:effectLst/>
              </a:rPr>
              <a:t>Região Lateral Direita - Região Umbilical</a:t>
            </a:r>
            <a:r>
              <a:rPr lang="pt-BR" sz="2400" dirty="0">
                <a:solidFill>
                  <a:srgbClr val="000000"/>
                </a:solidFill>
              </a:rPr>
              <a:t> - </a:t>
            </a:r>
            <a:r>
              <a:rPr lang="pt-BR" sz="2400" dirty="0">
                <a:solidFill>
                  <a:srgbClr val="000000"/>
                </a:solidFill>
                <a:effectLst/>
              </a:rPr>
              <a:t>Região Lateral Esquerda</a:t>
            </a:r>
            <a:endParaRPr lang="pt-BR" sz="2400" dirty="0">
              <a:effectLst/>
            </a:endParaRPr>
          </a:p>
          <a:p>
            <a:r>
              <a:rPr lang="pt-BR" sz="2400" dirty="0">
                <a:solidFill>
                  <a:srgbClr val="000000"/>
                </a:solidFill>
                <a:effectLst/>
              </a:rPr>
              <a:t>Região Inguinal Direita</a:t>
            </a:r>
            <a:r>
              <a:rPr lang="pt-BR" sz="2400" dirty="0">
                <a:solidFill>
                  <a:srgbClr val="000000"/>
                </a:solidFill>
              </a:rPr>
              <a:t> - </a:t>
            </a:r>
            <a:r>
              <a:rPr lang="pt-BR" sz="2400" dirty="0">
                <a:solidFill>
                  <a:srgbClr val="000000"/>
                </a:solidFill>
                <a:effectLst/>
              </a:rPr>
              <a:t>Região Púbica (Hipogástrica)</a:t>
            </a:r>
            <a:r>
              <a:rPr lang="pt-BR" sz="2400" dirty="0">
                <a:solidFill>
                  <a:srgbClr val="000000"/>
                </a:solidFill>
              </a:rPr>
              <a:t> - </a:t>
            </a:r>
            <a:r>
              <a:rPr lang="pt-BR" sz="2400" dirty="0">
                <a:solidFill>
                  <a:srgbClr val="000000"/>
                </a:solidFill>
                <a:effectLst/>
              </a:rPr>
              <a:t>Região Inguinal Esquerd</a:t>
            </a:r>
            <a:r>
              <a:rPr lang="pt-BR" sz="2400" dirty="0">
                <a:effectLst/>
              </a:rPr>
              <a:t>a</a:t>
            </a:r>
          </a:p>
          <a:p>
            <a:endParaRPr lang="pt-BR" sz="2000" dirty="0">
              <a:effectLst/>
            </a:endParaRPr>
          </a:p>
          <a:p>
            <a:endParaRPr lang="pt-BR" sz="2400" dirty="0">
              <a:latin typeface="+mj-lt"/>
            </a:endParaRPr>
          </a:p>
        </p:txBody>
      </p:sp>
    </p:spTree>
    <p:extLst>
      <p:ext uri="{BB962C8B-B14F-4D97-AF65-F5344CB8AC3E}">
        <p14:creationId xmlns:p14="http://schemas.microsoft.com/office/powerpoint/2010/main" val="56946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E956FC8A-D901-4E09-8792-1FE69A0DBAE9}"/>
              </a:ext>
            </a:extLst>
          </p:cNvPr>
          <p:cNvPicPr>
            <a:picLocks noGrp="1" noChangeAspect="1"/>
          </p:cNvPicPr>
          <p:nvPr>
            <p:ph idx="1"/>
          </p:nvPr>
        </p:nvPicPr>
        <p:blipFill>
          <a:blip r:embed="rId2"/>
          <a:stretch>
            <a:fillRect/>
          </a:stretch>
        </p:blipFill>
        <p:spPr>
          <a:xfrm>
            <a:off x="1885099" y="1237957"/>
            <a:ext cx="9538635" cy="47548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34755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F4BB64E2-4FA2-44ED-AAB4-3A0BE13542B5}"/>
              </a:ext>
            </a:extLst>
          </p:cNvPr>
          <p:cNvPicPr>
            <a:picLocks noChangeAspect="1"/>
          </p:cNvPicPr>
          <p:nvPr/>
        </p:nvPicPr>
        <p:blipFill>
          <a:blip r:embed="rId2"/>
          <a:stretch>
            <a:fillRect/>
          </a:stretch>
        </p:blipFill>
        <p:spPr>
          <a:xfrm>
            <a:off x="1570758" y="1325419"/>
            <a:ext cx="9715500" cy="4622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89089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CCBD9-FF2B-4A1F-A12C-5B2D98094274}"/>
              </a:ext>
            </a:extLst>
          </p:cNvPr>
          <p:cNvSpPr>
            <a:spLocks noGrp="1"/>
          </p:cNvSpPr>
          <p:nvPr>
            <p:ph type="title"/>
          </p:nvPr>
        </p:nvSpPr>
        <p:spPr/>
        <p:txBody>
          <a:bodyPr/>
          <a:lstStyle/>
          <a:p>
            <a:r>
              <a:rPr lang="pt-BR" dirty="0"/>
              <a:t>REFERÊNCIAS</a:t>
            </a:r>
          </a:p>
        </p:txBody>
      </p:sp>
      <p:sp>
        <p:nvSpPr>
          <p:cNvPr id="3" name="Espaço Reservado para Conteúdo 2">
            <a:extLst>
              <a:ext uri="{FF2B5EF4-FFF2-40B4-BE49-F238E27FC236}">
                <a16:creationId xmlns:a16="http://schemas.microsoft.com/office/drawing/2014/main" id="{04F0903E-6B9B-42ED-AC30-9BF688F4E463}"/>
              </a:ext>
            </a:extLst>
          </p:cNvPr>
          <p:cNvSpPr>
            <a:spLocks noGrp="1"/>
          </p:cNvSpPr>
          <p:nvPr>
            <p:ph idx="1"/>
          </p:nvPr>
        </p:nvSpPr>
        <p:spPr>
          <a:xfrm>
            <a:off x="1371600" y="2410692"/>
            <a:ext cx="9601200" cy="2687781"/>
          </a:xfrm>
        </p:spPr>
        <p:txBody>
          <a:bodyPr/>
          <a:lstStyle/>
          <a:p>
            <a:r>
              <a:rPr lang="pt-BR" dirty="0"/>
              <a:t>FREITAS, Valdemar de. </a:t>
            </a:r>
            <a:r>
              <a:rPr lang="pt-BR" b="1" dirty="0"/>
              <a:t>Anatomia - Conceitos e Fundamentos</a:t>
            </a:r>
            <a:r>
              <a:rPr lang="pt-BR" dirty="0"/>
              <a:t>. São Paulo: Artmed, 2004;</a:t>
            </a:r>
          </a:p>
          <a:p>
            <a:r>
              <a:rPr lang="pt-BR" dirty="0"/>
              <a:t> MOORE, Keith L. </a:t>
            </a:r>
            <a:r>
              <a:rPr lang="pt-BR" b="1" dirty="0"/>
              <a:t>Anatomia Orientada para a Prática Clínica</a:t>
            </a:r>
            <a:r>
              <a:rPr lang="pt-BR" dirty="0"/>
              <a:t>. 4ed. Rio de Janeiro: Guanabara Koogan, 1994;</a:t>
            </a:r>
          </a:p>
          <a:p>
            <a:r>
              <a:rPr lang="pt-BR" dirty="0"/>
              <a:t>NETTER, Frank H. </a:t>
            </a:r>
            <a:r>
              <a:rPr lang="pt-BR" b="1" dirty="0"/>
              <a:t>Atlas de Anatomia Humana</a:t>
            </a:r>
            <a:r>
              <a:rPr lang="pt-BR" dirty="0"/>
              <a:t>. 2ed. Porto Alegre: Artmed, 2000.</a:t>
            </a:r>
          </a:p>
        </p:txBody>
      </p:sp>
    </p:spTree>
    <p:extLst>
      <p:ext uri="{BB962C8B-B14F-4D97-AF65-F5344CB8AC3E}">
        <p14:creationId xmlns:p14="http://schemas.microsoft.com/office/powerpoint/2010/main" val="1738736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0FD39A3-75BD-48E1-81D6-1269D0D76D5D}"/>
              </a:ext>
            </a:extLst>
          </p:cNvPr>
          <p:cNvSpPr>
            <a:spLocks noGrp="1"/>
          </p:cNvSpPr>
          <p:nvPr>
            <p:ph idx="1"/>
          </p:nvPr>
        </p:nvSpPr>
        <p:spPr>
          <a:xfrm>
            <a:off x="1237957" y="1350499"/>
            <a:ext cx="10410093" cy="4713849"/>
          </a:xfrm>
        </p:spPr>
        <p:txBody>
          <a:bodyPr>
            <a:normAutofit/>
          </a:bodyPr>
          <a:lstStyle/>
          <a:p>
            <a:pPr marL="0" indent="0" algn="ctr">
              <a:buNone/>
            </a:pPr>
            <a:r>
              <a:rPr lang="pt-BR" sz="3200" dirty="0"/>
              <a:t>Fim da primeira aula, mas tem mais! =)</a:t>
            </a:r>
          </a:p>
          <a:p>
            <a:pPr marL="0" indent="0" algn="ctr">
              <a:buNone/>
            </a:pPr>
            <a:r>
              <a:rPr lang="pt-BR" sz="3200" dirty="0"/>
              <a:t>Profa. Fabíola Carlim Voigt</a:t>
            </a:r>
          </a:p>
          <a:p>
            <a:pPr marL="0" indent="0" algn="ctr">
              <a:buNone/>
            </a:pPr>
            <a:r>
              <a:rPr lang="pt-BR" sz="3200" dirty="0"/>
              <a:t>E-mail: </a:t>
            </a:r>
            <a:r>
              <a:rPr lang="pt-BR" sz="3200" b="1" dirty="0">
                <a:solidFill>
                  <a:schemeClr val="tx1"/>
                </a:solidFill>
                <a:hlinkClick r:id="rId2">
                  <a:extLst>
                    <a:ext uri="{A12FA001-AC4F-418D-AE19-62706E023703}">
                      <ahyp:hlinkClr xmlns:ahyp="http://schemas.microsoft.com/office/drawing/2018/hyperlinkcolor" val="tx"/>
                    </a:ext>
                  </a:extLst>
                </a:hlinkClick>
              </a:rPr>
              <a:t>fabycarlim@gmail.com</a:t>
            </a:r>
            <a:endParaRPr lang="pt-BR" sz="3200" b="1" dirty="0">
              <a:solidFill>
                <a:schemeClr val="tx1"/>
              </a:solidFill>
            </a:endParaRPr>
          </a:p>
          <a:p>
            <a:pPr marL="0" indent="0" algn="ctr">
              <a:buNone/>
            </a:pPr>
            <a:endParaRPr lang="pt-BR" sz="3200" dirty="0"/>
          </a:p>
          <a:p>
            <a:pPr marL="0" indent="0" algn="ctr">
              <a:buNone/>
            </a:pPr>
            <a:endParaRPr lang="pt-BR" sz="3200" dirty="0"/>
          </a:p>
          <a:p>
            <a:pPr marL="0" indent="0" algn="ctr">
              <a:buNone/>
            </a:pPr>
            <a:r>
              <a:rPr lang="pt-BR" sz="3200" dirty="0"/>
              <a:t>Qualquer duvida estou a disposição!</a:t>
            </a:r>
          </a:p>
          <a:p>
            <a:pPr marL="0" indent="0">
              <a:buNone/>
            </a:pPr>
            <a:endParaRPr lang="pt-BR" sz="3200" dirty="0"/>
          </a:p>
        </p:txBody>
      </p:sp>
      <p:sp>
        <p:nvSpPr>
          <p:cNvPr id="4" name="Seta: para Cima 3">
            <a:extLst>
              <a:ext uri="{FF2B5EF4-FFF2-40B4-BE49-F238E27FC236}">
                <a16:creationId xmlns:a16="http://schemas.microsoft.com/office/drawing/2014/main" id="{CE5A178E-5BA2-40F5-ADF7-000E56298111}"/>
              </a:ext>
            </a:extLst>
          </p:cNvPr>
          <p:cNvSpPr/>
          <p:nvPr/>
        </p:nvSpPr>
        <p:spPr>
          <a:xfrm>
            <a:off x="6096000" y="3429000"/>
            <a:ext cx="712763" cy="636563"/>
          </a:xfrm>
          <a:prstGeom prst="upArrow">
            <a:avLst/>
          </a:prstGeom>
          <a:solidFill>
            <a:schemeClr val="accent6">
              <a:lumMod val="75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46752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1353C5C-1DD5-4804-8AD2-DE180586DA61}"/>
              </a:ext>
            </a:extLst>
          </p:cNvPr>
          <p:cNvSpPr>
            <a:spLocks noGrp="1"/>
          </p:cNvSpPr>
          <p:nvPr>
            <p:ph idx="1"/>
          </p:nvPr>
        </p:nvSpPr>
        <p:spPr>
          <a:xfrm>
            <a:off x="1398104" y="1179443"/>
            <a:ext cx="9601200" cy="5459896"/>
          </a:xfrm>
        </p:spPr>
        <p:txBody>
          <a:bodyPr/>
          <a:lstStyle/>
          <a:p>
            <a:r>
              <a:rPr lang="pt-BR" b="1" i="0" u="none" strike="noStrike" dirty="0">
                <a:solidFill>
                  <a:srgbClr val="000000"/>
                </a:solidFill>
                <a:effectLst/>
                <a:latin typeface="Droid Sans"/>
              </a:rPr>
              <a:t> </a:t>
            </a:r>
            <a:r>
              <a:rPr lang="pt-BR" sz="2400" b="0" i="0" dirty="0" err="1">
                <a:solidFill>
                  <a:srgbClr val="000000"/>
                </a:solidFill>
                <a:effectLst/>
                <a:latin typeface="Droid Sans"/>
              </a:rPr>
              <a:t>Herófilo</a:t>
            </a:r>
            <a:r>
              <a:rPr lang="pt-BR" sz="2400" b="0" i="0" dirty="0">
                <a:solidFill>
                  <a:srgbClr val="000000"/>
                </a:solidFill>
                <a:effectLst/>
                <a:latin typeface="Droid Sans"/>
              </a:rPr>
              <a:t> (300 a. C.) foi chamado “pai da anatomia”, e </a:t>
            </a:r>
            <a:r>
              <a:rPr lang="pt-BR" sz="2400" b="0" i="0" dirty="0" err="1">
                <a:solidFill>
                  <a:srgbClr val="000000"/>
                </a:solidFill>
                <a:effectLst/>
                <a:latin typeface="Droid Sans"/>
              </a:rPr>
              <a:t>Erasístrato</a:t>
            </a:r>
            <a:r>
              <a:rPr lang="pt-BR" sz="2400" dirty="0">
                <a:solidFill>
                  <a:srgbClr val="000000"/>
                </a:solidFill>
                <a:latin typeface="Droid Sans"/>
              </a:rPr>
              <a:t> </a:t>
            </a:r>
            <a:r>
              <a:rPr lang="pt-BR" sz="2400" b="0" i="0" dirty="0">
                <a:solidFill>
                  <a:srgbClr val="000000"/>
                </a:solidFill>
                <a:effectLst/>
                <a:latin typeface="Droid Sans"/>
              </a:rPr>
              <a:t>(290 a. C.) foi denominado “pai da fisiologia”. A anatomia está para a fisiologia como a geografia está para a história, ou seja, ela prevê o local para os eventos, embora o interesse primordial da anatomia esteja na estrutura, estrutura e função devem ser consideradas simultaneamente. Ambos fundaram a escola da Alexandria, primeira Universidade da história, impulsionando as ciências anatômicas.</a:t>
            </a:r>
          </a:p>
          <a:p>
            <a:r>
              <a:rPr lang="pt-BR" sz="2400" b="0" i="0" dirty="0">
                <a:solidFill>
                  <a:srgbClr val="000000"/>
                </a:solidFill>
                <a:effectLst/>
                <a:latin typeface="Droid Sans"/>
              </a:rPr>
              <a:t>No Império Romano, o médico Rufo de Éfeso (</a:t>
            </a:r>
            <a:r>
              <a:rPr lang="pt-BR" sz="2400" b="0" i="0" dirty="0" err="1">
                <a:solidFill>
                  <a:srgbClr val="000000"/>
                </a:solidFill>
                <a:effectLst/>
                <a:latin typeface="Droid Sans"/>
              </a:rPr>
              <a:t>ca</a:t>
            </a:r>
            <a:r>
              <a:rPr lang="pt-BR" sz="2400" b="0" i="0" dirty="0">
                <a:solidFill>
                  <a:srgbClr val="000000"/>
                </a:solidFill>
                <a:effectLst/>
                <a:latin typeface="Droid Sans"/>
              </a:rPr>
              <a:t>. A.D. 50) investigou sobre o coração, os olhos e a neuroanatomia. Publicou o primeiro livro de nomenclatura anatômica, denominado </a:t>
            </a:r>
            <a:r>
              <a:rPr lang="pt-BR" sz="2400" b="0" i="1" u="none" strike="noStrike" dirty="0">
                <a:solidFill>
                  <a:srgbClr val="000000"/>
                </a:solidFill>
                <a:effectLst/>
                <a:latin typeface="Droid Sans"/>
              </a:rPr>
              <a:t>Da Denominação das Partes do Corpo.</a:t>
            </a:r>
            <a:endParaRPr lang="pt-BR" sz="2400" dirty="0"/>
          </a:p>
        </p:txBody>
      </p:sp>
    </p:spTree>
    <p:extLst>
      <p:ext uri="{BB962C8B-B14F-4D97-AF65-F5344CB8AC3E}">
        <p14:creationId xmlns:p14="http://schemas.microsoft.com/office/powerpoint/2010/main" val="237960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8A0E1FE-DD4E-4A45-BDF9-8198D19232D8}"/>
              </a:ext>
            </a:extLst>
          </p:cNvPr>
          <p:cNvSpPr>
            <a:spLocks noGrp="1"/>
          </p:cNvSpPr>
          <p:nvPr>
            <p:ph idx="1"/>
          </p:nvPr>
        </p:nvSpPr>
        <p:spPr>
          <a:xfrm>
            <a:off x="1295400" y="1139687"/>
            <a:ext cx="9601200" cy="5592417"/>
          </a:xfrm>
        </p:spPr>
        <p:txBody>
          <a:bodyPr/>
          <a:lstStyle/>
          <a:p>
            <a:r>
              <a:rPr lang="pt-BR" b="1" i="0" u="none" strike="noStrike" dirty="0">
                <a:solidFill>
                  <a:srgbClr val="000000"/>
                </a:solidFill>
                <a:effectLst/>
                <a:latin typeface="Droid Sans"/>
              </a:rPr>
              <a:t> </a:t>
            </a:r>
            <a:r>
              <a:rPr lang="pt-BR" sz="2400" b="0" i="0" dirty="0" err="1">
                <a:solidFill>
                  <a:srgbClr val="000000"/>
                </a:solidFill>
                <a:effectLst/>
                <a:latin typeface="Droid Sans"/>
              </a:rPr>
              <a:t>Sorano</a:t>
            </a:r>
            <a:r>
              <a:rPr lang="pt-BR" sz="2400" dirty="0">
                <a:solidFill>
                  <a:srgbClr val="000000"/>
                </a:solidFill>
                <a:latin typeface="Droid Sans"/>
              </a:rPr>
              <a:t> </a:t>
            </a:r>
            <a:r>
              <a:rPr lang="pt-BR" sz="2400" b="0" i="0" dirty="0">
                <a:solidFill>
                  <a:srgbClr val="000000"/>
                </a:solidFill>
                <a:effectLst/>
                <a:latin typeface="Droid Sans"/>
              </a:rPr>
              <a:t>(A.D. 100), médico metodista, distinguiu e definiu doença crônica e doença aguda, através das suas observações clínicas. A descrição da anatomia do útero tem sido considerada uma das melhores obras da antiga anatomia descritiva.  </a:t>
            </a:r>
          </a:p>
          <a:p>
            <a:r>
              <a:rPr lang="pt-BR" sz="2400" b="0" i="0" dirty="0">
                <a:solidFill>
                  <a:srgbClr val="000000"/>
                </a:solidFill>
                <a:effectLst/>
                <a:latin typeface="Droid Sans"/>
              </a:rPr>
              <a:t>Galeno (A.D. 130-200) em 170 demonstrou que as artérias conduzem sangue e não ar. No campo da anatomia, distinguiu os ossos com e sem cavidade medular. Descreveu a caixa craniana e o sistema muscular. Pesquisou os nervos do crânio e reconheceu os raquidianos, os cervicais, os recorrentes e uma parte do sistema simpático. Foi o primeiro a demonstrar que o rim é um órgão excretor de urina. Os doze pares cranianos são até hoje numerados do I ao XII por terem sido descritos por Galeno.</a:t>
            </a:r>
            <a:endParaRPr lang="pt-BR" sz="2400" dirty="0"/>
          </a:p>
        </p:txBody>
      </p:sp>
    </p:spTree>
    <p:extLst>
      <p:ext uri="{BB962C8B-B14F-4D97-AF65-F5344CB8AC3E}">
        <p14:creationId xmlns:p14="http://schemas.microsoft.com/office/powerpoint/2010/main" val="327339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75B82B2-053F-4C18-835C-BAC141A76EB9}"/>
              </a:ext>
            </a:extLst>
          </p:cNvPr>
          <p:cNvSpPr>
            <a:spLocks noGrp="1"/>
          </p:cNvSpPr>
          <p:nvPr>
            <p:ph idx="1"/>
          </p:nvPr>
        </p:nvSpPr>
        <p:spPr>
          <a:xfrm>
            <a:off x="1371600" y="636104"/>
            <a:ext cx="9601200" cy="5791199"/>
          </a:xfrm>
        </p:spPr>
        <p:txBody>
          <a:bodyPr>
            <a:normAutofit/>
          </a:bodyPr>
          <a:lstStyle/>
          <a:p>
            <a:r>
              <a:rPr lang="pt-BR" sz="2400" b="0" i="0" dirty="0">
                <a:solidFill>
                  <a:srgbClr val="000000"/>
                </a:solidFill>
                <a:effectLst/>
                <a:latin typeface="Droid Sans"/>
              </a:rPr>
              <a:t>O estudo da anatomia humana ficou adormecido por mais de mil e duzentos anos, muito provavelmente pela eterna “batalha” entre ciência e religião. </a:t>
            </a:r>
            <a:endParaRPr lang="pt-BR" sz="2400" dirty="0">
              <a:solidFill>
                <a:srgbClr val="000000"/>
              </a:solidFill>
              <a:latin typeface="Droid Sans"/>
            </a:endParaRPr>
          </a:p>
          <a:p>
            <a:r>
              <a:rPr lang="pt-BR" sz="2400" dirty="0">
                <a:solidFill>
                  <a:srgbClr val="000000"/>
                </a:solidFill>
                <a:latin typeface="Droid Sans"/>
              </a:rPr>
              <a:t>Voltou</a:t>
            </a:r>
            <a:r>
              <a:rPr lang="pt-BR" sz="2400" b="0" i="0" dirty="0">
                <a:solidFill>
                  <a:srgbClr val="000000"/>
                </a:solidFill>
                <a:effectLst/>
                <a:latin typeface="Droid Sans"/>
              </a:rPr>
              <a:t> a ter registros somente no século XIV, onde dissecações públicas foram realizadas na Itália e na França. Existem relatos que as dissecações começaram na Itália antes de 1240. Em 1315 </a:t>
            </a:r>
            <a:r>
              <a:rPr lang="pt-BR" sz="2400" b="0" i="0" dirty="0" err="1">
                <a:solidFill>
                  <a:srgbClr val="000000"/>
                </a:solidFill>
                <a:effectLst/>
                <a:latin typeface="Droid Sans"/>
              </a:rPr>
              <a:t>Mondino</a:t>
            </a:r>
            <a:r>
              <a:rPr lang="pt-BR" sz="2400" b="0" i="0" dirty="0">
                <a:solidFill>
                  <a:srgbClr val="000000"/>
                </a:solidFill>
                <a:effectLst/>
                <a:latin typeface="Droid Sans"/>
              </a:rPr>
              <a:t> de </a:t>
            </a:r>
            <a:r>
              <a:rPr lang="pt-BR" sz="2400" b="0" i="0" dirty="0" err="1">
                <a:solidFill>
                  <a:srgbClr val="000000"/>
                </a:solidFill>
                <a:effectLst/>
                <a:latin typeface="Droid Sans"/>
              </a:rPr>
              <a:t>Luzzi</a:t>
            </a:r>
            <a:r>
              <a:rPr lang="pt-BR" sz="2400" b="0" i="0" dirty="0">
                <a:solidFill>
                  <a:srgbClr val="000000"/>
                </a:solidFill>
                <a:effectLst/>
                <a:latin typeface="Droid Sans"/>
              </a:rPr>
              <a:t> (1276-1326), considerado o “</a:t>
            </a:r>
            <a:r>
              <a:rPr lang="pt-BR" sz="2400" b="0" i="1" u="none" strike="noStrike" dirty="0">
                <a:solidFill>
                  <a:srgbClr val="000000"/>
                </a:solidFill>
                <a:effectLst/>
                <a:latin typeface="Droid Sans"/>
              </a:rPr>
              <a:t>restaurador da anatomia</a:t>
            </a:r>
            <a:r>
              <a:rPr lang="pt-BR" sz="2400" b="0" i="0" dirty="0">
                <a:solidFill>
                  <a:srgbClr val="000000"/>
                </a:solidFill>
                <a:effectLst/>
                <a:latin typeface="Droid Sans"/>
              </a:rPr>
              <a:t>” realizou dissecações publicas em Bolonha e escreveu sua </a:t>
            </a:r>
            <a:r>
              <a:rPr lang="pt-BR" sz="2400" b="0" i="1" u="none" strike="noStrike" dirty="0">
                <a:solidFill>
                  <a:srgbClr val="000000"/>
                </a:solidFill>
                <a:effectLst/>
                <a:latin typeface="Droid Sans"/>
              </a:rPr>
              <a:t>Anatomia</a:t>
            </a:r>
            <a:r>
              <a:rPr lang="pt-BR" sz="2400" b="0" i="0" dirty="0">
                <a:solidFill>
                  <a:srgbClr val="000000"/>
                </a:solidFill>
                <a:effectLst/>
                <a:latin typeface="Droid Sans"/>
              </a:rPr>
              <a:t> (1316).</a:t>
            </a:r>
          </a:p>
          <a:p>
            <a:r>
              <a:rPr lang="pt-BR" sz="2400" b="0" i="0" dirty="0">
                <a:solidFill>
                  <a:srgbClr val="000000"/>
                </a:solidFill>
                <a:effectLst/>
                <a:latin typeface="Droid Sans"/>
              </a:rPr>
              <a:t>No século XV a anatomia foi estudada por artistas como Leonardo da Vinci (1452-1519), seus desenhos, estudos e conclusões sobre circulação, músculos e olhos foram relevantes para a época. Ilustrações anatômicas começaram a ser impressas na última década do século XV.</a:t>
            </a:r>
            <a:endParaRPr lang="pt-BR" sz="2400" dirty="0"/>
          </a:p>
        </p:txBody>
      </p:sp>
    </p:spTree>
    <p:extLst>
      <p:ext uri="{BB962C8B-B14F-4D97-AF65-F5344CB8AC3E}">
        <p14:creationId xmlns:p14="http://schemas.microsoft.com/office/powerpoint/2010/main" val="44256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10D6D4D-C19A-4BE2-9809-84F2967A160D}"/>
              </a:ext>
            </a:extLst>
          </p:cNvPr>
          <p:cNvSpPr>
            <a:spLocks noGrp="1"/>
          </p:cNvSpPr>
          <p:nvPr>
            <p:ph idx="1"/>
          </p:nvPr>
        </p:nvSpPr>
        <p:spPr>
          <a:xfrm>
            <a:off x="1295400" y="516835"/>
            <a:ext cx="9601200" cy="6460435"/>
          </a:xfrm>
        </p:spPr>
        <p:txBody>
          <a:bodyPr>
            <a:normAutofit/>
          </a:bodyPr>
          <a:lstStyle/>
          <a:p>
            <a:r>
              <a:rPr lang="pt-BR" sz="2400" b="1" i="0" u="none" strike="noStrike" dirty="0">
                <a:solidFill>
                  <a:srgbClr val="000000"/>
                </a:solidFill>
                <a:effectLst/>
                <a:latin typeface="Droid Sans"/>
              </a:rPr>
              <a:t> </a:t>
            </a:r>
            <a:r>
              <a:rPr lang="pt-BR" sz="2400" b="0" i="0" dirty="0">
                <a:solidFill>
                  <a:srgbClr val="000000"/>
                </a:solidFill>
                <a:effectLst/>
                <a:latin typeface="Droid Sans"/>
              </a:rPr>
              <a:t>Já no século XVI, </a:t>
            </a:r>
            <a:r>
              <a:rPr lang="pt-BR" sz="2400" b="0" i="0" dirty="0" err="1">
                <a:solidFill>
                  <a:srgbClr val="000000"/>
                </a:solidFill>
                <a:effectLst/>
                <a:latin typeface="Droid Sans"/>
              </a:rPr>
              <a:t>Berengário</a:t>
            </a:r>
            <a:r>
              <a:rPr lang="pt-BR" sz="2400" dirty="0">
                <a:solidFill>
                  <a:srgbClr val="000000"/>
                </a:solidFill>
                <a:latin typeface="Droid Sans"/>
              </a:rPr>
              <a:t> </a:t>
            </a:r>
            <a:r>
              <a:rPr lang="pt-BR" sz="2400" b="0" i="0" dirty="0">
                <a:solidFill>
                  <a:srgbClr val="000000"/>
                </a:solidFill>
                <a:effectLst/>
                <a:latin typeface="Droid Sans"/>
              </a:rPr>
              <a:t>(1470-1550) publicou a obra </a:t>
            </a:r>
            <a:r>
              <a:rPr lang="pt-BR" sz="2400" b="0" i="1" u="none" strike="noStrike" dirty="0">
                <a:solidFill>
                  <a:srgbClr val="000000"/>
                </a:solidFill>
                <a:effectLst/>
                <a:latin typeface="Droid Sans"/>
              </a:rPr>
              <a:t>Comentário sobre </a:t>
            </a:r>
            <a:r>
              <a:rPr lang="pt-BR" sz="2400" b="0" i="1" u="none" strike="noStrike" dirty="0" err="1">
                <a:solidFill>
                  <a:srgbClr val="000000"/>
                </a:solidFill>
                <a:effectLst/>
                <a:latin typeface="Droid Sans"/>
              </a:rPr>
              <a:t>Mondino</a:t>
            </a:r>
            <a:r>
              <a:rPr lang="pt-BR" sz="2400" b="0" i="0" dirty="0">
                <a:solidFill>
                  <a:srgbClr val="000000"/>
                </a:solidFill>
                <a:effectLst/>
                <a:latin typeface="Droid Sans"/>
              </a:rPr>
              <a:t>, sendo esse o primeiro compêndio ilustrado de anatomia. </a:t>
            </a:r>
          </a:p>
          <a:p>
            <a:r>
              <a:rPr lang="pt-BR" sz="2400" b="0" i="0" dirty="0">
                <a:solidFill>
                  <a:srgbClr val="000000"/>
                </a:solidFill>
                <a:effectLst/>
                <a:latin typeface="Droid Sans"/>
              </a:rPr>
              <a:t>A nomenclatura anatômica foi criada por Jacó Sílvio (1478-1555). </a:t>
            </a:r>
          </a:p>
          <a:p>
            <a:r>
              <a:rPr lang="pt-BR" sz="2400" b="0" i="0" dirty="0">
                <a:solidFill>
                  <a:srgbClr val="000000"/>
                </a:solidFill>
                <a:effectLst/>
                <a:latin typeface="Droid Sans"/>
              </a:rPr>
              <a:t>A anatomia foi reformulada por André </a:t>
            </a:r>
            <a:r>
              <a:rPr lang="pt-BR" sz="2400" b="0" i="0" dirty="0" err="1">
                <a:solidFill>
                  <a:srgbClr val="000000"/>
                </a:solidFill>
                <a:effectLst/>
                <a:latin typeface="Droid Sans"/>
              </a:rPr>
              <a:t>Vesálio</a:t>
            </a:r>
            <a:r>
              <a:rPr lang="pt-BR" sz="2400" b="0" i="0" dirty="0">
                <a:solidFill>
                  <a:srgbClr val="000000"/>
                </a:solidFill>
                <a:effectLst/>
                <a:latin typeface="Droid Sans"/>
              </a:rPr>
              <a:t> (1514-1564) em 1543 com a publicação da sua obra </a:t>
            </a:r>
            <a:r>
              <a:rPr lang="pt-BR" sz="2400" b="0" i="1" u="none" strike="noStrike" dirty="0">
                <a:solidFill>
                  <a:srgbClr val="000000"/>
                </a:solidFill>
                <a:effectLst/>
                <a:latin typeface="Droid Sans"/>
              </a:rPr>
              <a:t>De </a:t>
            </a:r>
            <a:r>
              <a:rPr lang="pt-BR" sz="2400" b="0" i="1" u="none" strike="noStrike" dirty="0" err="1">
                <a:solidFill>
                  <a:srgbClr val="000000"/>
                </a:solidFill>
                <a:effectLst/>
                <a:latin typeface="Droid Sans"/>
              </a:rPr>
              <a:t>humani</a:t>
            </a:r>
            <a:r>
              <a:rPr lang="pt-BR" sz="2400" b="0" i="1" u="none" strike="noStrike" dirty="0">
                <a:solidFill>
                  <a:srgbClr val="000000"/>
                </a:solidFill>
                <a:effectLst/>
                <a:latin typeface="Droid Sans"/>
              </a:rPr>
              <a:t> </a:t>
            </a:r>
            <a:r>
              <a:rPr lang="pt-BR" sz="2400" b="0" i="1" u="none" strike="noStrike" dirty="0" err="1">
                <a:solidFill>
                  <a:srgbClr val="000000"/>
                </a:solidFill>
                <a:effectLst/>
                <a:latin typeface="Droid Sans"/>
              </a:rPr>
              <a:t>corporis</a:t>
            </a:r>
            <a:r>
              <a:rPr lang="pt-BR" sz="2400" b="0" i="1" u="none" strike="noStrike" dirty="0">
                <a:solidFill>
                  <a:srgbClr val="000000"/>
                </a:solidFill>
                <a:effectLst/>
                <a:latin typeface="Droid Sans"/>
              </a:rPr>
              <a:t> fabrica – Dos Trabalhos do Corpo Humano.</a:t>
            </a:r>
            <a:r>
              <a:rPr lang="pt-BR" sz="2400" b="0" i="0" dirty="0">
                <a:solidFill>
                  <a:srgbClr val="000000"/>
                </a:solidFill>
                <a:effectLst/>
                <a:latin typeface="Droid Sans"/>
              </a:rPr>
              <a:t> </a:t>
            </a:r>
            <a:r>
              <a:rPr lang="pt-BR" sz="2400" b="0" i="0" dirty="0" err="1">
                <a:solidFill>
                  <a:srgbClr val="000000"/>
                </a:solidFill>
                <a:effectLst/>
                <a:latin typeface="Droid Sans"/>
              </a:rPr>
              <a:t>Vesálio</a:t>
            </a:r>
            <a:r>
              <a:rPr lang="pt-BR" sz="2400" b="0" i="0" dirty="0">
                <a:solidFill>
                  <a:srgbClr val="000000"/>
                </a:solidFill>
                <a:effectLst/>
                <a:latin typeface="Droid Sans"/>
              </a:rPr>
              <a:t> preparou material didático voltado para o estudo acadêmico e, comprovou que muitos aspectos descritos por Galeno, a mais de mil anos, estavam equivocados. Este é o mais renomado anatomista da história, considerado como “o pai da anatomia moderna”.</a:t>
            </a:r>
          </a:p>
          <a:p>
            <a:r>
              <a:rPr lang="pt-BR" sz="2400" b="0" i="0" dirty="0">
                <a:solidFill>
                  <a:srgbClr val="000000"/>
                </a:solidFill>
                <a:effectLst/>
                <a:latin typeface="Droid Sans"/>
              </a:rPr>
              <a:t>No século XVII aconteceu a primeira dissecação humana registrada na América, ocorrida em 1638 em Massachusetts. Em 1660 o álcool passou a ser utilizado para conservação de peças/cadáveres e, a formalina, somente em 1890.</a:t>
            </a:r>
            <a:endParaRPr lang="pt-BR" sz="2400" dirty="0"/>
          </a:p>
        </p:txBody>
      </p:sp>
    </p:spTree>
    <p:extLst>
      <p:ext uri="{BB962C8B-B14F-4D97-AF65-F5344CB8AC3E}">
        <p14:creationId xmlns:p14="http://schemas.microsoft.com/office/powerpoint/2010/main" val="388904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5D4E52-6405-42D9-B18C-E6A0E4C84731}"/>
              </a:ext>
            </a:extLst>
          </p:cNvPr>
          <p:cNvSpPr>
            <a:spLocks noGrp="1"/>
          </p:cNvSpPr>
          <p:nvPr>
            <p:ph idx="1"/>
          </p:nvPr>
        </p:nvSpPr>
        <p:spPr>
          <a:xfrm>
            <a:off x="1295400" y="410817"/>
            <a:ext cx="9601200" cy="6294782"/>
          </a:xfrm>
        </p:spPr>
        <p:txBody>
          <a:bodyPr>
            <a:normAutofit/>
          </a:bodyPr>
          <a:lstStyle/>
          <a:p>
            <a:r>
              <a:rPr lang="pt-BR" sz="2400" b="1" i="0" u="none" strike="noStrike" dirty="0">
                <a:solidFill>
                  <a:srgbClr val="000000"/>
                </a:solidFill>
                <a:effectLst/>
                <a:latin typeface="Droid Sans"/>
              </a:rPr>
              <a:t> </a:t>
            </a:r>
            <a:r>
              <a:rPr lang="pt-BR" sz="2400" b="0" i="0" dirty="0">
                <a:solidFill>
                  <a:srgbClr val="000000"/>
                </a:solidFill>
                <a:effectLst/>
                <a:latin typeface="Droid Sans"/>
              </a:rPr>
              <a:t>Famosos museus anatômicos foram fundados no século XVIII por Willian (1718-1783) e John Hunter (1728-1793). </a:t>
            </a:r>
          </a:p>
          <a:p>
            <a:r>
              <a:rPr lang="pt-BR" sz="2400" b="0" i="0" dirty="0">
                <a:solidFill>
                  <a:srgbClr val="000000"/>
                </a:solidFill>
                <a:effectLst/>
                <a:latin typeface="Droid Sans"/>
              </a:rPr>
              <a:t>No século XIX iniciaram as dissecações anatômicas realizadas por alunos de Medicina. </a:t>
            </a:r>
          </a:p>
          <a:p>
            <a:r>
              <a:rPr lang="pt-BR" sz="2400" b="0" i="0" dirty="0">
                <a:solidFill>
                  <a:srgbClr val="000000"/>
                </a:solidFill>
                <a:effectLst/>
                <a:latin typeface="Droid Sans"/>
              </a:rPr>
              <a:t>Em 1828 na cidade de Edinburgh, William Burke e William Hare cometeram 16 assassinatos para venda de cadáveres, três anos depois em Londres, outro assassinato, foi seguido pela aprovação da </a:t>
            </a:r>
            <a:r>
              <a:rPr lang="pt-BR" sz="2400" b="0" i="1" u="none" strike="noStrike" dirty="0" err="1">
                <a:solidFill>
                  <a:srgbClr val="000000"/>
                </a:solidFill>
                <a:effectLst/>
                <a:latin typeface="Droid Sans"/>
              </a:rPr>
              <a:t>Warburton</a:t>
            </a:r>
            <a:r>
              <a:rPr lang="pt-BR" sz="2400" b="0" i="1" u="none" strike="noStrike" dirty="0">
                <a:solidFill>
                  <a:srgbClr val="000000"/>
                </a:solidFill>
                <a:effectLst/>
                <a:latin typeface="Droid Sans"/>
              </a:rPr>
              <a:t> </a:t>
            </a:r>
            <a:r>
              <a:rPr lang="pt-BR" sz="2400" b="0" i="1" u="none" strike="noStrike" dirty="0" err="1">
                <a:solidFill>
                  <a:srgbClr val="000000"/>
                </a:solidFill>
                <a:effectLst/>
                <a:latin typeface="Droid Sans"/>
              </a:rPr>
              <a:t>Anatomy</a:t>
            </a:r>
            <a:r>
              <a:rPr lang="pt-BR" sz="2400" b="0" i="1" u="none" strike="noStrike" dirty="0">
                <a:solidFill>
                  <a:srgbClr val="000000"/>
                </a:solidFill>
                <a:effectLst/>
                <a:latin typeface="Droid Sans"/>
              </a:rPr>
              <a:t> </a:t>
            </a:r>
            <a:r>
              <a:rPr lang="pt-BR" sz="2400" b="0" i="1" u="none" strike="noStrike" dirty="0" err="1">
                <a:solidFill>
                  <a:srgbClr val="000000"/>
                </a:solidFill>
                <a:effectLst/>
                <a:latin typeface="Droid Sans"/>
              </a:rPr>
              <a:t>Act</a:t>
            </a:r>
            <a:r>
              <a:rPr lang="pt-BR" sz="2400" b="0" i="0" dirty="0">
                <a:solidFill>
                  <a:srgbClr val="000000"/>
                </a:solidFill>
                <a:effectLst/>
                <a:latin typeface="Droid Sans"/>
              </a:rPr>
              <a:t> (Ato para a Regulamentação de Escolas de Anatomia, 1832), disposição pela qual era permitido usar para dissecação cadáveres não reclamados. A primeira lei anatômica na América foi aprovada em Massachusetts em 1831.</a:t>
            </a:r>
          </a:p>
          <a:p>
            <a:r>
              <a:rPr lang="pt-BR" sz="2400" b="0" i="0" dirty="0">
                <a:solidFill>
                  <a:srgbClr val="000000"/>
                </a:solidFill>
                <a:effectLst/>
                <a:latin typeface="Droid Sans"/>
              </a:rPr>
              <a:t>No Brasil, a Lei 8.501 de 30 de Novembro de 1992 normatiza as doações de cadáveres pelos órgãos governamentais, os quais podem doar corpos “não reclamados” que não tenham tido morte violenta, para Universidades legalmente estabelecidas no país para fins de ensino e pesquisa.</a:t>
            </a:r>
            <a:endParaRPr lang="pt-BR" sz="2400" dirty="0"/>
          </a:p>
        </p:txBody>
      </p:sp>
    </p:spTree>
    <p:extLst>
      <p:ext uri="{BB962C8B-B14F-4D97-AF65-F5344CB8AC3E}">
        <p14:creationId xmlns:p14="http://schemas.microsoft.com/office/powerpoint/2010/main" val="336201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A212A-5623-4A61-9FDC-07D6F4981F2E}"/>
              </a:ext>
            </a:extLst>
          </p:cNvPr>
          <p:cNvSpPr>
            <a:spLocks noGrp="1"/>
          </p:cNvSpPr>
          <p:nvPr>
            <p:ph type="title"/>
          </p:nvPr>
        </p:nvSpPr>
        <p:spPr/>
        <p:txBody>
          <a:bodyPr/>
          <a:lstStyle/>
          <a:p>
            <a:r>
              <a:rPr lang="pt-BR" dirty="0"/>
              <a:t>CONCEITO</a:t>
            </a:r>
          </a:p>
        </p:txBody>
      </p:sp>
      <p:sp>
        <p:nvSpPr>
          <p:cNvPr id="3" name="Espaço Reservado para Conteúdo 2">
            <a:extLst>
              <a:ext uri="{FF2B5EF4-FFF2-40B4-BE49-F238E27FC236}">
                <a16:creationId xmlns:a16="http://schemas.microsoft.com/office/drawing/2014/main" id="{60C11DC8-76A6-4C06-BA3E-3FEF1D9466A6}"/>
              </a:ext>
            </a:extLst>
          </p:cNvPr>
          <p:cNvSpPr>
            <a:spLocks noGrp="1"/>
          </p:cNvSpPr>
          <p:nvPr>
            <p:ph idx="1"/>
          </p:nvPr>
        </p:nvSpPr>
        <p:spPr>
          <a:xfrm>
            <a:off x="1371600" y="1974575"/>
            <a:ext cx="9601200" cy="3869634"/>
          </a:xfrm>
        </p:spPr>
        <p:txBody>
          <a:bodyPr>
            <a:normAutofit/>
          </a:bodyPr>
          <a:lstStyle/>
          <a:p>
            <a:r>
              <a:rPr lang="pt-BR" sz="2400" b="0" i="0" dirty="0">
                <a:solidFill>
                  <a:srgbClr val="000000"/>
                </a:solidFill>
                <a:effectLst/>
                <a:latin typeface="+mj-lt"/>
              </a:rPr>
              <a:t>A anatomia é a ciência que estuda a estrutura do corpo.</a:t>
            </a:r>
          </a:p>
          <a:p>
            <a:pPr marL="0" indent="0">
              <a:buNone/>
            </a:pPr>
            <a:endParaRPr lang="pt-BR" sz="2400" dirty="0">
              <a:solidFill>
                <a:srgbClr val="000000"/>
              </a:solidFill>
              <a:latin typeface="+mj-lt"/>
            </a:endParaRPr>
          </a:p>
          <a:p>
            <a:r>
              <a:rPr lang="pt-BR" sz="2400" dirty="0">
                <a:solidFill>
                  <a:srgbClr val="000000"/>
                </a:solidFill>
                <a:latin typeface="Droid Sans"/>
              </a:rPr>
              <a:t>A</a:t>
            </a:r>
            <a:r>
              <a:rPr lang="pt-BR" sz="2400" dirty="0"/>
              <a:t>natomia é a análise da estrutura biológica, sua correlação com a função e com as modulações de estrutura em resposta a fatores temporais, genéticos e ambientais. Tem como metas principais a compreensão dos princípios arquitetônicos da construção dos organismos vivos, a descoberta da base estrutural do funcionamento das várias partes e a compreensão dos mecanismos formativos envolvidos no desenvolvimento destas (</a:t>
            </a:r>
            <a:r>
              <a:rPr lang="en-US" sz="2400" dirty="0"/>
              <a:t>American Association of Anatomists, 1981).</a:t>
            </a:r>
          </a:p>
          <a:p>
            <a:endParaRPr lang="pt-BR" sz="2400" dirty="0"/>
          </a:p>
        </p:txBody>
      </p:sp>
    </p:spTree>
    <p:extLst>
      <p:ext uri="{BB962C8B-B14F-4D97-AF65-F5344CB8AC3E}">
        <p14:creationId xmlns:p14="http://schemas.microsoft.com/office/powerpoint/2010/main" val="33429271"/>
      </p:ext>
    </p:extLst>
  </p:cSld>
  <p:clrMapOvr>
    <a:masterClrMapping/>
  </p:clrMapOvr>
</p:sld>
</file>

<file path=ppt/theme/theme1.xml><?xml version="1.0" encoding="utf-8"?>
<a:theme xmlns:a="http://schemas.openxmlformats.org/drawingml/2006/main" name="Cortar">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TM10001105[[fn=Cortar]]</Template>
  <TotalTime>267</TotalTime>
  <Words>2311</Words>
  <Application>Microsoft Office PowerPoint</Application>
  <PresentationFormat>Widescreen</PresentationFormat>
  <Paragraphs>109</Paragraphs>
  <Slides>35</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35</vt:i4>
      </vt:variant>
    </vt:vector>
  </HeadingPairs>
  <TitlesOfParts>
    <vt:vector size="38" baseType="lpstr">
      <vt:lpstr>Droid Sans</vt:lpstr>
      <vt:lpstr>Franklin Gothic Book</vt:lpstr>
      <vt:lpstr>Cortar</vt:lpstr>
      <vt:lpstr>Anatomia e fisiologia humana</vt:lpstr>
      <vt:lpstr>HISTORIA DA ANATOMIA</vt:lpstr>
      <vt:lpstr>Apresentação do PowerPoint</vt:lpstr>
      <vt:lpstr>Apresentação do PowerPoint</vt:lpstr>
      <vt:lpstr>Apresentação do PowerPoint</vt:lpstr>
      <vt:lpstr>Apresentação do PowerPoint</vt:lpstr>
      <vt:lpstr>Apresentação do PowerPoint</vt:lpstr>
      <vt:lpstr>Apresentação do PowerPoint</vt:lpstr>
      <vt:lpstr>CONCEITO</vt:lpstr>
      <vt:lpstr>CONCEITO</vt:lpstr>
      <vt:lpstr>TERMOS ANATÔMICOS</vt:lpstr>
      <vt:lpstr>Apresentação do PowerPoint</vt:lpstr>
      <vt:lpstr>Apresentação do PowerPoint</vt:lpstr>
      <vt:lpstr>Apresentação do PowerPoint</vt:lpstr>
      <vt:lpstr>Apresentação do PowerPoint</vt:lpstr>
      <vt:lpstr>POSIÇÃO ANATÔMICA</vt:lpstr>
      <vt:lpstr>VARIAÇÕES ANATÔMICAS</vt:lpstr>
      <vt:lpstr>Apresentação do PowerPoint</vt:lpstr>
      <vt:lpstr>PLANOS ANATÔMICOS</vt:lpstr>
      <vt:lpstr>Apresentação do PowerPoint</vt:lpstr>
      <vt:lpstr>Apresentação do PowerPoint</vt:lpstr>
      <vt:lpstr>EIXOS ANATÔMICOS</vt:lpstr>
      <vt:lpstr>Apresentação do PowerPoint</vt:lpstr>
      <vt:lpstr>PLANOS E EIXOS ANATÔMICOS</vt:lpstr>
      <vt:lpstr>CONSTITUIÇÃO DO CORPO </vt:lpstr>
      <vt:lpstr>Apresentação do PowerPoint</vt:lpstr>
      <vt:lpstr>Apresentação do PowerPoint</vt:lpstr>
      <vt:lpstr>Apresentação do PowerPoint</vt:lpstr>
      <vt:lpstr>DIVISÃO DO CORPO</vt:lpstr>
      <vt:lpstr>Apresentação do PowerPoint</vt:lpstr>
      <vt:lpstr>QUADRANTES ABDOMINAIS</vt:lpstr>
      <vt:lpstr>Apresentação do PowerPoint</vt:lpstr>
      <vt:lpstr>Apresentação do PowerPoint</vt:lpstr>
      <vt:lpstr>REFERÊNCIAS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Anatomia e fisiologia</dc:title>
  <dc:creator>Fabiola Carlim Voigt</dc:creator>
  <cp:lastModifiedBy>Fabiola Carlim Voigt</cp:lastModifiedBy>
  <cp:revision>32</cp:revision>
  <dcterms:created xsi:type="dcterms:W3CDTF">2021-03-11T18:59:52Z</dcterms:created>
  <dcterms:modified xsi:type="dcterms:W3CDTF">2021-03-12T00:40:14Z</dcterms:modified>
</cp:coreProperties>
</file>