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75" r:id="rId4"/>
    <p:sldId id="272" r:id="rId5"/>
    <p:sldId id="257" r:id="rId6"/>
    <p:sldId id="258" r:id="rId7"/>
    <p:sldId id="260" r:id="rId8"/>
    <p:sldId id="281" r:id="rId9"/>
    <p:sldId id="262" r:id="rId10"/>
    <p:sldId id="264" r:id="rId11"/>
    <p:sldId id="276" r:id="rId12"/>
    <p:sldId id="265" r:id="rId13"/>
    <p:sldId id="266" r:id="rId14"/>
    <p:sldId id="280" r:id="rId15"/>
    <p:sldId id="267" r:id="rId16"/>
    <p:sldId id="278" r:id="rId17"/>
    <p:sldId id="273" r:id="rId18"/>
    <p:sldId id="279" r:id="rId19"/>
    <p:sldId id="274" r:id="rId20"/>
    <p:sldId id="277" r:id="rId21"/>
    <p:sldId id="268" r:id="rId22"/>
    <p:sldId id="282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50D41-FDAE-4A16-BC5E-36B8B9CDF8DA}" v="34" dt="2020-06-09T19:17:29.267"/>
    <p1510:client id="{73631D1E-A422-4007-9EA8-B8A560106814}" v="131" dt="2020-06-09T19:58:46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51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29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2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890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35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13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20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59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56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43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95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5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7DF829-094B-451D-AA3B-38AE9C16BD39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0DE42B8-7E9C-4527-9350-D71A04753A7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6600" dirty="0">
                <a:latin typeface="Arial" pitchFamily="34" charset="0"/>
                <a:cs typeface="Arial" pitchFamily="34" charset="0"/>
              </a:rPr>
              <a:t>Sistema Reprodutor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>
            <a:normAutofit/>
          </a:bodyPr>
          <a:lstStyle/>
          <a:p>
            <a:r>
              <a:rPr lang="pt-BR" sz="2800" dirty="0" err="1">
                <a:solidFill>
                  <a:schemeClr val="tx1"/>
                </a:solidFill>
              </a:rPr>
              <a:t>Prof</a:t>
            </a:r>
            <a:r>
              <a:rPr lang="pt-BR" sz="2800" dirty="0">
                <a:solidFill>
                  <a:schemeClr val="tx1"/>
                </a:solidFill>
              </a:rPr>
              <a:t>: Cristian Eduardo F. </a:t>
            </a:r>
            <a:r>
              <a:rPr lang="pt-BR" sz="2800" dirty="0" err="1">
                <a:solidFill>
                  <a:schemeClr val="tx1"/>
                </a:solidFill>
              </a:rPr>
              <a:t>Wille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33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espermatozoide é uma célula com mobilidade ativa, capaz de nadar livremente, consistindo em uma cabeça e uma cauda. A cabeça, que constitui o maior volume do espermatozoide, consiste no núcleo, onde o material genético se encontra concentrado.</a:t>
            </a:r>
          </a:p>
        </p:txBody>
      </p:sp>
      <p:pic>
        <p:nvPicPr>
          <p:cNvPr id="1026" name="Picture 2" descr="C:\Users\Usuario\Desktop\espermat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7776864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1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Testosterona</a:t>
            </a:r>
          </a:p>
          <a:p>
            <a:pPr algn="just"/>
            <a:endParaRPr lang="pt-BR" sz="1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000" dirty="0">
                <a:latin typeface="Arial" pitchFamily="34" charset="0"/>
                <a:cs typeface="Arial" pitchFamily="34" charset="0"/>
              </a:rPr>
              <a:t>Estimula os folículos pilosos para que fazem crescer a barba masculina e o pelo pubiano;</a:t>
            </a:r>
          </a:p>
          <a:p>
            <a:pPr algn="just"/>
            <a:r>
              <a:rPr lang="pt-BR" sz="3000" dirty="0">
                <a:latin typeface="Arial" pitchFamily="34" charset="0"/>
                <a:cs typeface="Arial" pitchFamily="34" charset="0"/>
              </a:rPr>
              <a:t>Produzem o aumento da massa muscular nas crianças durante a puberdade;</a:t>
            </a:r>
          </a:p>
          <a:p>
            <a:pPr algn="just"/>
            <a:r>
              <a:rPr lang="pt-BR" sz="3000" dirty="0">
                <a:latin typeface="Arial" pitchFamily="34" charset="0"/>
                <a:cs typeface="Arial" pitchFamily="34" charset="0"/>
              </a:rPr>
              <a:t>Ampliam a laringe e tornam mais grave a voz;</a:t>
            </a:r>
          </a:p>
          <a:p>
            <a:pPr algn="just"/>
            <a:r>
              <a:rPr lang="pt-BR" sz="3000" dirty="0">
                <a:latin typeface="Arial" pitchFamily="34" charset="0"/>
                <a:cs typeface="Arial" pitchFamily="34" charset="0"/>
              </a:rPr>
              <a:t>Fazem com que o desenvolvimento da massa óssea seja maior, protegendo contra a osteoporose.</a:t>
            </a:r>
          </a:p>
        </p:txBody>
      </p:sp>
    </p:spTree>
    <p:extLst>
      <p:ext uri="{BB962C8B-B14F-4D97-AF65-F5344CB8AC3E}">
        <p14:creationId xmlns:p14="http://schemas.microsoft.com/office/powerpoint/2010/main" val="152492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Usuario\Desktop\sistemareprodu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5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27B1B91D-E5FF-4267-B217-3BA6EB457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6" r="4139" b="-2"/>
          <a:stretch/>
        </p:blipFill>
        <p:spPr>
          <a:xfrm>
            <a:off x="482600" y="643467"/>
            <a:ext cx="8178799" cy="5571065"/>
          </a:xfrm>
          <a:prstGeom prst="rect">
            <a:avLst/>
          </a:prstGeom>
          <a:ln>
            <a:noFill/>
          </a:ln>
        </p:spPr>
      </p:pic>
      <p:sp>
        <p:nvSpPr>
          <p:cNvPr id="16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8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Ovários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Produzem estrógeno e progesterona, hormônios sexuais femininos;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Responsáveis também pela liberação do ovulo do ovário. 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Trompas de falópio ou tubas uterinas: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Unem o ovário ao útero, conduzem os óvulos ao útero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Nas trompas ocorre a fecundação.</a:t>
            </a:r>
          </a:p>
        </p:txBody>
      </p:sp>
    </p:spTree>
    <p:extLst>
      <p:ext uri="{BB962C8B-B14F-4D97-AF65-F5344CB8AC3E}">
        <p14:creationId xmlns:p14="http://schemas.microsoft.com/office/powerpoint/2010/main" val="230818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final do desenvolvimento embrionário de uma menina, ela já tem todas as células que irão transformar-se em gametas nos seus dois ovários. Estas células os  ovócitos primários  encontram-se dentro de estruturas denominadas folículos de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Graaf</a:t>
            </a:r>
            <a:r>
              <a:rPr lang="pt-BR" dirty="0">
                <a:latin typeface="Arial" pitchFamily="34" charset="0"/>
                <a:cs typeface="Arial" pitchFamily="34" charset="0"/>
              </a:rPr>
              <a:t>  ou folículos ovarianos.</a:t>
            </a: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 partir da adolescência, sob ação hormonal, os folículos ovarianos começam a crescer e a desenvolver.</a:t>
            </a:r>
          </a:p>
        </p:txBody>
      </p:sp>
    </p:spTree>
    <p:extLst>
      <p:ext uri="{BB962C8B-B14F-4D97-AF65-F5344CB8AC3E}">
        <p14:creationId xmlns:p14="http://schemas.microsoft.com/office/powerpoint/2010/main" val="2071360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Útero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pt-BR" sz="1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É do tamanho de uma pera, oco, de revestido com musculatura lisa e elástica;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Tem a função o acolhimento do novo ser durante o tempo de gestação.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É constituído por uma parede muscular espessa (miométrio) e revestido internamente por um tecido vascularizado rico em glândulas - o endométrio. </a:t>
            </a:r>
          </a:p>
        </p:txBody>
      </p:sp>
    </p:spTree>
    <p:extLst>
      <p:ext uri="{BB962C8B-B14F-4D97-AF65-F5344CB8AC3E}">
        <p14:creationId xmlns:p14="http://schemas.microsoft.com/office/powerpoint/2010/main" val="29769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br>
              <a:rPr lang="pt-BR" sz="1800" dirty="0">
                <a:latin typeface="Arial" pitchFamily="34" charset="0"/>
                <a:cs typeface="Arial" pitchFamily="34" charset="0"/>
              </a:rPr>
            </a:b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Vagina: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Canal de 8 a 10 cm de comprimento, de paredes elásticas, que liga o colo do útero aos genitais externos;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 entrada da vagina é protegida pelo Hímen, que se rompe nas primeiras relações sexuais.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55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Uretra</a:t>
            </a:r>
            <a:r>
              <a:rPr lang="pt-BR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000" dirty="0">
                <a:latin typeface="Arial" pitchFamily="34" charset="0"/>
                <a:cs typeface="Arial" pitchFamily="34" charset="0"/>
              </a:rPr>
              <a:t>Por onde é expelida a urina.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Vulva</a:t>
            </a:r>
            <a:r>
              <a:rPr lang="pt-BR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000" dirty="0">
                <a:latin typeface="Arial" pitchFamily="34" charset="0"/>
                <a:cs typeface="Arial" pitchFamily="34" charset="0"/>
              </a:rPr>
              <a:t>Clitóris: formada por tecido esponjoso erétil,  proporciona o prazer sexual a mulher;</a:t>
            </a:r>
          </a:p>
          <a:p>
            <a:pPr algn="just"/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000" dirty="0">
                <a:latin typeface="Arial" pitchFamily="34" charset="0"/>
                <a:cs typeface="Arial" pitchFamily="34" charset="0"/>
              </a:rPr>
              <a:t>Lábios superiores e inferiores: protegem a vagina de infecções bacterianas e ajudam na lubrificação.</a:t>
            </a:r>
          </a:p>
        </p:txBody>
      </p:sp>
    </p:spTree>
    <p:extLst>
      <p:ext uri="{BB962C8B-B14F-4D97-AF65-F5344CB8AC3E}">
        <p14:creationId xmlns:p14="http://schemas.microsoft.com/office/powerpoint/2010/main" val="2592910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Uma vez por mês, ocorre a liberação de um óvulo, após um processo de desenvolvimento e maturação. Essa massa celular transforma-se em corpo lúteo ou amarelo.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Quando não ocorre a fecundação, esse corpo lúteo percorre o caminho da trompa até o útero e é eliminado junto com a camada interna do útero, chamada endométrio, formando a menstruação.</a:t>
            </a:r>
          </a:p>
        </p:txBody>
      </p:sp>
    </p:spTree>
    <p:extLst>
      <p:ext uri="{BB962C8B-B14F-4D97-AF65-F5344CB8AC3E}">
        <p14:creationId xmlns:p14="http://schemas.microsoft.com/office/powerpoint/2010/main" val="228965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Responsável pela manutenção das características sexuais do ser humano, e com o auxilio dos hormônios regulam e coordena a produção de gametas masculinos e femininos;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Divididos em sistema reprodutor masculino e feminino;</a:t>
            </a:r>
          </a:p>
        </p:txBody>
      </p:sp>
    </p:spTree>
    <p:extLst>
      <p:ext uri="{BB962C8B-B14F-4D97-AF65-F5344CB8AC3E}">
        <p14:creationId xmlns:p14="http://schemas.microsoft.com/office/powerpoint/2010/main" val="276516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Estrógeno e Progesterona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O estrógeno é produzido pelos folículos do ovário, ou seja, pelos óvulos em formação;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É responsável pelo desenvolvimento das características sexuais secundarias femininas e pelo controle do ciclo menstrual;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 progesterona é produzida pelo corpo lúteo (estrutura que se forma a partir do folículo) e, juntamente com o estrógeno, atua nas diversas fases do ciclo menstrual.</a:t>
            </a:r>
          </a:p>
        </p:txBody>
      </p:sp>
    </p:spTree>
    <p:extLst>
      <p:ext uri="{BB962C8B-B14F-4D97-AF65-F5344CB8AC3E}">
        <p14:creationId xmlns:p14="http://schemas.microsoft.com/office/powerpoint/2010/main" val="306502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83CAC9-5FB0-4BEB-A053-5A5FD53C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Assoalho Pélvico </a:t>
            </a:r>
          </a:p>
        </p:txBody>
      </p:sp>
      <p:pic>
        <p:nvPicPr>
          <p:cNvPr id="4" name="Imagem 4" descr="Uma imagem contendo comida, frutas&#10;&#10;Descrição gerada com muito alta confiança">
            <a:extLst>
              <a:ext uri="{FF2B5EF4-FFF2-40B4-BE49-F238E27FC236}">
                <a16:creationId xmlns:a16="http://schemas.microsoft.com/office/drawing/2014/main" id="{A000896E-4AD8-4AF8-B403-D56AAD1B4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819"/>
          <a:stretch/>
        </p:blipFill>
        <p:spPr>
          <a:xfrm>
            <a:off x="630936" y="2516777"/>
            <a:ext cx="6295814" cy="37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4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" y="0"/>
            <a:ext cx="9116527" cy="678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96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BDFA86-51D3-4729-B154-79691837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63912" cy="6858000"/>
          </a:xfrm>
          <a:prstGeom prst="rect">
            <a:avLst/>
          </a:prstGeom>
          <a:solidFill>
            <a:srgbClr val="5D4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1CE7C6-BE91-42A7-9214-F33FD918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0307" y="1093304"/>
            <a:ext cx="3810924" cy="4727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200" dirty="0">
                <a:solidFill>
                  <a:srgbClr val="FFFFFF"/>
                </a:solidFill>
                <a:latin typeface="Arial"/>
                <a:cs typeface="Arial"/>
              </a:rPr>
              <a:t>Testículos:</a:t>
            </a:r>
          </a:p>
          <a:p>
            <a:endParaRPr lang="pt-BR" sz="2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solidFill>
                  <a:srgbClr val="FFFFFF"/>
                </a:solidFill>
                <a:latin typeface="Arial"/>
                <a:cs typeface="Arial"/>
              </a:rPr>
              <a:t>Produzem os espermatozoides e estão situados no escroto;</a:t>
            </a:r>
          </a:p>
          <a:p>
            <a:endParaRPr lang="pt-BR" sz="2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solidFill>
                  <a:srgbClr val="FFFFFF"/>
                </a:solidFill>
                <a:latin typeface="Arial"/>
                <a:cs typeface="Arial"/>
              </a:rPr>
              <a:t>Tem a função de produção dos hormônios sexuais masculinos, entre eles a testosterona .</a:t>
            </a:r>
          </a:p>
        </p:txBody>
      </p:sp>
      <p:pic>
        <p:nvPicPr>
          <p:cNvPr id="2" name="Imagem 3">
            <a:extLst>
              <a:ext uri="{FF2B5EF4-FFF2-40B4-BE49-F238E27FC236}">
                <a16:creationId xmlns:a16="http://schemas.microsoft.com/office/drawing/2014/main" id="{A6FE95AF-5D22-4367-AEC0-FC9794094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012" y="954985"/>
            <a:ext cx="3005928" cy="49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BDFA86-51D3-4729-B154-79691837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63912" cy="6858000"/>
          </a:xfrm>
          <a:prstGeom prst="rect">
            <a:avLst/>
          </a:prstGeom>
          <a:solidFill>
            <a:srgbClr val="5D4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1CE7C6-BE91-42A7-9214-F33FD918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8096" y="695740"/>
            <a:ext cx="3810924" cy="55221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200" dirty="0">
                <a:solidFill>
                  <a:srgbClr val="FFFFFF"/>
                </a:solidFill>
                <a:latin typeface="Arial"/>
                <a:cs typeface="Arial"/>
              </a:rPr>
              <a:t>Epidídimos:</a:t>
            </a:r>
          </a:p>
          <a:p>
            <a:endParaRPr lang="pt-BR" sz="2200" dirty="0">
              <a:solidFill>
                <a:srgbClr val="FFFFFF"/>
              </a:solidFill>
              <a:cs typeface="Calibri"/>
            </a:endParaRPr>
          </a:p>
          <a:p>
            <a:r>
              <a:rPr lang="pt-BR" sz="2200" dirty="0">
                <a:solidFill>
                  <a:srgbClr val="FFFFFF"/>
                </a:solidFill>
                <a:latin typeface="Arial"/>
                <a:cs typeface="Arial"/>
              </a:rPr>
              <a:t>Responsáveis pelo armazenamento e maturação dos espermatozoides.</a:t>
            </a:r>
          </a:p>
          <a:p>
            <a:endParaRPr lang="pt-BR" sz="2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200" dirty="0">
                <a:solidFill>
                  <a:srgbClr val="FFFFFF"/>
                </a:solidFill>
                <a:latin typeface="Arial"/>
                <a:cs typeface="Arial"/>
              </a:rPr>
              <a:t>Canais deferentes:</a:t>
            </a:r>
          </a:p>
          <a:p>
            <a:endParaRPr lang="pt-BR" sz="2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solidFill>
                  <a:srgbClr val="FFFFFF"/>
                </a:solidFill>
                <a:latin typeface="Arial"/>
                <a:cs typeface="Arial"/>
              </a:rPr>
              <a:t>São muito delgados e conduzem os espermatozoides dos testículos as vesículas seminais.</a:t>
            </a:r>
          </a:p>
          <a:p>
            <a:endParaRPr lang="pt-BR" sz="1600">
              <a:solidFill>
                <a:srgbClr val="FFFFFF"/>
              </a:solidFill>
            </a:endParaRPr>
          </a:p>
        </p:txBody>
      </p:sp>
      <p:pic>
        <p:nvPicPr>
          <p:cNvPr id="2" name="Imagem 3">
            <a:extLst>
              <a:ext uri="{FF2B5EF4-FFF2-40B4-BE49-F238E27FC236}">
                <a16:creationId xmlns:a16="http://schemas.microsoft.com/office/drawing/2014/main" id="{D1CA54AA-3223-4AF4-9D35-E0190E79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012" y="954985"/>
            <a:ext cx="3005928" cy="49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5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buFont typeface="Wingdings,Sans-Serif" pitchFamily="2" charset="2"/>
              <a:buChar char="Ø"/>
            </a:pPr>
            <a:r>
              <a:rPr lang="pt-BR" sz="3600" dirty="0">
                <a:latin typeface="Arial"/>
                <a:cs typeface="Arial"/>
              </a:rPr>
              <a:t>Vesículas seminais:</a:t>
            </a:r>
            <a:endParaRPr lang="en-US" sz="3600" dirty="0">
              <a:ea typeface="+mn-lt"/>
              <a:cs typeface="+mn-lt"/>
            </a:endParaRPr>
          </a:p>
          <a:p>
            <a:pPr algn="just">
              <a:buFont typeface="Wingdings,Sans-Serif" pitchFamily="2" charset="2"/>
              <a:buChar char="Ø"/>
            </a:pPr>
            <a:endParaRPr lang="pt-BR" sz="3600" dirty="0">
              <a:ea typeface="+mn-lt"/>
              <a:cs typeface="+mn-lt"/>
            </a:endParaRPr>
          </a:p>
          <a:p>
            <a:pPr algn="just">
              <a:buFont typeface="Arial" pitchFamily="2" charset="2"/>
              <a:buChar char="•"/>
            </a:pPr>
            <a:r>
              <a:rPr lang="pt-BR" sz="3600" dirty="0">
                <a:latin typeface="Arial"/>
                <a:cs typeface="Arial"/>
              </a:rPr>
              <a:t>Produzem uma secreção nutritiva para a sobrevivência dos espermatozoides.</a:t>
            </a:r>
            <a:endParaRPr lang="en-US" sz="3600" dirty="0">
              <a:ea typeface="+mn-lt"/>
              <a:cs typeface="+mn-lt"/>
            </a:endParaRPr>
          </a:p>
          <a:p>
            <a:pPr algn="just">
              <a:buFont typeface="Wingdings,Sans-Serif" pitchFamily="2" charset="2"/>
              <a:buChar char="Ø"/>
            </a:pPr>
            <a:endParaRPr lang="pt-BR" sz="3600" dirty="0">
              <a:latin typeface="Arial"/>
              <a:cs typeface="Arial"/>
            </a:endParaRPr>
          </a:p>
          <a:p>
            <a:pPr algn="just">
              <a:buFont typeface="Wingdings,Sans-Serif" pitchFamily="2" charset="2"/>
              <a:buChar char="Ø"/>
            </a:pPr>
            <a:r>
              <a:rPr lang="pt-BR" sz="3600" dirty="0">
                <a:latin typeface="Arial"/>
                <a:cs typeface="Arial"/>
              </a:rPr>
              <a:t>Próstata:</a:t>
            </a:r>
            <a:endParaRPr lang="en-US" sz="3600" dirty="0">
              <a:latin typeface="Arial"/>
              <a:ea typeface="+mn-lt"/>
              <a:cs typeface="Arial"/>
            </a:endParaRPr>
          </a:p>
          <a:p>
            <a:pPr algn="just">
              <a:buFont typeface="Wingdings,Sans-Serif" pitchFamily="2" charset="2"/>
              <a:buChar char="Ø"/>
            </a:pPr>
            <a:endParaRPr lang="pt-BR" sz="3600" dirty="0">
              <a:latin typeface="Arial"/>
              <a:cs typeface="Arial"/>
            </a:endParaRPr>
          </a:p>
          <a:p>
            <a:pPr algn="just">
              <a:buFont typeface="Arial" pitchFamily="2" charset="2"/>
              <a:buChar char="•"/>
            </a:pPr>
            <a:r>
              <a:rPr lang="pt-BR" sz="3600" dirty="0">
                <a:latin typeface="Arial"/>
                <a:cs typeface="Arial"/>
              </a:rPr>
              <a:t>Produz o liquido prostático – secreção que facilita o movimento dos espermatozoides;</a:t>
            </a:r>
            <a:endParaRPr lang="en-US" sz="3600">
              <a:latin typeface="Calibri"/>
              <a:ea typeface="+mn-lt"/>
              <a:cs typeface="Calibri"/>
            </a:endParaRPr>
          </a:p>
          <a:p>
            <a:pPr algn="just">
              <a:buFont typeface="Wingdings,Sans-Serif" pitchFamily="2" charset="2"/>
              <a:buChar char="Ø"/>
            </a:pPr>
            <a:endParaRPr lang="pt-BR" sz="3600" dirty="0">
              <a:ea typeface="+mn-lt"/>
              <a:cs typeface="+mn-lt"/>
            </a:endParaRPr>
          </a:p>
          <a:p>
            <a:pPr algn="just"/>
            <a:r>
              <a:rPr lang="pt-BR" sz="3600" dirty="0">
                <a:latin typeface="Arial"/>
                <a:cs typeface="Arial"/>
              </a:rPr>
              <a:t>Juntamente com a secreção das vesículas seminais formam o esperma.</a:t>
            </a:r>
            <a:endParaRPr lang="pt-BR" dirty="0">
              <a:latin typeface="Arial"/>
              <a:cs typeface="Arial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4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E5E8890F-DCAD-465A-A680-B1E1FA06B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11" r="540" b="8667"/>
          <a:stretch/>
        </p:blipFill>
        <p:spPr>
          <a:xfrm>
            <a:off x="436922" y="1044695"/>
            <a:ext cx="7851414" cy="51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5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Wingdings,Sans-Serif" pitchFamily="34" charset="0"/>
              <a:buChar char="Ø"/>
            </a:pPr>
            <a:r>
              <a:rPr lang="pt-BR" sz="2800" dirty="0">
                <a:latin typeface="Arial"/>
                <a:cs typeface="Arial"/>
              </a:rPr>
              <a:t>Uretra:</a:t>
            </a:r>
            <a:endParaRPr lang="en-US" sz="2800" dirty="0">
              <a:latin typeface="Arial"/>
              <a:ea typeface="+mn-lt"/>
              <a:cs typeface="Arial"/>
            </a:endParaRPr>
          </a:p>
          <a:p>
            <a:pPr algn="just">
              <a:buFont typeface="Wingdings,Sans-Serif" pitchFamily="34" charset="0"/>
              <a:buChar char="Ø"/>
            </a:pPr>
            <a:endParaRPr lang="pt-BR" sz="2800" dirty="0">
              <a:ea typeface="+mn-lt"/>
              <a:cs typeface="+mn-lt"/>
            </a:endParaRPr>
          </a:p>
          <a:p>
            <a:pPr algn="just"/>
            <a:r>
              <a:rPr lang="pt-BR" sz="2800" dirty="0">
                <a:latin typeface="Arial"/>
                <a:cs typeface="Arial"/>
              </a:rPr>
              <a:t>Canal de condução da urina e do esperma para o exterior.</a:t>
            </a:r>
            <a:endParaRPr lang="pt-BR" dirty="0">
              <a:latin typeface="Arial"/>
              <a:cs typeface="Arial"/>
            </a:endParaRPr>
          </a:p>
          <a:p>
            <a:pPr algn="just"/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Pênis:</a:t>
            </a:r>
          </a:p>
          <a:p>
            <a:pPr algn="just">
              <a:buFont typeface="Wingdings" pitchFamily="2" charset="2"/>
              <a:buChar char="Ø"/>
            </a:pPr>
            <a:endParaRPr lang="pt-BR" sz="1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Órgão sexual responsável pela expulsão do esperma e da urina;</a:t>
            </a:r>
          </a:p>
          <a:p>
            <a:pPr algn="just"/>
            <a:endParaRPr lang="pt-BR" sz="1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Formado por dois tipos de tecidos cilíndricos : dois corpos cavernosos e um corpo esponjoso.</a:t>
            </a:r>
          </a:p>
          <a:p>
            <a:pPr algn="just">
              <a:buFont typeface="Wingdings" pitchFamily="2" charset="2"/>
              <a:buChar char="Ø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6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Escroto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Espécie de bolsa cuja função é a de proteger os testículos que se encontram no seu interior;</a:t>
            </a:r>
          </a:p>
          <a:p>
            <a:pPr algn="just"/>
            <a:endParaRPr lang="pt-BR" sz="1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Saco Escrotal ou Bolsa Escrotal: Um espermatozoide leva cerca de 70 dias para ser produzido. Eles não podem se desenvolver adequadamente na temperatura normal do corpo (36,5°C);</a:t>
            </a:r>
          </a:p>
          <a:p>
            <a:pPr algn="just"/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Termo regulação (aproximam ou afastam os testículos do corpo), mantendo-os a uma temperatura geralmente em torno de 1 a 3 graus abaixo da corporal.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739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400</TotalTime>
  <Words>603</Words>
  <Application>Microsoft Office PowerPoint</Application>
  <PresentationFormat>Apresentação na tela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Tema do Office</vt:lpstr>
      <vt:lpstr>Brilho</vt:lpstr>
      <vt:lpstr>Sistema Reprodutor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Assoalho Pélvico 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128</cp:revision>
  <dcterms:created xsi:type="dcterms:W3CDTF">2014-09-03T00:11:03Z</dcterms:created>
  <dcterms:modified xsi:type="dcterms:W3CDTF">2020-06-09T20:04:48Z</dcterms:modified>
</cp:coreProperties>
</file>