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3" r:id="rId18"/>
    <p:sldId id="274" r:id="rId19"/>
    <p:sldId id="272"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t-BR"/>
              <a:t>Clique para editar o título Mestre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78238E2-511E-40D9-B8EA-6B0554EAE29F}" type="datetimeFigureOut">
              <a:rPr lang="pt-BR" smtClean="0"/>
              <a:t>22/02/2021</a:t>
            </a:fld>
            <a:endParaRPr lang="pt-BR"/>
          </a:p>
        </p:txBody>
      </p:sp>
      <p:sp>
        <p:nvSpPr>
          <p:cNvPr id="5" name="Footer Placeholder 4"/>
          <p:cNvSpPr>
            <a:spLocks noGrp="1"/>
          </p:cNvSpPr>
          <p:nvPr>
            <p:ph type="ftr" sz="quarter" idx="11"/>
          </p:nvPr>
        </p:nvSpPr>
        <p:spPr>
          <a:xfrm>
            <a:off x="2416500" y="329307"/>
            <a:ext cx="4973915" cy="309201"/>
          </a:xfrm>
        </p:spPr>
        <p:txBody>
          <a:bodyPr/>
          <a:lstStyle/>
          <a:p>
            <a:endParaRPr lang="pt-BR"/>
          </a:p>
        </p:txBody>
      </p:sp>
      <p:sp>
        <p:nvSpPr>
          <p:cNvPr id="6" name="Slide Number Placeholder 5"/>
          <p:cNvSpPr>
            <a:spLocks noGrp="1"/>
          </p:cNvSpPr>
          <p:nvPr>
            <p:ph type="sldNum" sz="quarter" idx="12"/>
          </p:nvPr>
        </p:nvSpPr>
        <p:spPr>
          <a:xfrm>
            <a:off x="1437664" y="798973"/>
            <a:ext cx="811019" cy="503578"/>
          </a:xfrm>
        </p:spPr>
        <p:txBody>
          <a:bodyPr/>
          <a:lstStyle/>
          <a:p>
            <a:fld id="{D0CC555B-355D-4E39-8D93-5F5A05514E9D}" type="slidenum">
              <a:rPr lang="pt-BR" smtClean="0"/>
              <a:t>‹nº›</a:t>
            </a:fld>
            <a:endParaRPr lang="pt-B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7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78238E2-511E-40D9-B8EA-6B0554EAE29F}" type="datetimeFigureOut">
              <a:rPr lang="pt-BR" smtClean="0"/>
              <a:t>22/02/2021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0CC555B-355D-4E39-8D93-5F5A05514E9D}" type="slidenum">
              <a:rPr lang="pt-BR" smtClean="0"/>
              <a:t>‹nº›</a:t>
            </a:fld>
            <a:endParaRPr lang="pt-B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822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78238E2-511E-40D9-B8EA-6B0554EAE29F}" type="datetimeFigureOut">
              <a:rPr lang="pt-BR" smtClean="0"/>
              <a:t>22/02/2021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0CC555B-355D-4E39-8D93-5F5A05514E9D}" type="slidenum">
              <a:rPr lang="pt-BR" smtClean="0"/>
              <a:t>‹nº›</a:t>
            </a:fld>
            <a:endParaRPr lang="pt-B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554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78238E2-511E-40D9-B8EA-6B0554EAE29F}" type="datetimeFigureOut">
              <a:rPr lang="pt-BR" smtClean="0"/>
              <a:t>22/02/2021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0CC555B-355D-4E39-8D93-5F5A05514E9D}" type="slidenum">
              <a:rPr lang="pt-BR" smtClean="0"/>
              <a:t>‹nº›</a:t>
            </a:fld>
            <a:endParaRPr lang="pt-B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000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t-BR"/>
              <a:t>Clique para editar o título Mestre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78238E2-511E-40D9-B8EA-6B0554EAE29F}" type="datetimeFigureOut">
              <a:rPr lang="pt-BR" smtClean="0"/>
              <a:t>22/02/2021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0CC555B-355D-4E39-8D93-5F5A05514E9D}" type="slidenum">
              <a:rPr lang="pt-BR" smtClean="0"/>
              <a:t>‹nº›</a:t>
            </a:fld>
            <a:endParaRPr lang="pt-B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37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78238E2-511E-40D9-B8EA-6B0554EAE29F}" type="datetimeFigureOut">
              <a:rPr lang="pt-BR" smtClean="0"/>
              <a:t>22/02/2021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0CC555B-355D-4E39-8D93-5F5A05514E9D}" type="slidenum">
              <a:rPr lang="pt-BR" smtClean="0"/>
              <a:t>‹nº›</a:t>
            </a:fld>
            <a:endParaRPr lang="pt-B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658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447191" y="2824269"/>
            <a:ext cx="4645152" cy="26444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412362" y="2821491"/>
            <a:ext cx="4645152" cy="263737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78238E2-511E-40D9-B8EA-6B0554EAE29F}" type="datetimeFigureOut">
              <a:rPr lang="pt-BR" smtClean="0"/>
              <a:t>22/02/2021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0CC555B-355D-4E39-8D93-5F5A05514E9D}" type="slidenum">
              <a:rPr lang="pt-BR" smtClean="0"/>
              <a:t>‹nº›</a:t>
            </a:fld>
            <a:endParaRPr lang="pt-B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144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78238E2-511E-40D9-B8EA-6B0554EAE29F}" type="datetimeFigureOut">
              <a:rPr lang="pt-BR" smtClean="0"/>
              <a:t>22/02/2021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0CC555B-355D-4E39-8D93-5F5A05514E9D}" type="slidenum">
              <a:rPr lang="pt-BR" smtClean="0"/>
              <a:t>‹nº›</a:t>
            </a:fld>
            <a:endParaRPr lang="pt-B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713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238E2-511E-40D9-B8EA-6B0554EAE29F}" type="datetimeFigureOut">
              <a:rPr lang="pt-BR" smtClean="0"/>
              <a:t>22/02/2021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0CC555B-355D-4E39-8D93-5F5A05514E9D}" type="slidenum">
              <a:rPr lang="pt-BR" smtClean="0"/>
              <a:t>‹nº›</a:t>
            </a:fld>
            <a:endParaRPr lang="pt-BR"/>
          </a:p>
        </p:txBody>
      </p:sp>
    </p:spTree>
    <p:extLst>
      <p:ext uri="{BB962C8B-B14F-4D97-AF65-F5344CB8AC3E}">
        <p14:creationId xmlns:p14="http://schemas.microsoft.com/office/powerpoint/2010/main" val="323022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t-BR"/>
              <a:t>Clique para editar o título Mestre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78238E2-511E-40D9-B8EA-6B0554EAE29F}" type="datetimeFigureOut">
              <a:rPr lang="pt-BR" smtClean="0"/>
              <a:t>22/02/2021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0CC555B-355D-4E39-8D93-5F5A05514E9D}" type="slidenum">
              <a:rPr lang="pt-BR" smtClean="0"/>
              <a:t>‹nº›</a:t>
            </a:fld>
            <a:endParaRPr lang="pt-B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499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78238E2-511E-40D9-B8EA-6B0554EAE29F}" type="datetimeFigureOut">
              <a:rPr lang="pt-BR" smtClean="0"/>
              <a:t>22/02/2021</a:t>
            </a:fld>
            <a:endParaRPr lang="pt-BR"/>
          </a:p>
        </p:txBody>
      </p:sp>
      <p:sp>
        <p:nvSpPr>
          <p:cNvPr id="6" name="Footer Placeholder 5"/>
          <p:cNvSpPr>
            <a:spLocks noGrp="1"/>
          </p:cNvSpPr>
          <p:nvPr>
            <p:ph type="ftr" sz="quarter" idx="11"/>
          </p:nvPr>
        </p:nvSpPr>
        <p:spPr>
          <a:xfrm>
            <a:off x="1447382" y="318640"/>
            <a:ext cx="5541004" cy="320931"/>
          </a:xfrm>
        </p:spPr>
        <p:txBody>
          <a:bodyPr/>
          <a:lstStyle/>
          <a:p>
            <a:endParaRPr lang="pt-BR"/>
          </a:p>
        </p:txBody>
      </p:sp>
      <p:sp>
        <p:nvSpPr>
          <p:cNvPr id="7" name="Slide Number Placeholder 6"/>
          <p:cNvSpPr>
            <a:spLocks noGrp="1"/>
          </p:cNvSpPr>
          <p:nvPr>
            <p:ph type="sldNum" sz="quarter" idx="12"/>
          </p:nvPr>
        </p:nvSpPr>
        <p:spPr/>
        <p:txBody>
          <a:bodyPr/>
          <a:lstStyle/>
          <a:p>
            <a:fld id="{D0CC555B-355D-4E39-8D93-5F5A05514E9D}" type="slidenum">
              <a:rPr lang="pt-BR" smtClean="0"/>
              <a:t>‹nº›</a:t>
            </a:fld>
            <a:endParaRPr lang="pt-B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948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78238E2-511E-40D9-B8EA-6B0554EAE29F}" type="datetimeFigureOut">
              <a:rPr lang="pt-BR" smtClean="0"/>
              <a:t>22/02/2021</a:t>
            </a:fld>
            <a:endParaRPr lang="pt-B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0CC555B-355D-4E39-8D93-5F5A05514E9D}" type="slidenum">
              <a:rPr lang="pt-BR" smtClean="0"/>
              <a:t>‹nº›</a:t>
            </a:fld>
            <a:endParaRPr lang="pt-B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596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rededorsaoluiz.com.br/doencas/diabet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dsaude.com/cardiologia/febre-reumatica/" TargetMode="External"/><Relationship Id="rId2" Type="http://schemas.openxmlformats.org/officeDocument/2006/relationships/hyperlink" Target="https://www.mdsaude.com/cardiologia/endocardit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mdsaude.com/doencas-infecciosas/dst/sintomas-hiv-aids/" TargetMode="External"/><Relationship Id="rId3" Type="http://schemas.openxmlformats.org/officeDocument/2006/relationships/hyperlink" Target="https://www.mdsaude.com/endocrinologia/diabetes/" TargetMode="External"/><Relationship Id="rId7" Type="http://schemas.openxmlformats.org/officeDocument/2006/relationships/hyperlink" Target="https://www.mdsaude.com/doencas-autoimunes/lupus-eritematoso-sistemico/" TargetMode="External"/><Relationship Id="rId2" Type="http://schemas.openxmlformats.org/officeDocument/2006/relationships/hyperlink" Target="https://www.mdsaude.com/dependencia/cigarro/" TargetMode="External"/><Relationship Id="rId1" Type="http://schemas.openxmlformats.org/officeDocument/2006/relationships/slideLayout" Target="../slideLayouts/slideLayout2.xml"/><Relationship Id="rId6" Type="http://schemas.openxmlformats.org/officeDocument/2006/relationships/hyperlink" Target="https://www.mdsaude.com/hematologia/anemia/" TargetMode="External"/><Relationship Id="rId5" Type="http://schemas.openxmlformats.org/officeDocument/2006/relationships/hyperlink" Target="https://www.mdsaude.com/dependencia/efeitos-alcool/" TargetMode="External"/><Relationship Id="rId4" Type="http://schemas.openxmlformats.org/officeDocument/2006/relationships/hyperlink" Target="https://www.mdsaude.com/obesidade/obesidade-e-sindrome-metabolica/" TargetMode="External"/><Relationship Id="rId9" Type="http://schemas.openxmlformats.org/officeDocument/2006/relationships/hyperlink" Target="https://www.mdsaude.com/pneumologia/embolia-pulmona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mdsaude.com/nefrologia/diureticos/" TargetMode="External"/><Relationship Id="rId2" Type="http://schemas.openxmlformats.org/officeDocument/2006/relationships/hyperlink" Target="https://www.mdsaude.com/hipertensao/ieca-ara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healthline.com/health/heart-attack" TargetMode="External"/><Relationship Id="rId2" Type="http://schemas.openxmlformats.org/officeDocument/2006/relationships/hyperlink" Target="https://www.healthline.com/health/stroke" TargetMode="External"/><Relationship Id="rId1" Type="http://schemas.openxmlformats.org/officeDocument/2006/relationships/slideLayout" Target="../slideLayouts/slideLayout2.xml"/><Relationship Id="rId4" Type="http://schemas.openxmlformats.org/officeDocument/2006/relationships/hyperlink" Target="https://www.healthline.com/health/how-to-tell-if-you-have-a-blood-clo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healthline.com/health/aortic-valve-diseas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medicinanet.com.br/pesquisas/miocardiopatias.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F8AAF4-338F-4F95-BC02-9FA2D29A4938}"/>
              </a:ext>
            </a:extLst>
          </p:cNvPr>
          <p:cNvSpPr>
            <a:spLocks noGrp="1"/>
          </p:cNvSpPr>
          <p:nvPr>
            <p:ph type="ctrTitle"/>
          </p:nvPr>
        </p:nvSpPr>
        <p:spPr/>
        <p:txBody>
          <a:bodyPr>
            <a:normAutofit fontScale="90000"/>
          </a:bodyPr>
          <a:lstStyle/>
          <a:p>
            <a:r>
              <a:rPr lang="pt-BR" dirty="0"/>
              <a:t>Patologias do sistema cardiovascular</a:t>
            </a:r>
          </a:p>
        </p:txBody>
      </p:sp>
      <p:sp>
        <p:nvSpPr>
          <p:cNvPr id="3" name="Subtítulo 2">
            <a:extLst>
              <a:ext uri="{FF2B5EF4-FFF2-40B4-BE49-F238E27FC236}">
                <a16:creationId xmlns:a16="http://schemas.microsoft.com/office/drawing/2014/main" id="{A8ACD900-A110-4567-A3E1-2BF87031EEAC}"/>
              </a:ext>
            </a:extLst>
          </p:cNvPr>
          <p:cNvSpPr>
            <a:spLocks noGrp="1"/>
          </p:cNvSpPr>
          <p:nvPr>
            <p:ph type="subTitle" idx="1"/>
          </p:nvPr>
        </p:nvSpPr>
        <p:spPr/>
        <p:txBody>
          <a:bodyPr/>
          <a:lstStyle/>
          <a:p>
            <a:r>
              <a:rPr lang="pt-BR" dirty="0"/>
              <a:t>Enfermeira </a:t>
            </a:r>
            <a:r>
              <a:rPr lang="pt-BR" dirty="0" err="1"/>
              <a:t>daniela</a:t>
            </a:r>
            <a:endParaRPr lang="pt-BR" dirty="0"/>
          </a:p>
        </p:txBody>
      </p:sp>
    </p:spTree>
    <p:extLst>
      <p:ext uri="{BB962C8B-B14F-4D97-AF65-F5344CB8AC3E}">
        <p14:creationId xmlns:p14="http://schemas.microsoft.com/office/powerpoint/2010/main" val="1844759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CB074-B23F-42E1-8B2A-2F3C831B8966}"/>
              </a:ext>
            </a:extLst>
          </p:cNvPr>
          <p:cNvSpPr>
            <a:spLocks noGrp="1"/>
          </p:cNvSpPr>
          <p:nvPr>
            <p:ph type="title"/>
          </p:nvPr>
        </p:nvSpPr>
        <p:spPr/>
        <p:txBody>
          <a:bodyPr/>
          <a:lstStyle/>
          <a:p>
            <a:r>
              <a:rPr lang="pt-BR" dirty="0"/>
              <a:t>Principais tipos de anginas</a:t>
            </a:r>
          </a:p>
        </p:txBody>
      </p:sp>
      <p:sp>
        <p:nvSpPr>
          <p:cNvPr id="3" name="Espaço Reservado para Conteúdo 2">
            <a:extLst>
              <a:ext uri="{FF2B5EF4-FFF2-40B4-BE49-F238E27FC236}">
                <a16:creationId xmlns:a16="http://schemas.microsoft.com/office/drawing/2014/main" id="{146128D9-D459-472A-9951-7D37051C8FF0}"/>
              </a:ext>
            </a:extLst>
          </p:cNvPr>
          <p:cNvSpPr>
            <a:spLocks noGrp="1"/>
          </p:cNvSpPr>
          <p:nvPr>
            <p:ph idx="1"/>
          </p:nvPr>
        </p:nvSpPr>
        <p:spPr/>
        <p:txBody>
          <a:bodyPr>
            <a:normAutofit fontScale="92500" lnSpcReduction="20000"/>
          </a:bodyPr>
          <a:lstStyle/>
          <a:p>
            <a:pPr algn="just" fontAlgn="t"/>
            <a:r>
              <a:rPr lang="pt-BR" b="1" i="0" dirty="0">
                <a:effectLst/>
                <a:latin typeface="+mj-lt"/>
              </a:rPr>
              <a:t>Angina estável</a:t>
            </a:r>
          </a:p>
          <a:p>
            <a:pPr marL="0" indent="0" algn="just" fontAlgn="t">
              <a:buNone/>
            </a:pPr>
            <a:r>
              <a:rPr lang="pt-BR" b="0" i="0" dirty="0">
                <a:effectLst/>
                <a:latin typeface="+mj-lt"/>
              </a:rPr>
              <a:t>É causada por uma isquemia transitória, ou seja que surge quando a pessoa faz algum esforço ou sofre algum estresse emocional, por exemplo, havendo diminuição parcial e momentâneo do fluxo sanguíneo. Esse tipo de angina é mais comum de acontecer em pessoas que já têm algum tipo de aterosclerose coronariana parcial, que pode piorar e levar até mesmo a um infarto.</a:t>
            </a:r>
          </a:p>
          <a:p>
            <a:pPr marL="0" indent="0" algn="just" fontAlgn="t">
              <a:buNone/>
            </a:pPr>
            <a:r>
              <a:rPr lang="pt-BR" b="1" i="0" dirty="0">
                <a:effectLst/>
                <a:latin typeface="+mj-lt"/>
              </a:rPr>
              <a:t>Principais sintomas</a:t>
            </a:r>
            <a:r>
              <a:rPr lang="pt-BR" b="0" i="0" dirty="0">
                <a:effectLst/>
                <a:latin typeface="+mj-lt"/>
              </a:rPr>
              <a:t>: Os sintomas normalmente relacionados com a angina estável são sensação aperto ou queimação na região do peito, que dura cerca de 5 a 10 minutos, e que pode irradiar para o ombro, braço ou pescoço. Geralmente os sintomas são desencadeados por esforço ou momentos de grande emoção, e melhoram com o descanso ou com medicamentos para dilatar artéria e aumentar o fluxo de sangue, como o </a:t>
            </a:r>
            <a:r>
              <a:rPr lang="pt-BR" b="0" i="0" dirty="0" err="1">
                <a:effectLst/>
                <a:latin typeface="+mj-lt"/>
              </a:rPr>
              <a:t>Isordil</a:t>
            </a:r>
            <a:r>
              <a:rPr lang="pt-BR" b="0" i="0" dirty="0">
                <a:effectLst/>
                <a:latin typeface="+mj-lt"/>
              </a:rPr>
              <a:t>.</a:t>
            </a:r>
          </a:p>
          <a:p>
            <a:endParaRPr lang="pt-BR" dirty="0"/>
          </a:p>
        </p:txBody>
      </p:sp>
    </p:spTree>
    <p:extLst>
      <p:ext uri="{BB962C8B-B14F-4D97-AF65-F5344CB8AC3E}">
        <p14:creationId xmlns:p14="http://schemas.microsoft.com/office/powerpoint/2010/main" val="339948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D1BFD-90E1-4804-8B41-EA062C87C2D4}"/>
              </a:ext>
            </a:extLst>
          </p:cNvPr>
          <p:cNvSpPr>
            <a:spLocks noGrp="1"/>
          </p:cNvSpPr>
          <p:nvPr>
            <p:ph type="title"/>
          </p:nvPr>
        </p:nvSpPr>
        <p:spPr/>
        <p:txBody>
          <a:bodyPr/>
          <a:lstStyle/>
          <a:p>
            <a:r>
              <a:rPr lang="pt-BR" dirty="0"/>
              <a:t>Principais tipos de anginas</a:t>
            </a:r>
          </a:p>
        </p:txBody>
      </p:sp>
      <p:sp>
        <p:nvSpPr>
          <p:cNvPr id="3" name="Espaço Reservado para Conteúdo 2">
            <a:extLst>
              <a:ext uri="{FF2B5EF4-FFF2-40B4-BE49-F238E27FC236}">
                <a16:creationId xmlns:a16="http://schemas.microsoft.com/office/drawing/2014/main" id="{D818CC44-293A-4D53-A39C-FF8BD8344027}"/>
              </a:ext>
            </a:extLst>
          </p:cNvPr>
          <p:cNvSpPr>
            <a:spLocks noGrp="1"/>
          </p:cNvSpPr>
          <p:nvPr>
            <p:ph idx="1"/>
          </p:nvPr>
        </p:nvSpPr>
        <p:spPr/>
        <p:txBody>
          <a:bodyPr/>
          <a:lstStyle/>
          <a:p>
            <a:pPr marL="0" indent="0" algn="just" fontAlgn="t">
              <a:buNone/>
            </a:pPr>
            <a:r>
              <a:rPr lang="pt-BR" b="1" i="0" dirty="0">
                <a:effectLst/>
                <a:latin typeface="Gill Sans MT" panose="020B0502020104020203" pitchFamily="34" charset="0"/>
              </a:rPr>
              <a:t>Como é o tratamento</a:t>
            </a:r>
            <a:r>
              <a:rPr lang="pt-BR" b="0" i="0" dirty="0">
                <a:effectLst/>
                <a:latin typeface="Gill Sans MT" panose="020B0502020104020203" pitchFamily="34" charset="0"/>
              </a:rPr>
              <a:t>: No caso da angina estável, o cardiologista normalmente indica o repouso e, em alguns casos, o uso de medicamentos vasodilatadores, como o </a:t>
            </a:r>
            <a:r>
              <a:rPr lang="pt-BR" b="0" i="0" dirty="0" err="1">
                <a:effectLst/>
                <a:latin typeface="Gill Sans MT" panose="020B0502020104020203" pitchFamily="34" charset="0"/>
              </a:rPr>
              <a:t>Dinitrato</a:t>
            </a:r>
            <a:r>
              <a:rPr lang="pt-BR" b="0" i="0" dirty="0">
                <a:effectLst/>
                <a:latin typeface="Gill Sans MT" panose="020B0502020104020203" pitchFamily="34" charset="0"/>
              </a:rPr>
              <a:t> ou </a:t>
            </a:r>
            <a:r>
              <a:rPr lang="pt-BR" b="0" i="0" dirty="0" err="1">
                <a:effectLst/>
                <a:latin typeface="Gill Sans MT" panose="020B0502020104020203" pitchFamily="34" charset="0"/>
              </a:rPr>
              <a:t>Mononitrato</a:t>
            </a:r>
            <a:r>
              <a:rPr lang="pt-BR" b="0" i="0" dirty="0">
                <a:effectLst/>
                <a:latin typeface="Gill Sans MT" panose="020B0502020104020203" pitchFamily="34" charset="0"/>
              </a:rPr>
              <a:t> de </a:t>
            </a:r>
            <a:r>
              <a:rPr lang="pt-BR" b="0" i="0" dirty="0" err="1">
                <a:effectLst/>
                <a:latin typeface="Gill Sans MT" panose="020B0502020104020203" pitchFamily="34" charset="0"/>
              </a:rPr>
              <a:t>Isossorbida</a:t>
            </a:r>
            <a:r>
              <a:rPr lang="pt-BR" b="0" i="0" dirty="0">
                <a:effectLst/>
                <a:latin typeface="Gill Sans MT" panose="020B0502020104020203" pitchFamily="34" charset="0"/>
              </a:rPr>
              <a:t> (</a:t>
            </a:r>
            <a:r>
              <a:rPr lang="pt-BR" b="0" i="0" dirty="0" err="1">
                <a:effectLst/>
                <a:latin typeface="Gill Sans MT" panose="020B0502020104020203" pitchFamily="34" charset="0"/>
              </a:rPr>
              <a:t>Isordil</a:t>
            </a:r>
            <a:r>
              <a:rPr lang="pt-BR" b="0" i="0" dirty="0">
                <a:effectLst/>
                <a:latin typeface="Gill Sans MT" panose="020B0502020104020203" pitchFamily="34" charset="0"/>
              </a:rPr>
              <a:t>), para melhorar o fluxo sanguíneo na artéria.</a:t>
            </a:r>
          </a:p>
          <a:p>
            <a:pPr marL="0" indent="0" algn="just" fontAlgn="t">
              <a:buNone/>
            </a:pPr>
            <a:r>
              <a:rPr lang="pt-BR" b="0" i="0" dirty="0">
                <a:effectLst/>
                <a:latin typeface="Gill Sans MT" panose="020B0502020104020203" pitchFamily="34" charset="0"/>
              </a:rPr>
              <a:t>Além disso, é importante ter hábitos de vida saudáveis para evitar que a angina aconteça novamente e, para isso, é recomendado que a pessoa tenha controle da pressão, colesterol e glicemia, além de ser importante ter uma alimentação baixa em sal, gordura e açúcar e pratique atividade física de forma regular.</a:t>
            </a:r>
          </a:p>
          <a:p>
            <a:pPr algn="just"/>
            <a:endParaRPr lang="pt-BR" dirty="0">
              <a:latin typeface="Gill Sans MT" panose="020B0502020104020203" pitchFamily="34" charset="0"/>
            </a:endParaRPr>
          </a:p>
        </p:txBody>
      </p:sp>
    </p:spTree>
    <p:extLst>
      <p:ext uri="{BB962C8B-B14F-4D97-AF65-F5344CB8AC3E}">
        <p14:creationId xmlns:p14="http://schemas.microsoft.com/office/powerpoint/2010/main" val="2275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F1992-A2BE-4B24-B8FF-D467DE76D477}"/>
              </a:ext>
            </a:extLst>
          </p:cNvPr>
          <p:cNvSpPr>
            <a:spLocks noGrp="1"/>
          </p:cNvSpPr>
          <p:nvPr>
            <p:ph type="title"/>
          </p:nvPr>
        </p:nvSpPr>
        <p:spPr/>
        <p:txBody>
          <a:bodyPr/>
          <a:lstStyle/>
          <a:p>
            <a:r>
              <a:rPr lang="pt-BR" dirty="0"/>
              <a:t>Principais tipos de anginas</a:t>
            </a:r>
          </a:p>
        </p:txBody>
      </p:sp>
      <p:sp>
        <p:nvSpPr>
          <p:cNvPr id="3" name="Espaço Reservado para Conteúdo 2">
            <a:extLst>
              <a:ext uri="{FF2B5EF4-FFF2-40B4-BE49-F238E27FC236}">
                <a16:creationId xmlns:a16="http://schemas.microsoft.com/office/drawing/2014/main" id="{1A218003-A806-4CA4-A741-38B605482950}"/>
              </a:ext>
            </a:extLst>
          </p:cNvPr>
          <p:cNvSpPr>
            <a:spLocks noGrp="1"/>
          </p:cNvSpPr>
          <p:nvPr>
            <p:ph idx="1"/>
          </p:nvPr>
        </p:nvSpPr>
        <p:spPr/>
        <p:txBody>
          <a:bodyPr>
            <a:normAutofit lnSpcReduction="10000"/>
          </a:bodyPr>
          <a:lstStyle/>
          <a:p>
            <a:pPr algn="just" fontAlgn="t"/>
            <a:r>
              <a:rPr lang="pt-BR" b="1" i="0" dirty="0">
                <a:effectLst/>
                <a:latin typeface="Gill Sans MT" panose="020B0502020104020203" pitchFamily="34" charset="0"/>
              </a:rPr>
              <a:t>Angina instável</a:t>
            </a:r>
          </a:p>
          <a:p>
            <a:pPr marL="0" indent="0" algn="just" fontAlgn="t">
              <a:buNone/>
            </a:pPr>
            <a:r>
              <a:rPr lang="pt-BR" b="0" i="0" dirty="0">
                <a:effectLst/>
                <a:latin typeface="Gill Sans MT" panose="020B0502020104020203" pitchFamily="34" charset="0"/>
              </a:rPr>
              <a:t>É uma situação mais grave que a angina estável, pois é causada por uma interrupção maior da oxigenação do coração, devido a um rompimento e inflamação da placa de aterosclerose o que provoca sintomas mais intensos e constantes, sendo considerada uma forma de </a:t>
            </a:r>
            <a:r>
              <a:rPr lang="pt-BR" b="0" i="0" dirty="0" err="1">
                <a:effectLst/>
                <a:latin typeface="Gill Sans MT" panose="020B0502020104020203" pitchFamily="34" charset="0"/>
              </a:rPr>
              <a:t>pré</a:t>
            </a:r>
            <a:r>
              <a:rPr lang="pt-BR" b="0" i="0" dirty="0">
                <a:effectLst/>
                <a:latin typeface="Gill Sans MT" panose="020B0502020104020203" pitchFamily="34" charset="0"/>
              </a:rPr>
              <a:t>-infarto.</a:t>
            </a:r>
          </a:p>
          <a:p>
            <a:pPr marL="0" indent="0" algn="just" fontAlgn="t">
              <a:buNone/>
            </a:pPr>
            <a:r>
              <a:rPr lang="pt-BR" b="1" i="0" dirty="0">
                <a:effectLst/>
                <a:latin typeface="Gill Sans MT" panose="020B0502020104020203" pitchFamily="34" charset="0"/>
              </a:rPr>
              <a:t>Principais sintomas</a:t>
            </a:r>
            <a:r>
              <a:rPr lang="pt-BR" b="0" i="0" dirty="0">
                <a:effectLst/>
                <a:latin typeface="Gill Sans MT" panose="020B0502020104020203" pitchFamily="34" charset="0"/>
              </a:rPr>
              <a:t>: Os principais sintomas de angina estável são dor, aperto ou queimação na região do tórax que dura mais que 20 minutos, que também irradia para locais próximos e pode estar associada a outros sintomas como enjoo, suor e falta de ar. Quando surgem estes sintomas deve-se ir imediatamente ao pronto-socorro. </a:t>
            </a:r>
            <a:endParaRPr lang="pt-BR" dirty="0"/>
          </a:p>
        </p:txBody>
      </p:sp>
    </p:spTree>
    <p:extLst>
      <p:ext uri="{BB962C8B-B14F-4D97-AF65-F5344CB8AC3E}">
        <p14:creationId xmlns:p14="http://schemas.microsoft.com/office/powerpoint/2010/main" val="36918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6BDA4-D8E3-433B-AB44-AEDC6F53D71A}"/>
              </a:ext>
            </a:extLst>
          </p:cNvPr>
          <p:cNvSpPr>
            <a:spLocks noGrp="1"/>
          </p:cNvSpPr>
          <p:nvPr>
            <p:ph type="title"/>
          </p:nvPr>
        </p:nvSpPr>
        <p:spPr/>
        <p:txBody>
          <a:bodyPr/>
          <a:lstStyle/>
          <a:p>
            <a:r>
              <a:rPr lang="pt-BR" dirty="0"/>
              <a:t>Principais tipos de anginas</a:t>
            </a:r>
          </a:p>
        </p:txBody>
      </p:sp>
      <p:sp>
        <p:nvSpPr>
          <p:cNvPr id="3" name="Espaço Reservado para Conteúdo 2">
            <a:extLst>
              <a:ext uri="{FF2B5EF4-FFF2-40B4-BE49-F238E27FC236}">
                <a16:creationId xmlns:a16="http://schemas.microsoft.com/office/drawing/2014/main" id="{D5175612-AB50-4AA3-B07F-5999FF30008E}"/>
              </a:ext>
            </a:extLst>
          </p:cNvPr>
          <p:cNvSpPr>
            <a:spLocks noGrp="1"/>
          </p:cNvSpPr>
          <p:nvPr>
            <p:ph idx="1"/>
          </p:nvPr>
        </p:nvSpPr>
        <p:spPr>
          <a:xfrm>
            <a:off x="747347" y="1960686"/>
            <a:ext cx="10717822" cy="3807068"/>
          </a:xfrm>
        </p:spPr>
        <p:txBody>
          <a:bodyPr>
            <a:noAutofit/>
          </a:bodyPr>
          <a:lstStyle/>
          <a:p>
            <a:pPr marL="0" indent="0" algn="just" fontAlgn="t">
              <a:buNone/>
            </a:pPr>
            <a:r>
              <a:rPr lang="pt-BR" sz="1600" b="1" i="0" dirty="0">
                <a:effectLst/>
                <a:latin typeface="Gill Sans MT" panose="020B0502020104020203" pitchFamily="34" charset="0"/>
              </a:rPr>
              <a:t>Como é o tratamento</a:t>
            </a:r>
            <a:r>
              <a:rPr lang="pt-BR" sz="1600" b="0" i="0" dirty="0">
                <a:effectLst/>
                <a:latin typeface="Gill Sans MT" panose="020B0502020104020203" pitchFamily="34" charset="0"/>
              </a:rPr>
              <a:t>: O tratamento inicial é feito já no pronto socorro, com remédios para impedir a piora dos sintomas, como:</a:t>
            </a:r>
          </a:p>
          <a:p>
            <a:pPr marL="0" indent="0" algn="just">
              <a:buNone/>
            </a:pPr>
            <a:r>
              <a:rPr lang="pt-BR" sz="1600" b="1" i="0" dirty="0">
                <a:effectLst/>
                <a:latin typeface="Gill Sans MT" panose="020B0502020104020203" pitchFamily="34" charset="0"/>
              </a:rPr>
              <a:t>Medicamentos para melhorar o fluxo de sangue</a:t>
            </a:r>
            <a:r>
              <a:rPr lang="pt-BR" sz="1600" b="0" i="0" dirty="0">
                <a:effectLst/>
                <a:latin typeface="Gill Sans MT" panose="020B0502020104020203" pitchFamily="34" charset="0"/>
              </a:rPr>
              <a:t>, do tipo nitrato, como </a:t>
            </a:r>
            <a:r>
              <a:rPr lang="pt-BR" sz="1600" b="0" i="0" dirty="0" err="1">
                <a:effectLst/>
                <a:latin typeface="Gill Sans MT" panose="020B0502020104020203" pitchFamily="34" charset="0"/>
              </a:rPr>
              <a:t>Isordil</a:t>
            </a:r>
            <a:r>
              <a:rPr lang="pt-BR" sz="1600" b="0" i="0" dirty="0">
                <a:effectLst/>
                <a:latin typeface="Gill Sans MT" panose="020B0502020104020203" pitchFamily="34" charset="0"/>
              </a:rPr>
              <a:t>, betabloqueadores, como Metoprolol, ou bloqueadores do canal de cálcio, como </a:t>
            </a:r>
            <a:r>
              <a:rPr lang="pt-BR" sz="1600" b="0" i="0" dirty="0" err="1">
                <a:effectLst/>
                <a:latin typeface="Gill Sans MT" panose="020B0502020104020203" pitchFamily="34" charset="0"/>
              </a:rPr>
              <a:t>Verapamil</a:t>
            </a:r>
            <a:r>
              <a:rPr lang="pt-BR" sz="1600" b="0" i="0" dirty="0">
                <a:effectLst/>
                <a:latin typeface="Gill Sans MT" panose="020B0502020104020203" pitchFamily="34" charset="0"/>
              </a:rPr>
              <a:t> e a Morfina, quando os sintomas são muito intensos;</a:t>
            </a:r>
          </a:p>
          <a:p>
            <a:pPr marL="0" indent="0" algn="just">
              <a:buNone/>
            </a:pPr>
            <a:r>
              <a:rPr lang="pt-BR" sz="1600" b="1" i="0" dirty="0">
                <a:effectLst/>
                <a:latin typeface="Gill Sans MT" panose="020B0502020104020203" pitchFamily="34" charset="0"/>
              </a:rPr>
              <a:t>Medicamentos para diminuir a formação de coágulos</a:t>
            </a:r>
            <a:r>
              <a:rPr lang="pt-BR" sz="1600" b="0" i="0" dirty="0">
                <a:effectLst/>
                <a:latin typeface="Gill Sans MT" panose="020B0502020104020203" pitchFamily="34" charset="0"/>
              </a:rPr>
              <a:t>, com o uso de antiplaquetários, como AAS e </a:t>
            </a:r>
            <a:r>
              <a:rPr lang="pt-BR" sz="1600" b="0" i="0" dirty="0" err="1">
                <a:effectLst/>
                <a:latin typeface="Gill Sans MT" panose="020B0502020104020203" pitchFamily="34" charset="0"/>
              </a:rPr>
              <a:t>Clopidogrel</a:t>
            </a:r>
            <a:r>
              <a:rPr lang="pt-BR" sz="1600" b="0" i="0" dirty="0">
                <a:effectLst/>
                <a:latin typeface="Gill Sans MT" panose="020B0502020104020203" pitchFamily="34" charset="0"/>
              </a:rPr>
              <a:t> ou </a:t>
            </a:r>
            <a:r>
              <a:rPr lang="pt-BR" sz="1600" b="0" i="0" dirty="0" err="1">
                <a:effectLst/>
                <a:latin typeface="Gill Sans MT" panose="020B0502020104020203" pitchFamily="34" charset="0"/>
              </a:rPr>
              <a:t>Prasugrel</a:t>
            </a:r>
            <a:r>
              <a:rPr lang="pt-BR" sz="1600" b="0" i="0" dirty="0">
                <a:effectLst/>
                <a:latin typeface="Gill Sans MT" panose="020B0502020104020203" pitchFamily="34" charset="0"/>
              </a:rPr>
              <a:t> e </a:t>
            </a:r>
            <a:r>
              <a:rPr lang="pt-BR" sz="1600" b="0" i="0" dirty="0" err="1">
                <a:effectLst/>
                <a:latin typeface="Gill Sans MT" panose="020B0502020104020203" pitchFamily="34" charset="0"/>
              </a:rPr>
              <a:t>Ticlopidina</a:t>
            </a:r>
            <a:r>
              <a:rPr lang="pt-BR" sz="1600" b="0" i="0" dirty="0">
                <a:effectLst/>
                <a:latin typeface="Gill Sans MT" panose="020B0502020104020203" pitchFamily="34" charset="0"/>
              </a:rPr>
              <a:t>, e anticoagulantes, como Heparina.</a:t>
            </a:r>
          </a:p>
          <a:p>
            <a:pPr marL="0" indent="0" algn="just">
              <a:buNone/>
            </a:pPr>
            <a:r>
              <a:rPr lang="pt-BR" sz="1600" b="1" i="0" dirty="0">
                <a:effectLst/>
                <a:latin typeface="Gill Sans MT" panose="020B0502020104020203" pitchFamily="34" charset="0"/>
              </a:rPr>
              <a:t>Anti-hipertensivos</a:t>
            </a:r>
            <a:r>
              <a:rPr lang="pt-BR" sz="1600" b="0" i="0" dirty="0">
                <a:effectLst/>
                <a:latin typeface="Gill Sans MT" panose="020B0502020104020203" pitchFamily="34" charset="0"/>
              </a:rPr>
              <a:t> como o Captopril, ou </a:t>
            </a:r>
            <a:r>
              <a:rPr lang="pt-BR" sz="1600" b="0" i="0" dirty="0" err="1">
                <a:effectLst/>
                <a:latin typeface="Gill Sans MT" panose="020B0502020104020203" pitchFamily="34" charset="0"/>
              </a:rPr>
              <a:t>hipolipemiantes</a:t>
            </a:r>
            <a:r>
              <a:rPr lang="pt-BR" sz="1600" b="0" i="0" dirty="0">
                <a:effectLst/>
                <a:latin typeface="Gill Sans MT" panose="020B0502020104020203" pitchFamily="34" charset="0"/>
              </a:rPr>
              <a:t> para controle do colesterol, como a Atorvastatina.</a:t>
            </a:r>
          </a:p>
          <a:p>
            <a:pPr marL="0" indent="0" algn="just" fontAlgn="t">
              <a:buNone/>
            </a:pPr>
            <a:r>
              <a:rPr lang="pt-BR" sz="1600" b="0" i="0" dirty="0">
                <a:effectLst/>
                <a:latin typeface="Gill Sans MT" panose="020B0502020104020203" pitchFamily="34" charset="0"/>
              </a:rPr>
              <a:t>Após o tratamento inicial, o cardiologista passa a investigar o nível de obstrução das coronárias e o comprometimento cardíaco por meio de exames como ecocardiograma, cintilografia cardíaca e cateterismo cardíaco.</a:t>
            </a:r>
          </a:p>
          <a:p>
            <a:pPr algn="just"/>
            <a:endParaRPr lang="pt-BR" sz="1600" dirty="0">
              <a:latin typeface="Gill Sans MT" panose="020B0502020104020203" pitchFamily="34" charset="0"/>
            </a:endParaRPr>
          </a:p>
        </p:txBody>
      </p:sp>
    </p:spTree>
    <p:extLst>
      <p:ext uri="{BB962C8B-B14F-4D97-AF65-F5344CB8AC3E}">
        <p14:creationId xmlns:p14="http://schemas.microsoft.com/office/powerpoint/2010/main" val="131398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DF6D5-3A03-47D3-8532-8084DED4F2F2}"/>
              </a:ext>
            </a:extLst>
          </p:cNvPr>
          <p:cNvSpPr>
            <a:spLocks noGrp="1"/>
          </p:cNvSpPr>
          <p:nvPr>
            <p:ph type="title"/>
          </p:nvPr>
        </p:nvSpPr>
        <p:spPr/>
        <p:txBody>
          <a:bodyPr/>
          <a:lstStyle/>
          <a:p>
            <a:r>
              <a:rPr lang="pt-BR" b="0" i="0" dirty="0">
                <a:effectLst/>
                <a:latin typeface="Open Sans"/>
              </a:rPr>
              <a:t>Disritmia</a:t>
            </a:r>
            <a:br>
              <a:rPr lang="pt-BR" b="0" i="0" dirty="0">
                <a:solidFill>
                  <a:srgbClr val="55A720"/>
                </a:solidFill>
                <a:effectLst/>
                <a:latin typeface="Open Sans"/>
              </a:rPr>
            </a:br>
            <a:endParaRPr lang="pt-BR" dirty="0"/>
          </a:p>
        </p:txBody>
      </p:sp>
      <p:sp>
        <p:nvSpPr>
          <p:cNvPr id="3" name="Espaço Reservado para Conteúdo 2">
            <a:extLst>
              <a:ext uri="{FF2B5EF4-FFF2-40B4-BE49-F238E27FC236}">
                <a16:creationId xmlns:a16="http://schemas.microsoft.com/office/drawing/2014/main" id="{A5C09630-BE19-45ED-808B-F875642BDACF}"/>
              </a:ext>
            </a:extLst>
          </p:cNvPr>
          <p:cNvSpPr>
            <a:spLocks noGrp="1"/>
          </p:cNvSpPr>
          <p:nvPr>
            <p:ph idx="1"/>
          </p:nvPr>
        </p:nvSpPr>
        <p:spPr/>
        <p:txBody>
          <a:bodyPr>
            <a:normAutofit/>
          </a:bodyPr>
          <a:lstStyle/>
          <a:p>
            <a:pPr algn="just"/>
            <a:r>
              <a:rPr lang="pt-BR" sz="2800" b="1" i="0" dirty="0">
                <a:solidFill>
                  <a:srgbClr val="333333"/>
                </a:solidFill>
                <a:effectLst/>
              </a:rPr>
              <a:t>Disritmia</a:t>
            </a:r>
            <a:r>
              <a:rPr lang="pt-BR" sz="2800" b="0" i="0" dirty="0">
                <a:solidFill>
                  <a:srgbClr val="333333"/>
                </a:solidFill>
                <a:effectLst/>
              </a:rPr>
              <a:t> é qualquer modificação do ritmo cardíaco e/ou da frequência cardíaca, devida a distúrbios na formação e/ou na condução do impulso elétrico no </a:t>
            </a:r>
            <a:r>
              <a:rPr lang="pt-BR" sz="2800" b="1" i="0" dirty="0">
                <a:solidFill>
                  <a:srgbClr val="333333"/>
                </a:solidFill>
                <a:effectLst/>
              </a:rPr>
              <a:t>coração</a:t>
            </a:r>
            <a:r>
              <a:rPr lang="pt-BR" sz="2800" b="0" i="0" dirty="0">
                <a:solidFill>
                  <a:srgbClr val="333333"/>
                </a:solidFill>
                <a:effectLst/>
              </a:rPr>
              <a:t>. O diagnóstico da disritmia é feito através da análise do traçado do </a:t>
            </a:r>
            <a:r>
              <a:rPr lang="pt-BR" sz="2800" b="1" i="0" dirty="0">
                <a:solidFill>
                  <a:srgbClr val="333333"/>
                </a:solidFill>
                <a:effectLst/>
              </a:rPr>
              <a:t>eletrocardiograma</a:t>
            </a:r>
            <a:r>
              <a:rPr lang="pt-BR" sz="2800" b="0" i="0" dirty="0">
                <a:solidFill>
                  <a:srgbClr val="333333"/>
                </a:solidFill>
                <a:effectLst/>
              </a:rPr>
              <a:t>.</a:t>
            </a:r>
            <a:endParaRPr lang="pt-BR" sz="2800" dirty="0"/>
          </a:p>
        </p:txBody>
      </p:sp>
    </p:spTree>
    <p:extLst>
      <p:ext uri="{BB962C8B-B14F-4D97-AF65-F5344CB8AC3E}">
        <p14:creationId xmlns:p14="http://schemas.microsoft.com/office/powerpoint/2010/main" val="241335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8B196F-2909-4BB9-825A-8923AF3D090C}"/>
              </a:ext>
            </a:extLst>
          </p:cNvPr>
          <p:cNvSpPr>
            <a:spLocks noGrp="1"/>
          </p:cNvSpPr>
          <p:nvPr>
            <p:ph type="title"/>
          </p:nvPr>
        </p:nvSpPr>
        <p:spPr/>
        <p:txBody>
          <a:bodyPr/>
          <a:lstStyle/>
          <a:p>
            <a:r>
              <a:rPr lang="pt-BR" b="0" i="0" dirty="0">
                <a:effectLst/>
                <a:latin typeface="Open Sans"/>
              </a:rPr>
              <a:t>Disritmia - Tipos de Disritmias</a:t>
            </a:r>
            <a:br>
              <a:rPr lang="pt-BR" b="0" i="0" dirty="0">
                <a:solidFill>
                  <a:srgbClr val="55A720"/>
                </a:solidFill>
                <a:effectLst/>
                <a:latin typeface="Open Sans"/>
              </a:rPr>
            </a:br>
            <a:endParaRPr lang="pt-BR" dirty="0"/>
          </a:p>
        </p:txBody>
      </p:sp>
      <p:sp>
        <p:nvSpPr>
          <p:cNvPr id="3" name="Espaço Reservado para Conteúdo 2">
            <a:extLst>
              <a:ext uri="{FF2B5EF4-FFF2-40B4-BE49-F238E27FC236}">
                <a16:creationId xmlns:a16="http://schemas.microsoft.com/office/drawing/2014/main" id="{6DCD0B1D-F7FC-4250-AC37-5788C61C6A69}"/>
              </a:ext>
            </a:extLst>
          </p:cNvPr>
          <p:cNvSpPr>
            <a:spLocks noGrp="1"/>
          </p:cNvSpPr>
          <p:nvPr>
            <p:ph idx="1"/>
          </p:nvPr>
        </p:nvSpPr>
        <p:spPr/>
        <p:txBody>
          <a:bodyPr>
            <a:normAutofit fontScale="92500" lnSpcReduction="20000"/>
          </a:bodyPr>
          <a:lstStyle/>
          <a:p>
            <a:pPr marL="0" indent="0" algn="l">
              <a:buNone/>
            </a:pPr>
            <a:r>
              <a:rPr lang="pt-BR" b="0" i="0" dirty="0">
                <a:solidFill>
                  <a:srgbClr val="333333"/>
                </a:solidFill>
                <a:effectLst/>
              </a:rPr>
              <a:t>As disritmias são denominadas de acordo com o local de origem do impulso e do mecanismo de formação ou condução envolvido:</a:t>
            </a:r>
          </a:p>
          <a:p>
            <a:pPr algn="l">
              <a:buFont typeface="Arial" panose="020B0604020202020204" pitchFamily="34" charset="0"/>
              <a:buChar char="•"/>
            </a:pPr>
            <a:r>
              <a:rPr lang="pt-BR" b="1" i="0" dirty="0">
                <a:solidFill>
                  <a:srgbClr val="404040"/>
                </a:solidFill>
                <a:effectLst/>
              </a:rPr>
              <a:t>Disritmias do Nódulo Sinusal:</a:t>
            </a:r>
            <a:r>
              <a:rPr lang="pt-BR" b="0" i="0" dirty="0">
                <a:solidFill>
                  <a:srgbClr val="404040"/>
                </a:solidFill>
                <a:effectLst/>
              </a:rPr>
              <a:t> Bradicardia Sinusal, Taquicardia Sinusal, Arritmia Sinusal;</a:t>
            </a:r>
          </a:p>
          <a:p>
            <a:pPr algn="l">
              <a:buFont typeface="Arial" panose="020B0604020202020204" pitchFamily="34" charset="0"/>
              <a:buChar char="•"/>
            </a:pPr>
            <a:r>
              <a:rPr lang="pt-BR" b="1" i="0" dirty="0">
                <a:solidFill>
                  <a:srgbClr val="404040"/>
                </a:solidFill>
                <a:effectLst/>
              </a:rPr>
              <a:t>Disritmias Atriais: </a:t>
            </a:r>
            <a:r>
              <a:rPr lang="pt-BR" b="0" i="0" dirty="0">
                <a:solidFill>
                  <a:srgbClr val="404040"/>
                </a:solidFill>
                <a:effectLst/>
              </a:rPr>
              <a:t>Complexo Atrial Prematuro, </a:t>
            </a:r>
            <a:r>
              <a:rPr lang="pt-BR" b="0" i="0" dirty="0" err="1">
                <a:solidFill>
                  <a:srgbClr val="404040"/>
                </a:solidFill>
                <a:effectLst/>
              </a:rPr>
              <a:t>Flutter</a:t>
            </a:r>
            <a:r>
              <a:rPr lang="pt-BR" b="0" i="0" dirty="0">
                <a:solidFill>
                  <a:srgbClr val="404040"/>
                </a:solidFill>
                <a:effectLst/>
              </a:rPr>
              <a:t> Atrial, Fibrilação Atrial</a:t>
            </a:r>
            <a:br>
              <a:rPr lang="pt-BR" b="0" i="0" dirty="0">
                <a:solidFill>
                  <a:srgbClr val="404040"/>
                </a:solidFill>
                <a:effectLst/>
              </a:rPr>
            </a:br>
            <a:endParaRPr lang="pt-BR" b="0" i="0" dirty="0">
              <a:solidFill>
                <a:srgbClr val="404040"/>
              </a:solidFill>
              <a:effectLst/>
            </a:endParaRPr>
          </a:p>
          <a:p>
            <a:pPr algn="l">
              <a:buFont typeface="Arial" panose="020B0604020202020204" pitchFamily="34" charset="0"/>
              <a:buChar char="•"/>
            </a:pPr>
            <a:r>
              <a:rPr lang="pt-BR" b="1" i="0" dirty="0">
                <a:solidFill>
                  <a:srgbClr val="404040"/>
                </a:solidFill>
                <a:effectLst/>
              </a:rPr>
              <a:t>Disritmias </a:t>
            </a:r>
            <a:r>
              <a:rPr lang="pt-BR" b="1" i="0" dirty="0" err="1">
                <a:solidFill>
                  <a:srgbClr val="404040"/>
                </a:solidFill>
                <a:effectLst/>
              </a:rPr>
              <a:t>Juncionais</a:t>
            </a:r>
            <a:r>
              <a:rPr lang="pt-BR" b="1" i="0" dirty="0">
                <a:solidFill>
                  <a:srgbClr val="404040"/>
                </a:solidFill>
                <a:effectLst/>
              </a:rPr>
              <a:t>:</a:t>
            </a:r>
            <a:r>
              <a:rPr lang="pt-BR" b="0" i="0" dirty="0">
                <a:solidFill>
                  <a:srgbClr val="404040"/>
                </a:solidFill>
                <a:effectLst/>
              </a:rPr>
              <a:t> Complexo </a:t>
            </a:r>
            <a:r>
              <a:rPr lang="pt-BR" b="0" i="0" dirty="0" err="1">
                <a:solidFill>
                  <a:srgbClr val="404040"/>
                </a:solidFill>
                <a:effectLst/>
              </a:rPr>
              <a:t>Juncional</a:t>
            </a:r>
            <a:r>
              <a:rPr lang="pt-BR" b="0" i="0" dirty="0">
                <a:solidFill>
                  <a:srgbClr val="404040"/>
                </a:solidFill>
                <a:effectLst/>
              </a:rPr>
              <a:t> Prematuro, Ritmo </a:t>
            </a:r>
            <a:r>
              <a:rPr lang="pt-BR" b="0" i="0" dirty="0" err="1">
                <a:solidFill>
                  <a:srgbClr val="404040"/>
                </a:solidFill>
                <a:effectLst/>
              </a:rPr>
              <a:t>Juncional</a:t>
            </a:r>
            <a:r>
              <a:rPr lang="pt-BR" b="0" i="0" dirty="0">
                <a:solidFill>
                  <a:srgbClr val="404040"/>
                </a:solidFill>
                <a:effectLst/>
              </a:rPr>
              <a:t>;</a:t>
            </a:r>
            <a:br>
              <a:rPr lang="pt-BR" b="0" i="0" dirty="0">
                <a:solidFill>
                  <a:srgbClr val="404040"/>
                </a:solidFill>
                <a:effectLst/>
              </a:rPr>
            </a:br>
            <a:endParaRPr lang="pt-BR" b="0" i="0" dirty="0">
              <a:solidFill>
                <a:srgbClr val="404040"/>
              </a:solidFill>
              <a:effectLst/>
            </a:endParaRPr>
          </a:p>
          <a:p>
            <a:pPr algn="l">
              <a:buFont typeface="Arial" panose="020B0604020202020204" pitchFamily="34" charset="0"/>
              <a:buChar char="•"/>
            </a:pPr>
            <a:r>
              <a:rPr lang="pt-BR" b="1" i="0" dirty="0">
                <a:solidFill>
                  <a:srgbClr val="404040"/>
                </a:solidFill>
                <a:effectLst/>
              </a:rPr>
              <a:t>Disritmias Ventriculares: </a:t>
            </a:r>
            <a:r>
              <a:rPr lang="pt-BR" b="0" i="0" dirty="0">
                <a:solidFill>
                  <a:srgbClr val="404040"/>
                </a:solidFill>
                <a:effectLst/>
              </a:rPr>
              <a:t>Complexo Ventricular Prematuro, Taquicardia Ventricular, Fibrilação Ventricular, Ritmo </a:t>
            </a:r>
            <a:r>
              <a:rPr lang="pt-BR" b="0" i="0" dirty="0" err="1">
                <a:solidFill>
                  <a:srgbClr val="404040"/>
                </a:solidFill>
                <a:effectLst/>
              </a:rPr>
              <a:t>Idioventricular</a:t>
            </a:r>
            <a:r>
              <a:rPr lang="pt-BR" b="0" i="0" dirty="0">
                <a:solidFill>
                  <a:srgbClr val="404040"/>
                </a:solidFill>
                <a:effectLst/>
              </a:rPr>
              <a:t>, Assistolia Ventricular.</a:t>
            </a:r>
          </a:p>
          <a:p>
            <a:pPr marL="0" indent="0">
              <a:buNone/>
            </a:pPr>
            <a:endParaRPr lang="pt-BR" dirty="0"/>
          </a:p>
        </p:txBody>
      </p:sp>
    </p:spTree>
    <p:extLst>
      <p:ext uri="{BB962C8B-B14F-4D97-AF65-F5344CB8AC3E}">
        <p14:creationId xmlns:p14="http://schemas.microsoft.com/office/powerpoint/2010/main" val="280742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86335-81E7-436F-A4EF-9CE2E21209B2}"/>
              </a:ext>
            </a:extLst>
          </p:cNvPr>
          <p:cNvSpPr>
            <a:spLocks noGrp="1"/>
          </p:cNvSpPr>
          <p:nvPr>
            <p:ph type="title"/>
          </p:nvPr>
        </p:nvSpPr>
        <p:spPr/>
        <p:txBody>
          <a:bodyPr/>
          <a:lstStyle/>
          <a:p>
            <a:r>
              <a:rPr lang="pt-BR" dirty="0"/>
              <a:t>Tratamento da disritmia</a:t>
            </a:r>
          </a:p>
        </p:txBody>
      </p:sp>
      <p:sp>
        <p:nvSpPr>
          <p:cNvPr id="3" name="Espaço Reservado para Conteúdo 2">
            <a:extLst>
              <a:ext uri="{FF2B5EF4-FFF2-40B4-BE49-F238E27FC236}">
                <a16:creationId xmlns:a16="http://schemas.microsoft.com/office/drawing/2014/main" id="{8CCF1411-4821-49DB-AEE9-14E0940999BB}"/>
              </a:ext>
            </a:extLst>
          </p:cNvPr>
          <p:cNvSpPr>
            <a:spLocks noGrp="1"/>
          </p:cNvSpPr>
          <p:nvPr>
            <p:ph idx="1"/>
          </p:nvPr>
        </p:nvSpPr>
        <p:spPr/>
        <p:txBody>
          <a:bodyPr/>
          <a:lstStyle/>
          <a:p>
            <a:pPr marL="0" indent="0" algn="l">
              <a:buNone/>
            </a:pPr>
            <a:r>
              <a:rPr lang="pt-BR" b="0" i="0" dirty="0">
                <a:solidFill>
                  <a:srgbClr val="333333"/>
                </a:solidFill>
                <a:effectLst/>
                <a:latin typeface="Open Sans"/>
              </a:rPr>
              <a:t>O tratamento da disritmia depende do tipo de distúrbio (agudo ou crônico), da etiologia, entre outros fatores. Podem ser tratadas com </a:t>
            </a:r>
            <a:r>
              <a:rPr lang="pt-BR" b="1" i="0" dirty="0">
                <a:solidFill>
                  <a:srgbClr val="333333"/>
                </a:solidFill>
                <a:effectLst/>
                <a:latin typeface="Open Sans"/>
              </a:rPr>
              <a:t>medicamentos</a:t>
            </a:r>
            <a:r>
              <a:rPr lang="pt-BR" b="0" i="0" dirty="0">
                <a:solidFill>
                  <a:srgbClr val="333333"/>
                </a:solidFill>
                <a:effectLst/>
                <a:latin typeface="Open Sans"/>
              </a:rPr>
              <a:t> ou </a:t>
            </a:r>
            <a:r>
              <a:rPr lang="pt-BR" b="1" i="0" dirty="0">
                <a:solidFill>
                  <a:srgbClr val="333333"/>
                </a:solidFill>
                <a:effectLst/>
                <a:latin typeface="Open Sans"/>
              </a:rPr>
              <a:t>terapia elétrica externa</a:t>
            </a:r>
            <a:r>
              <a:rPr lang="pt-BR" b="0" i="0" dirty="0">
                <a:solidFill>
                  <a:srgbClr val="333333"/>
                </a:solidFill>
                <a:effectLst/>
                <a:latin typeface="Open Sans"/>
              </a:rPr>
              <a:t>.</a:t>
            </a:r>
          </a:p>
          <a:p>
            <a:pPr marL="0" indent="0" algn="l">
              <a:buNone/>
            </a:pPr>
            <a:r>
              <a:rPr lang="pt-BR" b="0" i="0" dirty="0">
                <a:solidFill>
                  <a:srgbClr val="333333"/>
                </a:solidFill>
                <a:effectLst/>
                <a:latin typeface="Open Sans"/>
              </a:rPr>
              <a:t>As terapias mecânicas auxiliares mais comuns são os marcapassos, a </a:t>
            </a:r>
            <a:r>
              <a:rPr lang="pt-BR" b="0" i="0" dirty="0" err="1">
                <a:solidFill>
                  <a:srgbClr val="333333"/>
                </a:solidFill>
                <a:effectLst/>
                <a:latin typeface="Open Sans"/>
              </a:rPr>
              <a:t>cardioversão</a:t>
            </a:r>
            <a:r>
              <a:rPr lang="pt-BR" b="0" i="0" dirty="0">
                <a:solidFill>
                  <a:srgbClr val="333333"/>
                </a:solidFill>
                <a:effectLst/>
                <a:latin typeface="Open Sans"/>
              </a:rPr>
              <a:t>, a desfibrilação eletiva e os aparelhos implantáveis.</a:t>
            </a:r>
          </a:p>
          <a:p>
            <a:pPr marL="0" indent="0" algn="l">
              <a:buNone/>
            </a:pPr>
            <a:r>
              <a:rPr lang="pt-BR" b="0" i="0" dirty="0">
                <a:solidFill>
                  <a:srgbClr val="333333"/>
                </a:solidFill>
                <a:effectLst/>
                <a:latin typeface="Open Sans"/>
              </a:rPr>
              <a:t>As cirurgias também podem ser uma opção de tratamento, embora menos comuns.</a:t>
            </a:r>
          </a:p>
          <a:p>
            <a:pPr marL="0" indent="0">
              <a:buNone/>
            </a:pPr>
            <a:endParaRPr lang="pt-BR" dirty="0"/>
          </a:p>
        </p:txBody>
      </p:sp>
    </p:spTree>
    <p:extLst>
      <p:ext uri="{BB962C8B-B14F-4D97-AF65-F5344CB8AC3E}">
        <p14:creationId xmlns:p14="http://schemas.microsoft.com/office/powerpoint/2010/main" val="308459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AF3E69-DF2B-43DF-87D5-23E2BD85292E}"/>
              </a:ext>
            </a:extLst>
          </p:cNvPr>
          <p:cNvSpPr>
            <a:spLocks noGrp="1"/>
          </p:cNvSpPr>
          <p:nvPr>
            <p:ph type="title"/>
          </p:nvPr>
        </p:nvSpPr>
        <p:spPr/>
        <p:txBody>
          <a:bodyPr/>
          <a:lstStyle/>
          <a:p>
            <a:r>
              <a:rPr lang="pt-BR" dirty="0"/>
              <a:t>aterosclerose</a:t>
            </a:r>
          </a:p>
        </p:txBody>
      </p:sp>
      <p:sp>
        <p:nvSpPr>
          <p:cNvPr id="3" name="Espaço Reservado para Conteúdo 2">
            <a:extLst>
              <a:ext uri="{FF2B5EF4-FFF2-40B4-BE49-F238E27FC236}">
                <a16:creationId xmlns:a16="http://schemas.microsoft.com/office/drawing/2014/main" id="{78EE2346-C607-4879-9752-FDD0BC74AE7B}"/>
              </a:ext>
            </a:extLst>
          </p:cNvPr>
          <p:cNvSpPr>
            <a:spLocks noGrp="1"/>
          </p:cNvSpPr>
          <p:nvPr>
            <p:ph idx="1"/>
          </p:nvPr>
        </p:nvSpPr>
        <p:spPr>
          <a:xfrm>
            <a:off x="823550" y="1989355"/>
            <a:ext cx="10544900" cy="3450613"/>
          </a:xfrm>
        </p:spPr>
        <p:txBody>
          <a:bodyPr>
            <a:normAutofit/>
          </a:bodyPr>
          <a:lstStyle/>
          <a:p>
            <a:pPr marL="0" indent="0" algn="just">
              <a:buNone/>
            </a:pPr>
            <a:r>
              <a:rPr lang="pt-BR" sz="2800" b="0" i="0" dirty="0">
                <a:solidFill>
                  <a:srgbClr val="000000"/>
                </a:solidFill>
                <a:effectLst/>
              </a:rPr>
              <a:t>Aterosclerose, é uma condição em que ocorre o acúmulo de placas de gordura, colesterol e outras substâncias nas paredes das artérias, o que restringe o fluxo sanguíneo e pode levar a graves complicações de saúde.</a:t>
            </a:r>
            <a:endParaRPr lang="pt-BR" sz="2800" dirty="0"/>
          </a:p>
        </p:txBody>
      </p:sp>
    </p:spTree>
    <p:extLst>
      <p:ext uri="{BB962C8B-B14F-4D97-AF65-F5344CB8AC3E}">
        <p14:creationId xmlns:p14="http://schemas.microsoft.com/office/powerpoint/2010/main" val="26761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8F30B-EB02-41D9-8DBB-FEF83989781A}"/>
              </a:ext>
            </a:extLst>
          </p:cNvPr>
          <p:cNvSpPr>
            <a:spLocks noGrp="1"/>
          </p:cNvSpPr>
          <p:nvPr>
            <p:ph type="title"/>
          </p:nvPr>
        </p:nvSpPr>
        <p:spPr/>
        <p:txBody>
          <a:bodyPr/>
          <a:lstStyle/>
          <a:p>
            <a:r>
              <a:rPr lang="pt-BR" dirty="0"/>
              <a:t>aterosclerose</a:t>
            </a:r>
          </a:p>
        </p:txBody>
      </p:sp>
      <p:sp>
        <p:nvSpPr>
          <p:cNvPr id="3" name="Espaço Reservado para Conteúdo 2">
            <a:extLst>
              <a:ext uri="{FF2B5EF4-FFF2-40B4-BE49-F238E27FC236}">
                <a16:creationId xmlns:a16="http://schemas.microsoft.com/office/drawing/2014/main" id="{AE7A7E73-6480-457B-8369-DF0F37248C14}"/>
              </a:ext>
            </a:extLst>
          </p:cNvPr>
          <p:cNvSpPr>
            <a:spLocks noGrp="1"/>
          </p:cNvSpPr>
          <p:nvPr>
            <p:ph idx="1"/>
          </p:nvPr>
        </p:nvSpPr>
        <p:spPr/>
        <p:txBody>
          <a:bodyPr/>
          <a:lstStyle/>
          <a:p>
            <a:pPr marL="0" indent="0" algn="just">
              <a:buNone/>
            </a:pPr>
            <a:r>
              <a:rPr lang="pt-BR" b="0" i="0" dirty="0">
                <a:solidFill>
                  <a:srgbClr val="000000"/>
                </a:solidFill>
                <a:effectLst/>
              </a:rPr>
              <a:t>Suas manifestações dependem do local que a doença compromete primeiro. Entre elas estão: infarto ou angina quando acomete as artérias coronárias, dor e claudicação em membros inferiores quando acomete as pernas e, por fim, acidente vascular cerebral quando compromete as carótidas.</a:t>
            </a:r>
            <a:endParaRPr lang="pt-BR" dirty="0"/>
          </a:p>
        </p:txBody>
      </p:sp>
    </p:spTree>
    <p:extLst>
      <p:ext uri="{BB962C8B-B14F-4D97-AF65-F5344CB8AC3E}">
        <p14:creationId xmlns:p14="http://schemas.microsoft.com/office/powerpoint/2010/main" val="89362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FF452-CCE7-4433-A1E4-B1D5CEE734D9}"/>
              </a:ext>
            </a:extLst>
          </p:cNvPr>
          <p:cNvSpPr>
            <a:spLocks noGrp="1"/>
          </p:cNvSpPr>
          <p:nvPr>
            <p:ph type="title"/>
          </p:nvPr>
        </p:nvSpPr>
        <p:spPr/>
        <p:txBody>
          <a:bodyPr/>
          <a:lstStyle/>
          <a:p>
            <a:r>
              <a:rPr lang="pt-BR" b="0" i="0" dirty="0">
                <a:effectLst/>
              </a:rPr>
              <a:t>Doença Arterial Coronariana (DAC)</a:t>
            </a:r>
            <a:br>
              <a:rPr lang="pt-BR" b="0" i="0" dirty="0">
                <a:effectLst/>
              </a:rPr>
            </a:br>
            <a:endParaRPr lang="pt-BR" dirty="0"/>
          </a:p>
        </p:txBody>
      </p:sp>
      <p:sp>
        <p:nvSpPr>
          <p:cNvPr id="3" name="Espaço Reservado para Conteúdo 2">
            <a:extLst>
              <a:ext uri="{FF2B5EF4-FFF2-40B4-BE49-F238E27FC236}">
                <a16:creationId xmlns:a16="http://schemas.microsoft.com/office/drawing/2014/main" id="{3D990830-15BF-4809-AE7D-F17AF6FB6FE2}"/>
              </a:ext>
            </a:extLst>
          </p:cNvPr>
          <p:cNvSpPr>
            <a:spLocks noGrp="1"/>
          </p:cNvSpPr>
          <p:nvPr>
            <p:ph idx="1"/>
          </p:nvPr>
        </p:nvSpPr>
        <p:spPr>
          <a:xfrm>
            <a:off x="650631" y="2015732"/>
            <a:ext cx="10832123" cy="3450613"/>
          </a:xfrm>
        </p:spPr>
        <p:txBody>
          <a:bodyPr/>
          <a:lstStyle/>
          <a:p>
            <a:pPr marL="0" indent="0" algn="just">
              <a:buNone/>
            </a:pPr>
            <a:r>
              <a:rPr lang="pt-BR" b="0" i="0" dirty="0">
                <a:effectLst/>
              </a:rPr>
              <a:t>A doença arterial coronariana (DAC) é uma consequência do processo de aterosclerose, no qual há obstrução gradual ou súbita das artérias coronárias por placas de gordura e coágulos. Com isso, há insuficiência das artérias coronárias (vasos sanguíneos encarregados em irrigar o próprio coração), de proporcionarem ao músculo cardíaco (miocárdio), os nutrientes e o oxigênio de que este necessita para manter a sua atividade normal.</a:t>
            </a:r>
            <a:endParaRPr lang="pt-BR" dirty="0"/>
          </a:p>
        </p:txBody>
      </p:sp>
    </p:spTree>
    <p:extLst>
      <p:ext uri="{BB962C8B-B14F-4D97-AF65-F5344CB8AC3E}">
        <p14:creationId xmlns:p14="http://schemas.microsoft.com/office/powerpoint/2010/main" val="139080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0384B-3CC7-425F-B418-316F37875E4B}"/>
              </a:ext>
            </a:extLst>
          </p:cNvPr>
          <p:cNvSpPr>
            <a:spLocks noGrp="1"/>
          </p:cNvSpPr>
          <p:nvPr>
            <p:ph type="title"/>
          </p:nvPr>
        </p:nvSpPr>
        <p:spPr/>
        <p:txBody>
          <a:bodyPr/>
          <a:lstStyle/>
          <a:p>
            <a:r>
              <a:rPr lang="pt-BR" dirty="0"/>
              <a:t>Hipertensão arterial</a:t>
            </a:r>
          </a:p>
        </p:txBody>
      </p:sp>
      <p:sp>
        <p:nvSpPr>
          <p:cNvPr id="3" name="Espaço Reservado para Conteúdo 2">
            <a:extLst>
              <a:ext uri="{FF2B5EF4-FFF2-40B4-BE49-F238E27FC236}">
                <a16:creationId xmlns:a16="http://schemas.microsoft.com/office/drawing/2014/main" id="{C9ABDB96-613A-4F1E-866A-13490D2848C2}"/>
              </a:ext>
            </a:extLst>
          </p:cNvPr>
          <p:cNvSpPr>
            <a:spLocks noGrp="1"/>
          </p:cNvSpPr>
          <p:nvPr>
            <p:ph idx="1"/>
          </p:nvPr>
        </p:nvSpPr>
        <p:spPr/>
        <p:txBody>
          <a:bodyPr/>
          <a:lstStyle/>
          <a:p>
            <a:r>
              <a:rPr lang="pt-BR" dirty="0"/>
              <a:t>A hipertensão arterial é o aumento anormal – e por longo período – da pressão que o sangue faz ao circular pelas artérias do corpo. Não à toa, a doença também é chamada de </a:t>
            </a:r>
            <a:r>
              <a:rPr lang="pt-BR" dirty="0">
                <a:solidFill>
                  <a:srgbClr val="FF0000"/>
                </a:solidFill>
              </a:rPr>
              <a:t>pressão alta</a:t>
            </a:r>
            <a:r>
              <a:rPr lang="pt-BR" dirty="0"/>
              <a:t>. </a:t>
            </a:r>
          </a:p>
          <a:p>
            <a:r>
              <a:rPr lang="pt-BR" dirty="0"/>
              <a:t>A pressão é apresentada em milímetros de mercúrio (mmHg). O indivíduo é considerado hipertenso quando sua pressão fica maior ou igual a 14 por 9 na maior parte do tempo.  A partir desse limite, o risco de complicações cardiovasculares, renais, e de outras localizações do corpo, se tornam aumentadas.</a:t>
            </a:r>
          </a:p>
        </p:txBody>
      </p:sp>
    </p:spTree>
    <p:extLst>
      <p:ext uri="{BB962C8B-B14F-4D97-AF65-F5344CB8AC3E}">
        <p14:creationId xmlns:p14="http://schemas.microsoft.com/office/powerpoint/2010/main" val="3413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C7634-A6D7-45CE-A89C-95CB0F64A9CD}"/>
              </a:ext>
            </a:extLst>
          </p:cNvPr>
          <p:cNvSpPr>
            <a:spLocks noGrp="1"/>
          </p:cNvSpPr>
          <p:nvPr>
            <p:ph type="title"/>
          </p:nvPr>
        </p:nvSpPr>
        <p:spPr/>
        <p:txBody>
          <a:bodyPr/>
          <a:lstStyle/>
          <a:p>
            <a:r>
              <a:rPr lang="pt-BR" b="0" i="0" dirty="0">
                <a:effectLst/>
              </a:rPr>
              <a:t>Doença Arterial Coronariana (DAC)</a:t>
            </a:r>
            <a:endParaRPr lang="pt-BR" dirty="0"/>
          </a:p>
        </p:txBody>
      </p:sp>
      <p:sp>
        <p:nvSpPr>
          <p:cNvPr id="3" name="Espaço Reservado para Conteúdo 2">
            <a:extLst>
              <a:ext uri="{FF2B5EF4-FFF2-40B4-BE49-F238E27FC236}">
                <a16:creationId xmlns:a16="http://schemas.microsoft.com/office/drawing/2014/main" id="{294EAA28-91E3-4893-A9A1-F2BE4B64CEF9}"/>
              </a:ext>
            </a:extLst>
          </p:cNvPr>
          <p:cNvSpPr>
            <a:spLocks noGrp="1"/>
          </p:cNvSpPr>
          <p:nvPr>
            <p:ph idx="1"/>
          </p:nvPr>
        </p:nvSpPr>
        <p:spPr>
          <a:xfrm>
            <a:off x="800101" y="2015732"/>
            <a:ext cx="10254754" cy="3450613"/>
          </a:xfrm>
        </p:spPr>
        <p:txBody>
          <a:bodyPr/>
          <a:lstStyle/>
          <a:p>
            <a:pPr marL="0" indent="0" algn="just">
              <a:buNone/>
            </a:pPr>
            <a:r>
              <a:rPr lang="pt-BR" b="0" i="0" dirty="0">
                <a:effectLst/>
              </a:rPr>
              <a:t>A DAC é favorecida por uma série de hábitos, comportamentos e estilos de vida inadequados, como por exemplo, a alimentação desequilibrada, a obesidade (principalmente abdominal), o tabagismo, o sedentarismo e o stress. Não menos importantes são fatores de risco para a aterosclerose, como: hipertensão arterial (“pressão alta”), colesterol elevado (principalmente LDL, o chamado “colesterol ruim”) e </a:t>
            </a:r>
            <a:r>
              <a:rPr lang="pt-BR" b="0" i="0" u="none" strike="noStrike" dirty="0">
                <a:effectLst/>
                <a:hlinkClick r:id="rId2">
                  <a:extLst>
                    <a:ext uri="{A12FA001-AC4F-418D-AE19-62706E023703}">
                      <ahyp:hlinkClr xmlns:ahyp="http://schemas.microsoft.com/office/drawing/2018/hyperlinkcolor" val="tx"/>
                    </a:ext>
                  </a:extLst>
                </a:hlinkClick>
              </a:rPr>
              <a:t>diabetes mellitus</a:t>
            </a:r>
            <a:r>
              <a:rPr lang="pt-BR" b="0" i="0" dirty="0">
                <a:effectLst/>
              </a:rPr>
              <a:t>.</a:t>
            </a:r>
            <a:endParaRPr lang="pt-BR" dirty="0"/>
          </a:p>
        </p:txBody>
      </p:sp>
    </p:spTree>
    <p:extLst>
      <p:ext uri="{BB962C8B-B14F-4D97-AF65-F5344CB8AC3E}">
        <p14:creationId xmlns:p14="http://schemas.microsoft.com/office/powerpoint/2010/main" val="404854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B63F5-A1DB-42AC-916A-5F6E9E05FBBF}"/>
              </a:ext>
            </a:extLst>
          </p:cNvPr>
          <p:cNvSpPr>
            <a:spLocks noGrp="1"/>
          </p:cNvSpPr>
          <p:nvPr>
            <p:ph type="title"/>
          </p:nvPr>
        </p:nvSpPr>
        <p:spPr/>
        <p:txBody>
          <a:bodyPr/>
          <a:lstStyle/>
          <a:p>
            <a:r>
              <a:rPr lang="pt-BR" dirty="0"/>
              <a:t>Sintomas da </a:t>
            </a:r>
            <a:r>
              <a:rPr lang="pt-BR" dirty="0" err="1"/>
              <a:t>dac</a:t>
            </a:r>
            <a:endParaRPr lang="pt-BR" dirty="0"/>
          </a:p>
        </p:txBody>
      </p:sp>
      <p:sp>
        <p:nvSpPr>
          <p:cNvPr id="3" name="Espaço Reservado para Conteúdo 2">
            <a:extLst>
              <a:ext uri="{FF2B5EF4-FFF2-40B4-BE49-F238E27FC236}">
                <a16:creationId xmlns:a16="http://schemas.microsoft.com/office/drawing/2014/main" id="{59D0C501-01E1-45A6-A9F8-6861433A6976}"/>
              </a:ext>
            </a:extLst>
          </p:cNvPr>
          <p:cNvSpPr>
            <a:spLocks noGrp="1"/>
          </p:cNvSpPr>
          <p:nvPr>
            <p:ph idx="1"/>
          </p:nvPr>
        </p:nvSpPr>
        <p:spPr>
          <a:xfrm>
            <a:off x="518746" y="1853754"/>
            <a:ext cx="10887800" cy="3612591"/>
          </a:xfrm>
        </p:spPr>
        <p:txBody>
          <a:bodyPr>
            <a:noAutofit/>
          </a:bodyPr>
          <a:lstStyle/>
          <a:p>
            <a:pPr marL="0" indent="0" algn="just">
              <a:buNone/>
            </a:pPr>
            <a:r>
              <a:rPr lang="pt-BR" b="0" i="0" dirty="0">
                <a:effectLst/>
              </a:rPr>
              <a:t>A doença coronária pode manifestar-se por uma dor no peito passageira relacionada aos esforços ou estresse, denominada de angina de peito ou angina </a:t>
            </a:r>
            <a:r>
              <a:rPr lang="pt-BR" b="0" i="0" dirty="0" err="1">
                <a:effectLst/>
              </a:rPr>
              <a:t>pectoris</a:t>
            </a:r>
            <a:r>
              <a:rPr lang="pt-BR" b="0" i="0" dirty="0">
                <a:effectLst/>
              </a:rPr>
              <a:t>, que resulta de um déficit transitório na irrigação do miocárdio, resultado de uma obstrução parcial da artéria coronária, onde há um desequilíbrio entre a oferta e demanda de sangue e oxigênio na região “entupida”.</a:t>
            </a:r>
          </a:p>
          <a:p>
            <a:pPr marL="0" indent="0" algn="just">
              <a:buNone/>
            </a:pPr>
            <a:r>
              <a:rPr lang="pt-BR" b="0" i="0" dirty="0">
                <a:effectLst/>
              </a:rPr>
              <a:t>A dor no peito relacionada a doença arterial coronariana, podem ter as seguintes características: </a:t>
            </a:r>
          </a:p>
          <a:p>
            <a:pPr marL="0" indent="0">
              <a:buNone/>
            </a:pPr>
            <a:r>
              <a:rPr lang="pt-BR" b="0" i="0" dirty="0">
                <a:effectLst/>
              </a:rPr>
              <a:t>– Sensação de aperto no coração;</a:t>
            </a:r>
            <a:br>
              <a:rPr lang="pt-BR" b="0" i="0" dirty="0">
                <a:effectLst/>
              </a:rPr>
            </a:br>
            <a:r>
              <a:rPr lang="pt-BR" b="0" i="0" dirty="0">
                <a:effectLst/>
              </a:rPr>
              <a:t>– Dor que se espalha pelo corpo, em regiões como costas, pescoço, nuca, ombros e braços (especialmente o esquerdo);</a:t>
            </a:r>
            <a:br>
              <a:rPr lang="pt-BR" b="0" i="0" dirty="0">
                <a:effectLst/>
              </a:rPr>
            </a:br>
            <a:r>
              <a:rPr lang="pt-BR" b="0" i="0" dirty="0">
                <a:effectLst/>
              </a:rPr>
              <a:t>– Dor recorrente, que dura por alguns minutos, desaparece e retorna, variando sempre de intensidade e</a:t>
            </a:r>
            <a:br>
              <a:rPr lang="pt-BR" b="0" i="0" dirty="0">
                <a:effectLst/>
              </a:rPr>
            </a:br>
            <a:r>
              <a:rPr lang="pt-BR" b="0" i="0" dirty="0">
                <a:effectLst/>
              </a:rPr>
              <a:t>– Pode vir junto com falta de ar, tontura, náuseas.</a:t>
            </a:r>
          </a:p>
          <a:p>
            <a:pPr algn="just"/>
            <a:endParaRPr lang="pt-BR" dirty="0"/>
          </a:p>
        </p:txBody>
      </p:sp>
    </p:spTree>
    <p:extLst>
      <p:ext uri="{BB962C8B-B14F-4D97-AF65-F5344CB8AC3E}">
        <p14:creationId xmlns:p14="http://schemas.microsoft.com/office/powerpoint/2010/main" val="368945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3310F-08B0-47E8-B544-6F6F08B60AD5}"/>
              </a:ext>
            </a:extLst>
          </p:cNvPr>
          <p:cNvSpPr>
            <a:spLocks noGrp="1"/>
          </p:cNvSpPr>
          <p:nvPr>
            <p:ph type="title"/>
          </p:nvPr>
        </p:nvSpPr>
        <p:spPr/>
        <p:txBody>
          <a:bodyPr/>
          <a:lstStyle/>
          <a:p>
            <a:r>
              <a:rPr lang="pt-BR" dirty="0"/>
              <a:t>Riscos da </a:t>
            </a:r>
            <a:r>
              <a:rPr lang="pt-BR" dirty="0" err="1"/>
              <a:t>dac</a:t>
            </a:r>
            <a:endParaRPr lang="pt-BR" dirty="0"/>
          </a:p>
        </p:txBody>
      </p:sp>
      <p:sp>
        <p:nvSpPr>
          <p:cNvPr id="3" name="Espaço Reservado para Conteúdo 2">
            <a:extLst>
              <a:ext uri="{FF2B5EF4-FFF2-40B4-BE49-F238E27FC236}">
                <a16:creationId xmlns:a16="http://schemas.microsoft.com/office/drawing/2014/main" id="{5C562982-99C0-4DA6-B0A4-13D9CCE2D837}"/>
              </a:ext>
            </a:extLst>
          </p:cNvPr>
          <p:cNvSpPr>
            <a:spLocks noGrp="1"/>
          </p:cNvSpPr>
          <p:nvPr>
            <p:ph idx="1"/>
          </p:nvPr>
        </p:nvSpPr>
        <p:spPr/>
        <p:txBody>
          <a:bodyPr/>
          <a:lstStyle/>
          <a:p>
            <a:pPr marL="0" indent="0">
              <a:buNone/>
            </a:pPr>
            <a:r>
              <a:rPr lang="pt-BR" b="0" i="0" dirty="0">
                <a:effectLst/>
              </a:rPr>
              <a:t>Os principais </a:t>
            </a:r>
            <a:r>
              <a:rPr lang="pt-BR" b="1" i="0" dirty="0">
                <a:effectLst/>
              </a:rPr>
              <a:t>riscos</a:t>
            </a:r>
            <a:r>
              <a:rPr lang="pt-BR" b="0" i="0" dirty="0">
                <a:effectLst/>
              </a:rPr>
              <a:t> da doença arterial coronariana são:</a:t>
            </a:r>
          </a:p>
          <a:p>
            <a:pPr marL="0" indent="0">
              <a:buNone/>
            </a:pPr>
            <a:r>
              <a:rPr lang="pt-BR" b="0" i="0" dirty="0">
                <a:effectLst/>
              </a:rPr>
              <a:t>– Angina de peito (dor aos esforços que pode progredir para dor em repouso), reduzindo a qualidade de vida;</a:t>
            </a:r>
            <a:br>
              <a:rPr lang="pt-BR" b="0" i="0" dirty="0">
                <a:effectLst/>
              </a:rPr>
            </a:br>
            <a:r>
              <a:rPr lang="pt-BR" b="0" i="0" dirty="0">
                <a:effectLst/>
              </a:rPr>
              <a:t>– Infarto agudo do miocárdio que pode levar ao enfraquecimento do músculo cardíaco (insuficiência cardíaca);</a:t>
            </a:r>
            <a:br>
              <a:rPr lang="pt-BR" b="0" i="0" dirty="0">
                <a:effectLst/>
              </a:rPr>
            </a:br>
            <a:r>
              <a:rPr lang="pt-BR" b="0" i="0" dirty="0">
                <a:effectLst/>
              </a:rPr>
              <a:t>– Morte súbita “ataque cardíaco”, devido a </a:t>
            </a:r>
            <a:r>
              <a:rPr lang="pt-BR" b="0" i="0" dirty="0" err="1">
                <a:effectLst/>
              </a:rPr>
              <a:t>arritimias</a:t>
            </a:r>
            <a:r>
              <a:rPr lang="pt-BR" b="0" i="0" dirty="0">
                <a:effectLst/>
              </a:rPr>
              <a:t> originadas do músculo necrosado (morto) ou sob isquemia (baixa oxigenação) e</a:t>
            </a:r>
            <a:br>
              <a:rPr lang="pt-BR" b="0" i="0" dirty="0">
                <a:effectLst/>
              </a:rPr>
            </a:br>
            <a:r>
              <a:rPr lang="pt-BR" b="0" i="0" dirty="0">
                <a:effectLst/>
              </a:rPr>
              <a:t>– Insuficiência cardíaca.</a:t>
            </a:r>
          </a:p>
          <a:p>
            <a:pPr marL="0" indent="0">
              <a:buNone/>
            </a:pPr>
            <a:endParaRPr lang="pt-BR" dirty="0"/>
          </a:p>
        </p:txBody>
      </p:sp>
    </p:spTree>
    <p:extLst>
      <p:ext uri="{BB962C8B-B14F-4D97-AF65-F5344CB8AC3E}">
        <p14:creationId xmlns:p14="http://schemas.microsoft.com/office/powerpoint/2010/main" val="1152244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125CDE-3E19-464A-8D46-CCFC58069168}"/>
              </a:ext>
            </a:extLst>
          </p:cNvPr>
          <p:cNvSpPr>
            <a:spLocks noGrp="1"/>
          </p:cNvSpPr>
          <p:nvPr>
            <p:ph type="title"/>
          </p:nvPr>
        </p:nvSpPr>
        <p:spPr/>
        <p:txBody>
          <a:bodyPr/>
          <a:lstStyle/>
          <a:p>
            <a:r>
              <a:rPr lang="pt-BR" dirty="0"/>
              <a:t>Tratamento da </a:t>
            </a:r>
            <a:r>
              <a:rPr lang="pt-BR" dirty="0" err="1"/>
              <a:t>dac</a:t>
            </a:r>
            <a:endParaRPr lang="pt-BR" dirty="0"/>
          </a:p>
        </p:txBody>
      </p:sp>
      <p:sp>
        <p:nvSpPr>
          <p:cNvPr id="3" name="Espaço Reservado para Conteúdo 2">
            <a:extLst>
              <a:ext uri="{FF2B5EF4-FFF2-40B4-BE49-F238E27FC236}">
                <a16:creationId xmlns:a16="http://schemas.microsoft.com/office/drawing/2014/main" id="{ADAA5951-C12B-49FB-90D9-2313074AD6FD}"/>
              </a:ext>
            </a:extLst>
          </p:cNvPr>
          <p:cNvSpPr>
            <a:spLocks noGrp="1"/>
          </p:cNvSpPr>
          <p:nvPr>
            <p:ph idx="1"/>
          </p:nvPr>
        </p:nvSpPr>
        <p:spPr>
          <a:xfrm>
            <a:off x="0" y="1749670"/>
            <a:ext cx="11852029" cy="4492868"/>
          </a:xfrm>
        </p:spPr>
        <p:txBody>
          <a:bodyPr>
            <a:normAutofit lnSpcReduction="10000"/>
          </a:bodyPr>
          <a:lstStyle/>
          <a:p>
            <a:r>
              <a:rPr lang="pt-BR" dirty="0"/>
              <a:t>MUDANÇA DE HÁBITOS</a:t>
            </a:r>
          </a:p>
          <a:p>
            <a:pPr marL="0" indent="0">
              <a:buNone/>
            </a:pPr>
            <a:r>
              <a:rPr lang="pt-BR" b="0" i="0" dirty="0">
                <a:effectLst/>
              </a:rPr>
              <a:t>– Dieta com menor teor de gordura e açúcar simples, e maior teor de fibras, castanhas/nozes (</a:t>
            </a:r>
            <a:r>
              <a:rPr lang="pt-BR" b="0" i="1" dirty="0" err="1">
                <a:effectLst/>
              </a:rPr>
              <a:t>nuts</a:t>
            </a:r>
            <a:r>
              <a:rPr lang="pt-BR" b="0" i="0" dirty="0">
                <a:effectLst/>
              </a:rPr>
              <a:t>), frutas e vegetais;</a:t>
            </a:r>
            <a:br>
              <a:rPr lang="pt-BR" b="0" i="0" dirty="0">
                <a:effectLst/>
              </a:rPr>
            </a:br>
            <a:r>
              <a:rPr lang="pt-BR" b="0" i="0" dirty="0">
                <a:effectLst/>
              </a:rPr>
              <a:t>– Manter peso normal;</a:t>
            </a:r>
            <a:br>
              <a:rPr lang="pt-BR" b="0" i="0" dirty="0">
                <a:effectLst/>
              </a:rPr>
            </a:br>
            <a:r>
              <a:rPr lang="pt-BR" b="0" i="0" dirty="0">
                <a:effectLst/>
              </a:rPr>
              <a:t>– Praticar atividade física regular e</a:t>
            </a:r>
            <a:br>
              <a:rPr lang="pt-BR" b="0" i="0" dirty="0">
                <a:effectLst/>
              </a:rPr>
            </a:br>
            <a:r>
              <a:rPr lang="pt-BR" b="0" i="0" dirty="0">
                <a:effectLst/>
              </a:rPr>
              <a:t>– Para de fumar.</a:t>
            </a:r>
          </a:p>
          <a:p>
            <a:r>
              <a:rPr lang="pt-BR" dirty="0"/>
              <a:t>MEDICAMENTOS</a:t>
            </a:r>
          </a:p>
          <a:p>
            <a:pPr marL="0" indent="0">
              <a:buNone/>
            </a:pPr>
            <a:r>
              <a:rPr lang="pt-BR" b="0" i="0" dirty="0">
                <a:effectLst/>
              </a:rPr>
              <a:t>– Ácido acetilsalicílico (AAS) e </a:t>
            </a:r>
            <a:r>
              <a:rPr lang="pt-BR" b="0" i="0" dirty="0" err="1">
                <a:effectLst/>
              </a:rPr>
              <a:t>clopidogrel</a:t>
            </a:r>
            <a:r>
              <a:rPr lang="pt-BR" b="0" i="0" dirty="0">
                <a:effectLst/>
              </a:rPr>
              <a:t>: medicações que reduzem a atividade plaquetária, reduzindo o risco do sangue “entupir, obstruir” a artéria.</a:t>
            </a:r>
            <a:br>
              <a:rPr lang="pt-BR" b="0" i="0" dirty="0">
                <a:effectLst/>
              </a:rPr>
            </a:br>
            <a:r>
              <a:rPr lang="pt-BR" b="0" i="0" dirty="0">
                <a:effectLst/>
              </a:rPr>
              <a:t>– Estatinas (sinvastatina, </a:t>
            </a:r>
            <a:r>
              <a:rPr lang="pt-BR" b="0" i="0" dirty="0" err="1">
                <a:effectLst/>
              </a:rPr>
              <a:t>rosuvastatina</a:t>
            </a:r>
            <a:r>
              <a:rPr lang="pt-BR" b="0" i="0" dirty="0">
                <a:effectLst/>
              </a:rPr>
              <a:t>, atorvastatina </a:t>
            </a:r>
            <a:r>
              <a:rPr lang="pt-BR" b="0" i="0" dirty="0" err="1">
                <a:effectLst/>
              </a:rPr>
              <a:t>etc</a:t>
            </a:r>
            <a:r>
              <a:rPr lang="pt-BR" b="0" i="0" dirty="0">
                <a:effectLst/>
              </a:rPr>
              <a:t>): redução do colesterol e redução da inflamação e crescimento da placa de gordura. Esse último efeito ocorre mesmo se o seu colesterol for normal e causa redução no risco da placa obstruir e romper, diminuindo a chance de infarto e derrame.</a:t>
            </a:r>
            <a:endParaRPr lang="pt-BR" dirty="0"/>
          </a:p>
        </p:txBody>
      </p:sp>
    </p:spTree>
    <p:extLst>
      <p:ext uri="{BB962C8B-B14F-4D97-AF65-F5344CB8AC3E}">
        <p14:creationId xmlns:p14="http://schemas.microsoft.com/office/powerpoint/2010/main" val="270524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B33B68-C2FA-4479-A6BD-44CF217EA9CA}"/>
              </a:ext>
            </a:extLst>
          </p:cNvPr>
          <p:cNvSpPr>
            <a:spLocks noGrp="1"/>
          </p:cNvSpPr>
          <p:nvPr>
            <p:ph type="title"/>
          </p:nvPr>
        </p:nvSpPr>
        <p:spPr/>
        <p:txBody>
          <a:bodyPr/>
          <a:lstStyle/>
          <a:p>
            <a:r>
              <a:rPr lang="pt-BR" dirty="0"/>
              <a:t>INSUFICÊNCIA CARDÍACA</a:t>
            </a:r>
          </a:p>
        </p:txBody>
      </p:sp>
      <p:sp>
        <p:nvSpPr>
          <p:cNvPr id="3" name="Espaço Reservado para Conteúdo 2">
            <a:extLst>
              <a:ext uri="{FF2B5EF4-FFF2-40B4-BE49-F238E27FC236}">
                <a16:creationId xmlns:a16="http://schemas.microsoft.com/office/drawing/2014/main" id="{41FBED38-AC0A-49C6-AB96-916A0CA8075E}"/>
              </a:ext>
            </a:extLst>
          </p:cNvPr>
          <p:cNvSpPr>
            <a:spLocks noGrp="1"/>
          </p:cNvSpPr>
          <p:nvPr>
            <p:ph idx="1"/>
          </p:nvPr>
        </p:nvSpPr>
        <p:spPr/>
        <p:txBody>
          <a:bodyPr/>
          <a:lstStyle/>
          <a:p>
            <a:pPr marL="0" indent="0" algn="l">
              <a:buNone/>
            </a:pPr>
            <a:r>
              <a:rPr lang="pt-BR" b="0" i="0" dirty="0">
                <a:effectLst/>
              </a:rPr>
              <a:t>A insuficiência cardíaca é uma condição que surge quando os músculos do coração não são capazes de bombear o sangue de forma efetiva. De forma simples, podemos dizer que o paciente com insuficiência cardíaca é um paciente com o coração fraco.</a:t>
            </a:r>
          </a:p>
          <a:p>
            <a:pPr marL="0" indent="0" algn="l">
              <a:buNone/>
            </a:pPr>
            <a:r>
              <a:rPr lang="pt-BR" b="0" i="0" dirty="0">
                <a:effectLst/>
              </a:rPr>
              <a:t>A insuficiência cardíaca pode surgir de forma rápida, como nos casos de infarto agudo do miocárdio com necrose extensa do músculo cardíaco, ou pode se instalar de forma lenta, como nos casos de hipertensão arterial por muitos anos, que provoca constante e prolongado estresse ao coração.</a:t>
            </a:r>
          </a:p>
          <a:p>
            <a:pPr marL="0" indent="0">
              <a:buNone/>
            </a:pPr>
            <a:endParaRPr lang="pt-BR" dirty="0"/>
          </a:p>
        </p:txBody>
      </p:sp>
    </p:spTree>
    <p:extLst>
      <p:ext uri="{BB962C8B-B14F-4D97-AF65-F5344CB8AC3E}">
        <p14:creationId xmlns:p14="http://schemas.microsoft.com/office/powerpoint/2010/main" val="1615137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01E9D-86C3-4149-B5CC-600AA4DCA7D7}"/>
              </a:ext>
            </a:extLst>
          </p:cNvPr>
          <p:cNvSpPr>
            <a:spLocks noGrp="1"/>
          </p:cNvSpPr>
          <p:nvPr>
            <p:ph type="title"/>
          </p:nvPr>
        </p:nvSpPr>
        <p:spPr/>
        <p:txBody>
          <a:bodyPr/>
          <a:lstStyle/>
          <a:p>
            <a:r>
              <a:rPr lang="pt-BR" dirty="0"/>
              <a:t>CAUSAS DA INSUFICIÊNCIA CARDÍACA</a:t>
            </a:r>
          </a:p>
        </p:txBody>
      </p:sp>
      <p:sp>
        <p:nvSpPr>
          <p:cNvPr id="3" name="Espaço Reservado para Conteúdo 2">
            <a:extLst>
              <a:ext uri="{FF2B5EF4-FFF2-40B4-BE49-F238E27FC236}">
                <a16:creationId xmlns:a16="http://schemas.microsoft.com/office/drawing/2014/main" id="{F7B05BB2-9097-4460-BCA9-26C1F9722B17}"/>
              </a:ext>
            </a:extLst>
          </p:cNvPr>
          <p:cNvSpPr>
            <a:spLocks noGrp="1"/>
          </p:cNvSpPr>
          <p:nvPr>
            <p:ph idx="1"/>
          </p:nvPr>
        </p:nvSpPr>
        <p:spPr/>
        <p:txBody>
          <a:bodyPr/>
          <a:lstStyle/>
          <a:p>
            <a:pPr marL="0" indent="0" algn="just">
              <a:buNone/>
            </a:pPr>
            <a:r>
              <a:rPr lang="pt-BR" b="0" i="0" dirty="0">
                <a:effectLst/>
              </a:rPr>
              <a:t>A principal causa de insuficiência cardíaca é a isquemia cardíaca ou o infarto do miocárdio.</a:t>
            </a:r>
          </a:p>
          <a:p>
            <a:pPr marL="0" indent="0" algn="just">
              <a:buNone/>
            </a:pPr>
            <a:r>
              <a:rPr lang="pt-BR" b="0" i="0" dirty="0">
                <a:effectLst/>
              </a:rPr>
              <a:t>Infarto significa morte tecidual, que no caso do coração se refere ao músculo cardíaco. Logo, quanto mais extenso for o infarto, mais fibras musculares morrerão e, consequentemente, mais fraco ficará o coração. Se o infarto necrosar uma extensa área, o paciente pode até morrer por falência aguda da bomba cardíaca, que é chamada de insuficiência cardíaca aguda.</a:t>
            </a:r>
          </a:p>
          <a:p>
            <a:endParaRPr lang="pt-BR" dirty="0"/>
          </a:p>
        </p:txBody>
      </p:sp>
    </p:spTree>
    <p:extLst>
      <p:ext uri="{BB962C8B-B14F-4D97-AF65-F5344CB8AC3E}">
        <p14:creationId xmlns:p14="http://schemas.microsoft.com/office/powerpoint/2010/main" val="4088569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66A52-63C9-4543-928A-27A277BF31CF}"/>
              </a:ext>
            </a:extLst>
          </p:cNvPr>
          <p:cNvSpPr>
            <a:spLocks noGrp="1"/>
          </p:cNvSpPr>
          <p:nvPr>
            <p:ph type="title"/>
          </p:nvPr>
        </p:nvSpPr>
        <p:spPr/>
        <p:txBody>
          <a:bodyPr/>
          <a:lstStyle/>
          <a:p>
            <a:r>
              <a:rPr lang="pt-BR" dirty="0"/>
              <a:t>CAUSAS DA INSUFICIÊNCIA CARDÍACA</a:t>
            </a:r>
          </a:p>
        </p:txBody>
      </p:sp>
      <p:sp>
        <p:nvSpPr>
          <p:cNvPr id="3" name="Espaço Reservado para Conteúdo 2">
            <a:extLst>
              <a:ext uri="{FF2B5EF4-FFF2-40B4-BE49-F238E27FC236}">
                <a16:creationId xmlns:a16="http://schemas.microsoft.com/office/drawing/2014/main" id="{3FC121F9-B9ED-4458-A487-BD7A632EA4B4}"/>
              </a:ext>
            </a:extLst>
          </p:cNvPr>
          <p:cNvSpPr>
            <a:spLocks noGrp="1"/>
          </p:cNvSpPr>
          <p:nvPr>
            <p:ph idx="1"/>
          </p:nvPr>
        </p:nvSpPr>
        <p:spPr>
          <a:xfrm>
            <a:off x="254977" y="2015732"/>
            <a:ext cx="11755315" cy="3450613"/>
          </a:xfrm>
        </p:spPr>
        <p:txBody>
          <a:bodyPr>
            <a:normAutofit fontScale="92500" lnSpcReduction="10000"/>
          </a:bodyPr>
          <a:lstStyle/>
          <a:p>
            <a:pPr marL="0" indent="0" algn="just">
              <a:buNone/>
            </a:pPr>
            <a:r>
              <a:rPr lang="pt-BR" b="0" i="0" dirty="0">
                <a:effectLst/>
              </a:rPr>
              <a:t>A insuficiência cardíaca também pode se desenvolver lentamente nos pacientes com doença isquêmica. O paciente pode sofrer vários pequenos infartos ao longo dos anos – com ou sem sintomas claros – provocando um progressivo acúmulo de tecido cardíaco necrosado e insuficiente.</a:t>
            </a:r>
          </a:p>
          <a:p>
            <a:pPr marL="0" indent="0" algn="just">
              <a:buNone/>
            </a:pPr>
            <a:r>
              <a:rPr lang="pt-BR" b="0" i="0" dirty="0">
                <a:effectLst/>
              </a:rPr>
              <a:t>Nesses casos, a insuficiência cardíaca se instala de forma mais lenta.</a:t>
            </a:r>
          </a:p>
          <a:p>
            <a:pPr marL="0" indent="0" algn="just">
              <a:buNone/>
            </a:pPr>
            <a:r>
              <a:rPr lang="pt-BR" b="0" i="0" dirty="0">
                <a:effectLst/>
                <a:cs typeface="Arial" panose="020B0604020202020204" pitchFamily="34" charset="0"/>
              </a:rPr>
              <a:t>Outra causa comum de insuficiência cardíaca é a hipertensão arterial não controlada adequadamente. Quando o paciente apresenta uma pressão arterial elevada, o coração precisa fazer mais força para vencer a resistência dos vasos sanguíneos e distribuir o sangue pelo corpo. Assim como ocorre com qualquer músculo que é exposto a um estresse frequente, a parede dos ventrículos começa a crescer e ficar mais forte, um processo chamado hipertrofia cardíaca.</a:t>
            </a:r>
          </a:p>
          <a:p>
            <a:pPr marL="0" indent="0" algn="just">
              <a:buNone/>
            </a:pPr>
            <a:endParaRPr lang="pt-BR" b="0" i="0" dirty="0">
              <a:effectLst/>
            </a:endParaRPr>
          </a:p>
          <a:p>
            <a:endParaRPr lang="pt-BR" dirty="0"/>
          </a:p>
        </p:txBody>
      </p:sp>
    </p:spTree>
    <p:extLst>
      <p:ext uri="{BB962C8B-B14F-4D97-AF65-F5344CB8AC3E}">
        <p14:creationId xmlns:p14="http://schemas.microsoft.com/office/powerpoint/2010/main" val="161902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8424B-6A5F-45B1-9B2F-3FB71F375BB6}"/>
              </a:ext>
            </a:extLst>
          </p:cNvPr>
          <p:cNvSpPr>
            <a:spLocks noGrp="1"/>
          </p:cNvSpPr>
          <p:nvPr>
            <p:ph type="title"/>
          </p:nvPr>
        </p:nvSpPr>
        <p:spPr/>
        <p:txBody>
          <a:bodyPr/>
          <a:lstStyle/>
          <a:p>
            <a:endParaRPr lang="pt-BR"/>
          </a:p>
        </p:txBody>
      </p:sp>
      <p:pic>
        <p:nvPicPr>
          <p:cNvPr id="1026" name="Picture 2">
            <a:extLst>
              <a:ext uri="{FF2B5EF4-FFF2-40B4-BE49-F238E27FC236}">
                <a16:creationId xmlns:a16="http://schemas.microsoft.com/office/drawing/2014/main" id="{1AB52560-97DC-4CD2-AE3C-94515D65C6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1474" y="395654"/>
            <a:ext cx="10303484" cy="549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4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024A86-11BA-4D30-9CC5-02E43DD0CC45}"/>
              </a:ext>
            </a:extLst>
          </p:cNvPr>
          <p:cNvSpPr>
            <a:spLocks noGrp="1"/>
          </p:cNvSpPr>
          <p:nvPr>
            <p:ph type="title"/>
          </p:nvPr>
        </p:nvSpPr>
        <p:spPr/>
        <p:txBody>
          <a:bodyPr/>
          <a:lstStyle/>
          <a:p>
            <a:r>
              <a:rPr lang="pt-BR" dirty="0"/>
              <a:t>CONSEQUÊNCIAS DA IC.</a:t>
            </a:r>
          </a:p>
        </p:txBody>
      </p:sp>
      <p:sp>
        <p:nvSpPr>
          <p:cNvPr id="3" name="Espaço Reservado para Conteúdo 2">
            <a:extLst>
              <a:ext uri="{FF2B5EF4-FFF2-40B4-BE49-F238E27FC236}">
                <a16:creationId xmlns:a16="http://schemas.microsoft.com/office/drawing/2014/main" id="{584CD35A-860C-4CBA-9EEC-6D7D1142D2E0}"/>
              </a:ext>
            </a:extLst>
          </p:cNvPr>
          <p:cNvSpPr>
            <a:spLocks noGrp="1"/>
          </p:cNvSpPr>
          <p:nvPr>
            <p:ph idx="1"/>
          </p:nvPr>
        </p:nvSpPr>
        <p:spPr>
          <a:xfrm>
            <a:off x="492369" y="2015732"/>
            <a:ext cx="11210193" cy="3450613"/>
          </a:xfrm>
        </p:spPr>
        <p:txBody>
          <a:bodyPr>
            <a:normAutofit/>
          </a:bodyPr>
          <a:lstStyle/>
          <a:p>
            <a:pPr marL="0" indent="0" algn="just">
              <a:buNone/>
            </a:pPr>
            <a:r>
              <a:rPr lang="pt-BR" b="0" i="0" dirty="0">
                <a:effectLst/>
                <a:cs typeface="Arial" panose="020B0604020202020204" pitchFamily="34" charset="0"/>
              </a:rPr>
              <a:t>Como quem manda o sangue para o corpo é o ventrículo esquerdo, ele é quem mais sofre com as pressões arteriais elevadas. Quando realizamos um ecocardiograma, o primeiro sinal de sofrimento cardíaco pela hipertensão é a </a:t>
            </a:r>
            <a:r>
              <a:rPr lang="pt-BR" b="1" i="0" dirty="0">
                <a:effectLst/>
                <a:cs typeface="Arial" panose="020B0604020202020204" pitchFamily="34" charset="0"/>
              </a:rPr>
              <a:t>hipertrofia do ventrículo esquerdo</a:t>
            </a:r>
            <a:r>
              <a:rPr lang="pt-BR" b="0" i="0" dirty="0">
                <a:effectLst/>
                <a:cs typeface="Arial" panose="020B0604020202020204" pitchFamily="34" charset="0"/>
              </a:rPr>
              <a:t>.</a:t>
            </a:r>
          </a:p>
          <a:p>
            <a:pPr marL="0" indent="0" algn="just">
              <a:buNone/>
            </a:pPr>
            <a:r>
              <a:rPr lang="pt-BR" b="0" i="0" dirty="0">
                <a:effectLst/>
                <a:cs typeface="Arial" panose="020B0604020202020204" pitchFamily="34" charset="0"/>
              </a:rPr>
              <a:t>Essa fase precoce da insuficiência cardíaca é o momento ideal para que o tratamento médico seja instituído, pois ainda há possibilidade de reversão do quadro.</a:t>
            </a:r>
          </a:p>
          <a:p>
            <a:pPr marL="0" indent="0" algn="just">
              <a:buNone/>
            </a:pPr>
            <a:r>
              <a:rPr lang="pt-BR" b="0" i="0" dirty="0">
                <a:effectLst/>
                <a:cs typeface="Arial" panose="020B0604020202020204" pitchFamily="34" charset="0"/>
              </a:rPr>
              <a:t>Se a hipertensão não for tratada e permanecer alta por anos a fio, o coração irá sofrer até o ponto em que não consegue mais se hipertrofiar.</a:t>
            </a:r>
          </a:p>
          <a:p>
            <a:pPr marL="0" indent="0" algn="just">
              <a:buNone/>
            </a:pPr>
            <a:endParaRPr lang="pt-BR" dirty="0">
              <a:cs typeface="Arial" panose="020B0604020202020204" pitchFamily="34" charset="0"/>
            </a:endParaRPr>
          </a:p>
        </p:txBody>
      </p:sp>
    </p:spTree>
    <p:extLst>
      <p:ext uri="{BB962C8B-B14F-4D97-AF65-F5344CB8AC3E}">
        <p14:creationId xmlns:p14="http://schemas.microsoft.com/office/powerpoint/2010/main" val="1266494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53CEE1-AE73-4ED7-B19A-3858AB803510}"/>
              </a:ext>
            </a:extLst>
          </p:cNvPr>
          <p:cNvSpPr>
            <a:spLocks noGrp="1"/>
          </p:cNvSpPr>
          <p:nvPr>
            <p:ph type="title"/>
          </p:nvPr>
        </p:nvSpPr>
        <p:spPr/>
        <p:txBody>
          <a:bodyPr/>
          <a:lstStyle/>
          <a:p>
            <a:r>
              <a:rPr lang="pt-BR" dirty="0"/>
              <a:t>OUTRAS CAUSAS DE IC.</a:t>
            </a:r>
          </a:p>
        </p:txBody>
      </p:sp>
      <p:sp>
        <p:nvSpPr>
          <p:cNvPr id="3" name="Espaço Reservado para Conteúdo 2">
            <a:extLst>
              <a:ext uri="{FF2B5EF4-FFF2-40B4-BE49-F238E27FC236}">
                <a16:creationId xmlns:a16="http://schemas.microsoft.com/office/drawing/2014/main" id="{05838FE2-1171-4AB6-91FF-FC8A196A05C1}"/>
              </a:ext>
            </a:extLst>
          </p:cNvPr>
          <p:cNvSpPr>
            <a:spLocks noGrp="1"/>
          </p:cNvSpPr>
          <p:nvPr>
            <p:ph idx="1"/>
          </p:nvPr>
        </p:nvSpPr>
        <p:spPr/>
        <p:txBody>
          <a:bodyPr/>
          <a:lstStyle/>
          <a:p>
            <a:pPr algn="just"/>
            <a:r>
              <a:rPr lang="pt-BR" b="0" i="0" dirty="0">
                <a:effectLst/>
              </a:rPr>
              <a:t>São as doenças das válvulas do coração.</a:t>
            </a:r>
          </a:p>
          <a:p>
            <a:pPr marL="0" indent="0" algn="just">
              <a:buNone/>
            </a:pPr>
            <a:r>
              <a:rPr lang="pt-BR" b="0" i="0" dirty="0">
                <a:effectLst/>
              </a:rPr>
              <a:t>Sempre que uma válvula cardíaca apresenta alguma alteração, seja congênita ou adquirida durante a vida, como nos casos de </a:t>
            </a:r>
            <a:r>
              <a:rPr lang="pt-BR" b="0" i="0" u="none" strike="noStrike" dirty="0">
                <a:effectLst/>
                <a:hlinkClick r:id="rId2">
                  <a:extLst>
                    <a:ext uri="{A12FA001-AC4F-418D-AE19-62706E023703}">
                      <ahyp:hlinkClr xmlns:ahyp="http://schemas.microsoft.com/office/drawing/2018/hyperlinkcolor" val="tx"/>
                    </a:ext>
                  </a:extLst>
                </a:hlinkClick>
              </a:rPr>
              <a:t>endocardite</a:t>
            </a:r>
            <a:r>
              <a:rPr lang="pt-BR" b="0" i="0" dirty="0">
                <a:effectLst/>
              </a:rPr>
              <a:t>, </a:t>
            </a:r>
            <a:r>
              <a:rPr lang="pt-BR" b="0" i="0" u="none" strike="noStrike" dirty="0">
                <a:effectLst/>
                <a:hlinkClick r:id="rId3">
                  <a:extLst>
                    <a:ext uri="{A12FA001-AC4F-418D-AE19-62706E023703}">
                      <ahyp:hlinkClr xmlns:ahyp="http://schemas.microsoft.com/office/drawing/2018/hyperlinkcolor" val="tx"/>
                    </a:ext>
                  </a:extLst>
                </a:hlinkClick>
              </a:rPr>
              <a:t>febre reumática</a:t>
            </a:r>
            <a:r>
              <a:rPr lang="pt-BR" b="0" i="0" dirty="0">
                <a:effectLst/>
              </a:rPr>
              <a:t>, calcificação das válvulas, etc., o coração começa a ter dificuldades em bombear o sangue, iniciando-se o processo de dilatação semelhante ao da hipertensão.</a:t>
            </a:r>
            <a:endParaRPr lang="pt-BR" dirty="0"/>
          </a:p>
        </p:txBody>
      </p:sp>
    </p:spTree>
    <p:extLst>
      <p:ext uri="{BB962C8B-B14F-4D97-AF65-F5344CB8AC3E}">
        <p14:creationId xmlns:p14="http://schemas.microsoft.com/office/powerpoint/2010/main" val="407277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4E172-C805-4328-BA40-58F29E3DE74C}"/>
              </a:ext>
            </a:extLst>
          </p:cNvPr>
          <p:cNvSpPr>
            <a:spLocks noGrp="1"/>
          </p:cNvSpPr>
          <p:nvPr>
            <p:ph type="title"/>
          </p:nvPr>
        </p:nvSpPr>
        <p:spPr/>
        <p:txBody>
          <a:bodyPr/>
          <a:lstStyle/>
          <a:p>
            <a:r>
              <a:rPr lang="pt-BR" dirty="0"/>
              <a:t>Sinais e sintomas</a:t>
            </a:r>
          </a:p>
        </p:txBody>
      </p:sp>
      <p:sp>
        <p:nvSpPr>
          <p:cNvPr id="3" name="Espaço Reservado para Conteúdo 2">
            <a:extLst>
              <a:ext uri="{FF2B5EF4-FFF2-40B4-BE49-F238E27FC236}">
                <a16:creationId xmlns:a16="http://schemas.microsoft.com/office/drawing/2014/main" id="{137F63CD-9FBF-4034-B2EB-60EA8BB0C2FA}"/>
              </a:ext>
            </a:extLst>
          </p:cNvPr>
          <p:cNvSpPr>
            <a:spLocks noGrp="1"/>
          </p:cNvSpPr>
          <p:nvPr>
            <p:ph idx="1"/>
          </p:nvPr>
        </p:nvSpPr>
        <p:spPr/>
        <p:txBody>
          <a:bodyPr/>
          <a:lstStyle/>
          <a:p>
            <a:pPr marL="0" indent="0">
              <a:buNone/>
            </a:pPr>
            <a:r>
              <a:rPr lang="pt-BR" dirty="0"/>
              <a:t>Dor de cabeça (</a:t>
            </a:r>
            <a:r>
              <a:rPr lang="pt-BR" dirty="0" err="1"/>
              <a:t>Cefaléia</a:t>
            </a:r>
            <a:r>
              <a:rPr lang="pt-BR" dirty="0"/>
              <a:t>)</a:t>
            </a:r>
          </a:p>
          <a:p>
            <a:pPr marL="0" indent="0">
              <a:buNone/>
            </a:pPr>
            <a:r>
              <a:rPr lang="pt-BR" dirty="0"/>
              <a:t>Falta de ar (</a:t>
            </a:r>
            <a:r>
              <a:rPr lang="pt-BR" dirty="0" err="1"/>
              <a:t>Dispnéia</a:t>
            </a:r>
            <a:r>
              <a:rPr lang="pt-BR" dirty="0"/>
              <a:t>)</a:t>
            </a:r>
          </a:p>
          <a:p>
            <a:pPr marL="0" indent="0">
              <a:buNone/>
            </a:pPr>
            <a:r>
              <a:rPr lang="pt-BR" dirty="0"/>
              <a:t>Visão borrada (Visão turva)</a:t>
            </a:r>
          </a:p>
          <a:p>
            <a:pPr marL="0" indent="0">
              <a:buNone/>
            </a:pPr>
            <a:r>
              <a:rPr lang="pt-BR" dirty="0"/>
              <a:t>Zumbido no ouvido (Alteração auditiva)</a:t>
            </a:r>
          </a:p>
          <a:p>
            <a:pPr marL="0" indent="0">
              <a:buNone/>
            </a:pPr>
            <a:r>
              <a:rPr lang="pt-BR" dirty="0"/>
              <a:t>Tontura (Vertigem)</a:t>
            </a:r>
          </a:p>
          <a:p>
            <a:pPr marL="0" indent="0">
              <a:buNone/>
            </a:pPr>
            <a:r>
              <a:rPr lang="pt-BR" dirty="0"/>
              <a:t>Dores no peito (Dor </a:t>
            </a:r>
            <a:r>
              <a:rPr lang="pt-BR" dirty="0" err="1"/>
              <a:t>pré</a:t>
            </a:r>
            <a:r>
              <a:rPr lang="pt-BR" dirty="0"/>
              <a:t> cordial ou </a:t>
            </a:r>
            <a:r>
              <a:rPr lang="pt-BR" dirty="0" err="1"/>
              <a:t>transtorácica</a:t>
            </a:r>
            <a:r>
              <a:rPr lang="pt-BR" dirty="0"/>
              <a:t>).</a:t>
            </a:r>
          </a:p>
        </p:txBody>
      </p:sp>
    </p:spTree>
    <p:extLst>
      <p:ext uri="{BB962C8B-B14F-4D97-AF65-F5344CB8AC3E}">
        <p14:creationId xmlns:p14="http://schemas.microsoft.com/office/powerpoint/2010/main" val="1820595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94CEC-143E-4041-B400-26FAE186724F}"/>
              </a:ext>
            </a:extLst>
          </p:cNvPr>
          <p:cNvSpPr>
            <a:spLocks noGrp="1"/>
          </p:cNvSpPr>
          <p:nvPr>
            <p:ph type="title"/>
          </p:nvPr>
        </p:nvSpPr>
        <p:spPr/>
        <p:txBody>
          <a:bodyPr/>
          <a:lstStyle/>
          <a:p>
            <a:r>
              <a:rPr lang="pt-BR" dirty="0"/>
              <a:t>FATORES DE RISCO DA IC</a:t>
            </a:r>
          </a:p>
        </p:txBody>
      </p:sp>
      <p:sp>
        <p:nvSpPr>
          <p:cNvPr id="3" name="Espaço Reservado para Conteúdo 2">
            <a:extLst>
              <a:ext uri="{FF2B5EF4-FFF2-40B4-BE49-F238E27FC236}">
                <a16:creationId xmlns:a16="http://schemas.microsoft.com/office/drawing/2014/main" id="{FB1A0900-42F6-4EEC-AC5D-32E516036EF8}"/>
              </a:ext>
            </a:extLst>
          </p:cNvPr>
          <p:cNvSpPr>
            <a:spLocks noGrp="1"/>
          </p:cNvSpPr>
          <p:nvPr>
            <p:ph idx="1"/>
          </p:nvPr>
        </p:nvSpPr>
        <p:spPr/>
        <p:txBody>
          <a:bodyPr numCol="2">
            <a:normAutofit/>
          </a:bodyPr>
          <a:lstStyle/>
          <a:p>
            <a:pPr algn="l">
              <a:buFont typeface="Arial" panose="020B0604020202020204" pitchFamily="34" charset="0"/>
              <a:buChar char="•"/>
            </a:pPr>
            <a:r>
              <a:rPr lang="pt-BR" b="0" i="0" u="none" strike="noStrike" dirty="0">
                <a:effectLst/>
                <a:hlinkClick r:id="rId2">
                  <a:extLst>
                    <a:ext uri="{A12FA001-AC4F-418D-AE19-62706E023703}">
                      <ahyp:hlinkClr xmlns:ahyp="http://schemas.microsoft.com/office/drawing/2018/hyperlinkcolor" val="tx"/>
                    </a:ext>
                  </a:extLst>
                </a:hlinkClick>
              </a:rPr>
              <a:t>Tabagismo</a:t>
            </a:r>
            <a:r>
              <a:rPr lang="pt-BR" b="0" i="0" dirty="0">
                <a:effectLst/>
              </a:rPr>
              <a:t>.</a:t>
            </a:r>
          </a:p>
          <a:p>
            <a:pPr algn="l">
              <a:buFont typeface="Arial" panose="020B0604020202020204" pitchFamily="34" charset="0"/>
              <a:buChar char="•"/>
            </a:pPr>
            <a:r>
              <a:rPr lang="pt-BR" b="0" i="0" u="none" strike="noStrike" dirty="0">
                <a:effectLst/>
                <a:hlinkClick r:id="rId3">
                  <a:extLst>
                    <a:ext uri="{A12FA001-AC4F-418D-AE19-62706E023703}">
                      <ahyp:hlinkClr xmlns:ahyp="http://schemas.microsoft.com/office/drawing/2018/hyperlinkcolor" val="tx"/>
                    </a:ext>
                  </a:extLst>
                </a:hlinkClick>
              </a:rPr>
              <a:t>Diabetes</a:t>
            </a:r>
            <a:r>
              <a:rPr lang="pt-BR" b="0" i="0" dirty="0">
                <a:effectLst/>
              </a:rPr>
              <a:t>.</a:t>
            </a:r>
          </a:p>
          <a:p>
            <a:pPr algn="l">
              <a:buFont typeface="Arial" panose="020B0604020202020204" pitchFamily="34" charset="0"/>
              <a:buChar char="•"/>
            </a:pPr>
            <a:r>
              <a:rPr lang="pt-BR" b="0" i="0" u="none" strike="noStrike" dirty="0">
                <a:effectLst/>
                <a:hlinkClick r:id="rId4">
                  <a:extLst>
                    <a:ext uri="{A12FA001-AC4F-418D-AE19-62706E023703}">
                      <ahyp:hlinkClr xmlns:ahyp="http://schemas.microsoft.com/office/drawing/2018/hyperlinkcolor" val="tx"/>
                    </a:ext>
                  </a:extLst>
                </a:hlinkClick>
              </a:rPr>
              <a:t>Obesidade</a:t>
            </a:r>
            <a:r>
              <a:rPr lang="pt-BR" b="0" i="0" dirty="0">
                <a:effectLst/>
              </a:rPr>
              <a:t>.</a:t>
            </a:r>
          </a:p>
          <a:p>
            <a:pPr algn="l">
              <a:buFont typeface="Arial" panose="020B0604020202020204" pitchFamily="34" charset="0"/>
              <a:buChar char="•"/>
            </a:pPr>
            <a:r>
              <a:rPr lang="pt-BR" b="0" i="0" u="none" strike="noStrike" dirty="0">
                <a:effectLst/>
                <a:hlinkClick r:id="rId5">
                  <a:extLst>
                    <a:ext uri="{A12FA001-AC4F-418D-AE19-62706E023703}">
                      <ahyp:hlinkClr xmlns:ahyp="http://schemas.microsoft.com/office/drawing/2018/hyperlinkcolor" val="tx"/>
                    </a:ext>
                  </a:extLst>
                </a:hlinkClick>
              </a:rPr>
              <a:t>Alcoolismo</a:t>
            </a:r>
            <a:r>
              <a:rPr lang="pt-BR" b="0" i="0" dirty="0">
                <a:effectLst/>
              </a:rPr>
              <a:t>.</a:t>
            </a:r>
          </a:p>
          <a:p>
            <a:pPr algn="l">
              <a:buFont typeface="Arial" panose="020B0604020202020204" pitchFamily="34" charset="0"/>
              <a:buChar char="•"/>
            </a:pPr>
            <a:r>
              <a:rPr lang="pt-BR" b="0" i="0" u="none" strike="noStrike" dirty="0">
                <a:effectLst/>
                <a:hlinkClick r:id="rId6">
                  <a:extLst>
                    <a:ext uri="{A12FA001-AC4F-418D-AE19-62706E023703}">
                      <ahyp:hlinkClr xmlns:ahyp="http://schemas.microsoft.com/office/drawing/2018/hyperlinkcolor" val="tx"/>
                    </a:ext>
                  </a:extLst>
                </a:hlinkClick>
              </a:rPr>
              <a:t>Anemia</a:t>
            </a:r>
            <a:r>
              <a:rPr lang="pt-BR" b="0" i="0" dirty="0">
                <a:effectLst/>
              </a:rPr>
              <a:t> crônica.</a:t>
            </a:r>
          </a:p>
          <a:p>
            <a:pPr algn="l">
              <a:buFont typeface="Arial" panose="020B0604020202020204" pitchFamily="34" charset="0"/>
              <a:buChar char="•"/>
            </a:pPr>
            <a:r>
              <a:rPr lang="pt-BR" b="0" i="0" dirty="0">
                <a:effectLst/>
              </a:rPr>
              <a:t>Uso de drogas.</a:t>
            </a:r>
          </a:p>
          <a:p>
            <a:pPr algn="l">
              <a:buFont typeface="Arial" panose="020B0604020202020204" pitchFamily="34" charset="0"/>
              <a:buChar char="•"/>
            </a:pPr>
            <a:r>
              <a:rPr lang="pt-BR" b="0" i="0" dirty="0">
                <a:effectLst/>
              </a:rPr>
              <a:t>Doenças autoimunes como </a:t>
            </a:r>
            <a:r>
              <a:rPr lang="pt-BR" b="0" i="0" u="none" strike="noStrike" dirty="0">
                <a:effectLst/>
                <a:hlinkClick r:id="rId7">
                  <a:extLst>
                    <a:ext uri="{A12FA001-AC4F-418D-AE19-62706E023703}">
                      <ahyp:hlinkClr xmlns:ahyp="http://schemas.microsoft.com/office/drawing/2018/hyperlinkcolor" val="tx"/>
                    </a:ext>
                  </a:extLst>
                </a:hlinkClick>
              </a:rPr>
              <a:t>Lúpus</a:t>
            </a:r>
            <a:r>
              <a:rPr lang="pt-BR" b="0" i="0" dirty="0">
                <a:effectLst/>
              </a:rPr>
              <a:t>.</a:t>
            </a:r>
          </a:p>
          <a:p>
            <a:pPr algn="l">
              <a:buFont typeface="Arial" panose="020B0604020202020204" pitchFamily="34" charset="0"/>
              <a:buChar char="•"/>
            </a:pPr>
            <a:r>
              <a:rPr lang="pt-BR" b="0" i="0" u="none" strike="noStrike" dirty="0">
                <a:effectLst/>
                <a:hlinkClick r:id="rId8">
                  <a:extLst>
                    <a:ext uri="{A12FA001-AC4F-418D-AE19-62706E023703}">
                      <ahyp:hlinkClr xmlns:ahyp="http://schemas.microsoft.com/office/drawing/2018/hyperlinkcolor" val="tx"/>
                    </a:ext>
                  </a:extLst>
                </a:hlinkClick>
              </a:rPr>
              <a:t>HIV / AIDS</a:t>
            </a:r>
            <a:r>
              <a:rPr lang="pt-BR" b="0" i="0" dirty="0">
                <a:effectLst/>
              </a:rPr>
              <a:t>.</a:t>
            </a:r>
          </a:p>
          <a:p>
            <a:pPr algn="l">
              <a:buFont typeface="Arial" panose="020B0604020202020204" pitchFamily="34" charset="0"/>
              <a:buChar char="•"/>
            </a:pPr>
            <a:r>
              <a:rPr lang="pt-BR" b="0" i="0" dirty="0" err="1">
                <a:effectLst/>
              </a:rPr>
              <a:t>Amiloidose</a:t>
            </a:r>
            <a:r>
              <a:rPr lang="pt-BR" b="0" i="0" dirty="0">
                <a:effectLst/>
              </a:rPr>
              <a:t>.</a:t>
            </a:r>
          </a:p>
          <a:p>
            <a:pPr algn="l">
              <a:buFont typeface="Arial" panose="020B0604020202020204" pitchFamily="34" charset="0"/>
              <a:buChar char="•"/>
            </a:pPr>
            <a:r>
              <a:rPr lang="pt-BR" b="0" i="0" dirty="0">
                <a:effectLst/>
              </a:rPr>
              <a:t>Sarcoidose.</a:t>
            </a:r>
          </a:p>
          <a:p>
            <a:pPr algn="l">
              <a:buFont typeface="Arial" panose="020B0604020202020204" pitchFamily="34" charset="0"/>
              <a:buChar char="•"/>
            </a:pPr>
            <a:r>
              <a:rPr lang="pt-BR" b="0" i="0" dirty="0">
                <a:effectLst/>
              </a:rPr>
              <a:t>Infecções virais.</a:t>
            </a:r>
          </a:p>
          <a:p>
            <a:pPr algn="l">
              <a:buFont typeface="Arial" panose="020B0604020202020204" pitchFamily="34" charset="0"/>
              <a:buChar char="•"/>
            </a:pPr>
            <a:r>
              <a:rPr lang="pt-BR" b="0" i="0" dirty="0">
                <a:effectLst/>
              </a:rPr>
              <a:t>Doenças pulmonares.</a:t>
            </a:r>
          </a:p>
          <a:p>
            <a:pPr algn="l">
              <a:buFont typeface="Arial" panose="020B0604020202020204" pitchFamily="34" charset="0"/>
              <a:buChar char="•"/>
            </a:pPr>
            <a:r>
              <a:rPr lang="pt-BR" b="0" i="0" u="none" strike="noStrike" dirty="0">
                <a:effectLst/>
                <a:hlinkClick r:id="rId9">
                  <a:extLst>
                    <a:ext uri="{A12FA001-AC4F-418D-AE19-62706E023703}">
                      <ahyp:hlinkClr xmlns:ahyp="http://schemas.microsoft.com/office/drawing/2018/hyperlinkcolor" val="tx"/>
                    </a:ext>
                  </a:extLst>
                </a:hlinkClick>
              </a:rPr>
              <a:t>Tromboembolismo pulmonar</a:t>
            </a:r>
            <a:r>
              <a:rPr lang="pt-BR" b="0" i="0" dirty="0">
                <a:effectLst/>
              </a:rPr>
              <a:t>.</a:t>
            </a:r>
          </a:p>
          <a:p>
            <a:endParaRPr lang="pt-BR" dirty="0"/>
          </a:p>
        </p:txBody>
      </p:sp>
    </p:spTree>
    <p:extLst>
      <p:ext uri="{BB962C8B-B14F-4D97-AF65-F5344CB8AC3E}">
        <p14:creationId xmlns:p14="http://schemas.microsoft.com/office/powerpoint/2010/main" val="518848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2824CC-DDAE-4F3E-9C28-3F26543D8EF8}"/>
              </a:ext>
            </a:extLst>
          </p:cNvPr>
          <p:cNvSpPr>
            <a:spLocks noGrp="1"/>
          </p:cNvSpPr>
          <p:nvPr>
            <p:ph type="title"/>
          </p:nvPr>
        </p:nvSpPr>
        <p:spPr/>
        <p:txBody>
          <a:bodyPr/>
          <a:lstStyle/>
          <a:p>
            <a:r>
              <a:rPr lang="pt-BR" dirty="0"/>
              <a:t>SINTOMAS</a:t>
            </a:r>
          </a:p>
        </p:txBody>
      </p:sp>
      <p:sp>
        <p:nvSpPr>
          <p:cNvPr id="3" name="Espaço Reservado para Conteúdo 2">
            <a:extLst>
              <a:ext uri="{FF2B5EF4-FFF2-40B4-BE49-F238E27FC236}">
                <a16:creationId xmlns:a16="http://schemas.microsoft.com/office/drawing/2014/main" id="{0DE02D34-9FD0-4D1E-A5DF-29B49B3A330B}"/>
              </a:ext>
            </a:extLst>
          </p:cNvPr>
          <p:cNvSpPr>
            <a:spLocks noGrp="1"/>
          </p:cNvSpPr>
          <p:nvPr>
            <p:ph idx="1"/>
          </p:nvPr>
        </p:nvSpPr>
        <p:spPr/>
        <p:txBody>
          <a:bodyPr>
            <a:normAutofit fontScale="70000" lnSpcReduction="20000"/>
          </a:bodyPr>
          <a:lstStyle/>
          <a:p>
            <a:pPr algn="l">
              <a:buFont typeface="Arial" panose="020B0604020202020204" pitchFamily="34" charset="0"/>
              <a:buChar char="•"/>
            </a:pPr>
            <a:r>
              <a:rPr lang="pt-BR" sz="2400" b="0" i="0" dirty="0">
                <a:effectLst/>
                <a:cs typeface="Arial" panose="020B0604020202020204" pitchFamily="34" charset="0"/>
              </a:rPr>
              <a:t>Falta de ar e cansaço aos esforços.</a:t>
            </a:r>
          </a:p>
          <a:p>
            <a:pPr algn="l">
              <a:buFont typeface="Arial" panose="020B0604020202020204" pitchFamily="34" charset="0"/>
              <a:buChar char="•"/>
            </a:pPr>
            <a:r>
              <a:rPr lang="pt-BR" sz="2400" b="0" i="0" dirty="0">
                <a:effectLst/>
                <a:cs typeface="Arial" panose="020B0604020202020204" pitchFamily="34" charset="0"/>
              </a:rPr>
              <a:t>Falta de ar ao deitar-se.</a:t>
            </a:r>
          </a:p>
          <a:p>
            <a:pPr algn="l">
              <a:buFont typeface="Arial" panose="020B0604020202020204" pitchFamily="34" charset="0"/>
              <a:buChar char="•"/>
            </a:pPr>
            <a:r>
              <a:rPr lang="pt-BR" sz="2400" b="0" i="0" dirty="0">
                <a:effectLst/>
                <a:cs typeface="Arial" panose="020B0604020202020204" pitchFamily="34" charset="0"/>
              </a:rPr>
              <a:t>Inchaço (edema) nas pernas, tornozelos e pés.</a:t>
            </a:r>
          </a:p>
          <a:p>
            <a:pPr algn="l">
              <a:buFont typeface="Arial" panose="020B0604020202020204" pitchFamily="34" charset="0"/>
              <a:buChar char="•"/>
            </a:pPr>
            <a:r>
              <a:rPr lang="pt-BR" sz="2400" b="0" i="0" dirty="0">
                <a:effectLst/>
                <a:cs typeface="Arial" panose="020B0604020202020204" pitchFamily="34" charset="0"/>
              </a:rPr>
              <a:t>Batimento cardíaco rápido ou irregular.</a:t>
            </a:r>
          </a:p>
          <a:p>
            <a:pPr algn="l">
              <a:buFont typeface="Arial" panose="020B0604020202020204" pitchFamily="34" charset="0"/>
              <a:buChar char="•"/>
            </a:pPr>
            <a:r>
              <a:rPr lang="pt-BR" sz="2400" b="0" i="0" dirty="0">
                <a:effectLst/>
                <a:cs typeface="Arial" panose="020B0604020202020204" pitchFamily="34" charset="0"/>
              </a:rPr>
              <a:t>Reduzida tolerância ao exercício.</a:t>
            </a:r>
          </a:p>
          <a:p>
            <a:pPr algn="l">
              <a:buFont typeface="Arial" panose="020B0604020202020204" pitchFamily="34" charset="0"/>
              <a:buChar char="•"/>
            </a:pPr>
            <a:r>
              <a:rPr lang="pt-BR" sz="2400" b="0" i="0" dirty="0">
                <a:effectLst/>
                <a:cs typeface="Arial" panose="020B0604020202020204" pitchFamily="34" charset="0"/>
              </a:rPr>
              <a:t>Maior necessidade de urinar durante a noite.</a:t>
            </a:r>
          </a:p>
          <a:p>
            <a:pPr algn="l">
              <a:buFont typeface="Arial" panose="020B0604020202020204" pitchFamily="34" charset="0"/>
              <a:buChar char="•"/>
            </a:pPr>
            <a:r>
              <a:rPr lang="pt-BR" sz="2400" b="0" i="0" dirty="0">
                <a:effectLst/>
                <a:cs typeface="Arial" panose="020B0604020202020204" pitchFamily="34" charset="0"/>
              </a:rPr>
              <a:t>Inchaço do seu abdômen (ascite).</a:t>
            </a:r>
          </a:p>
          <a:p>
            <a:pPr algn="l">
              <a:buFont typeface="Arial" panose="020B0604020202020204" pitchFamily="34" charset="0"/>
              <a:buChar char="•"/>
            </a:pPr>
            <a:r>
              <a:rPr lang="pt-BR" sz="2400" b="0" i="0" dirty="0">
                <a:effectLst/>
                <a:cs typeface="Arial" panose="020B0604020202020204" pitchFamily="34" charset="0"/>
              </a:rPr>
              <a:t>Falta de apetite e náusea.</a:t>
            </a:r>
          </a:p>
          <a:p>
            <a:pPr algn="l">
              <a:buFont typeface="Arial" panose="020B0604020202020204" pitchFamily="34" charset="0"/>
              <a:buChar char="•"/>
            </a:pPr>
            <a:r>
              <a:rPr lang="pt-BR" sz="2400" b="0" i="0" dirty="0">
                <a:effectLst/>
                <a:cs typeface="Arial" panose="020B0604020202020204" pitchFamily="34" charset="0"/>
              </a:rPr>
              <a:t>Edema agudo do pulmão.</a:t>
            </a:r>
          </a:p>
          <a:p>
            <a:pPr marL="0" indent="0">
              <a:buNone/>
            </a:pPr>
            <a:endParaRPr lang="pt-BR" dirty="0"/>
          </a:p>
        </p:txBody>
      </p:sp>
    </p:spTree>
    <p:extLst>
      <p:ext uri="{BB962C8B-B14F-4D97-AF65-F5344CB8AC3E}">
        <p14:creationId xmlns:p14="http://schemas.microsoft.com/office/powerpoint/2010/main" val="264300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E5B3A-6A22-49CA-89D7-71A978AA9485}"/>
              </a:ext>
            </a:extLst>
          </p:cNvPr>
          <p:cNvSpPr>
            <a:spLocks noGrp="1"/>
          </p:cNvSpPr>
          <p:nvPr>
            <p:ph type="title"/>
          </p:nvPr>
        </p:nvSpPr>
        <p:spPr/>
        <p:txBody>
          <a:bodyPr/>
          <a:lstStyle/>
          <a:p>
            <a:r>
              <a:rPr lang="pt-BR" dirty="0"/>
              <a:t>Classificação do </a:t>
            </a:r>
            <a:r>
              <a:rPr lang="pt-BR" dirty="0" err="1"/>
              <a:t>nyha</a:t>
            </a:r>
            <a:endParaRPr lang="pt-BR" dirty="0"/>
          </a:p>
        </p:txBody>
      </p:sp>
      <p:sp>
        <p:nvSpPr>
          <p:cNvPr id="3" name="Espaço Reservado para Conteúdo 2">
            <a:extLst>
              <a:ext uri="{FF2B5EF4-FFF2-40B4-BE49-F238E27FC236}">
                <a16:creationId xmlns:a16="http://schemas.microsoft.com/office/drawing/2014/main" id="{0181C8A9-1954-4C5C-AA84-EB2DD9EC6F0E}"/>
              </a:ext>
            </a:extLst>
          </p:cNvPr>
          <p:cNvSpPr>
            <a:spLocks noGrp="1"/>
          </p:cNvSpPr>
          <p:nvPr>
            <p:ph idx="1"/>
          </p:nvPr>
        </p:nvSpPr>
        <p:spPr>
          <a:xfrm>
            <a:off x="263769" y="2015732"/>
            <a:ext cx="11570677" cy="3450613"/>
          </a:xfrm>
        </p:spPr>
        <p:txBody>
          <a:bodyPr>
            <a:normAutofit fontScale="77500" lnSpcReduction="20000"/>
          </a:bodyPr>
          <a:lstStyle/>
          <a:p>
            <a:r>
              <a:rPr lang="pt-BR" sz="2100" b="0" i="0" dirty="0">
                <a:effectLst/>
                <a:cs typeface="Arial" panose="020B0604020202020204" pitchFamily="34" charset="0"/>
              </a:rPr>
              <a:t>A Classificação da </a:t>
            </a:r>
            <a:r>
              <a:rPr lang="pt-BR" sz="2100" b="0" i="1" dirty="0">
                <a:effectLst/>
                <a:cs typeface="Arial" panose="020B0604020202020204" pitchFamily="34" charset="0"/>
              </a:rPr>
              <a:t>New York Heart </a:t>
            </a:r>
            <a:r>
              <a:rPr lang="pt-BR" sz="2100" b="0" i="1" dirty="0" err="1">
                <a:effectLst/>
                <a:cs typeface="Arial" panose="020B0604020202020204" pitchFamily="34" charset="0"/>
              </a:rPr>
              <a:t>Association</a:t>
            </a:r>
            <a:r>
              <a:rPr lang="pt-BR" sz="2100" b="0" i="1" dirty="0">
                <a:effectLst/>
                <a:cs typeface="Arial" panose="020B0604020202020204" pitchFamily="34" charset="0"/>
              </a:rPr>
              <a:t> </a:t>
            </a:r>
            <a:r>
              <a:rPr lang="pt-BR" sz="2100" b="0" i="0" dirty="0">
                <a:effectLst/>
                <a:cs typeface="Arial" panose="020B0604020202020204" pitchFamily="34" charset="0"/>
              </a:rPr>
              <a:t>(NYHA) fornece uma maneira simples de classificar o grau da insuficiência cardíaca. Ela classifica os pacientes em uma das quatro categorias com base em suas limitações durante a atividade física.</a:t>
            </a:r>
          </a:p>
          <a:p>
            <a:r>
              <a:rPr lang="pt-BR" sz="2100" b="0" i="0" dirty="0">
                <a:effectLst/>
                <a:cs typeface="Arial" panose="020B0604020202020204" pitchFamily="34" charset="0"/>
              </a:rPr>
              <a:t>Classificação da NYHA – Os estágios da insuficiência cardíaca:</a:t>
            </a:r>
          </a:p>
          <a:p>
            <a:pPr>
              <a:buFont typeface="Arial" panose="020B0604020202020204" pitchFamily="34" charset="0"/>
              <a:buChar char="•"/>
            </a:pPr>
            <a:r>
              <a:rPr lang="pt-BR" sz="2100" b="1" i="0" dirty="0">
                <a:effectLst/>
                <a:cs typeface="Arial" panose="020B0604020202020204" pitchFamily="34" charset="0"/>
              </a:rPr>
              <a:t>Classe I</a:t>
            </a:r>
            <a:r>
              <a:rPr lang="pt-BR" sz="2100" b="0" i="0" dirty="0">
                <a:effectLst/>
                <a:cs typeface="Arial" panose="020B0604020202020204" pitchFamily="34" charset="0"/>
              </a:rPr>
              <a:t> – Sem sintomas e sem limitação na atividade física habitual (andar, subir escadas ou realizar pequenos esforços)</a:t>
            </a:r>
          </a:p>
          <a:p>
            <a:pPr>
              <a:buFont typeface="Arial" panose="020B0604020202020204" pitchFamily="34" charset="0"/>
              <a:buChar char="•"/>
            </a:pPr>
            <a:r>
              <a:rPr lang="pt-BR" sz="2100" b="1" i="0" dirty="0">
                <a:effectLst/>
                <a:cs typeface="Arial" panose="020B0604020202020204" pitchFamily="34" charset="0"/>
              </a:rPr>
              <a:t>Classe II </a:t>
            </a:r>
            <a:r>
              <a:rPr lang="pt-BR" sz="2100" b="0" i="0" dirty="0">
                <a:effectLst/>
                <a:cs typeface="Arial" panose="020B0604020202020204" pitchFamily="34" charset="0"/>
              </a:rPr>
              <a:t>– Sintomas de leve falta de ar durante atividades</a:t>
            </a:r>
            <a:br>
              <a:rPr lang="pt-BR" sz="2100" b="0" i="0" dirty="0">
                <a:effectLst/>
                <a:cs typeface="Arial" panose="020B0604020202020204" pitchFamily="34" charset="0"/>
              </a:rPr>
            </a:br>
            <a:r>
              <a:rPr lang="pt-BR" sz="2100" b="0" i="0" dirty="0">
                <a:effectLst/>
                <a:cs typeface="Arial" panose="020B0604020202020204" pitchFamily="34" charset="0"/>
              </a:rPr>
              <a:t>físicas habituais.</a:t>
            </a:r>
          </a:p>
          <a:p>
            <a:pPr>
              <a:buFont typeface="Arial" panose="020B0604020202020204" pitchFamily="34" charset="0"/>
              <a:buChar char="•"/>
            </a:pPr>
            <a:r>
              <a:rPr lang="pt-BR" sz="2100" b="1" i="0" dirty="0">
                <a:effectLst/>
                <a:cs typeface="Arial" panose="020B0604020202020204" pitchFamily="34" charset="0"/>
              </a:rPr>
              <a:t>Classe III</a:t>
            </a:r>
            <a:r>
              <a:rPr lang="pt-BR" sz="2100" b="0" i="0" dirty="0">
                <a:effectLst/>
                <a:cs typeface="Arial" panose="020B0604020202020204" pitchFamily="34" charset="0"/>
              </a:rPr>
              <a:t> – Limitação marcada das atividades devido a falta de ar, mesmo durante uma atividade de pequena intensidade, como, por exemplo, andar distâncias curtas (20-100 m). Confortável apenas em repouso.</a:t>
            </a:r>
          </a:p>
          <a:p>
            <a:pPr>
              <a:buFont typeface="Arial" panose="020B0604020202020204" pitchFamily="34" charset="0"/>
              <a:buChar char="•"/>
            </a:pPr>
            <a:r>
              <a:rPr lang="pt-BR" sz="2100" b="1" i="0" dirty="0">
                <a:effectLst/>
                <a:cs typeface="Arial" panose="020B0604020202020204" pitchFamily="34" charset="0"/>
              </a:rPr>
              <a:t>Classe IV</a:t>
            </a:r>
            <a:r>
              <a:rPr lang="pt-BR" sz="2100" b="0" i="0" dirty="0">
                <a:effectLst/>
                <a:cs typeface="Arial" panose="020B0604020202020204" pitchFamily="34" charset="0"/>
              </a:rPr>
              <a:t> – Limitações severas. O paciente apresenta falta de ar mesmo enquanto está em repouso. A maioria fica restrita à cama ao longo de todo o dia.</a:t>
            </a:r>
          </a:p>
          <a:p>
            <a:endParaRPr lang="pt-BR" dirty="0"/>
          </a:p>
        </p:txBody>
      </p:sp>
    </p:spTree>
    <p:extLst>
      <p:ext uri="{BB962C8B-B14F-4D97-AF65-F5344CB8AC3E}">
        <p14:creationId xmlns:p14="http://schemas.microsoft.com/office/powerpoint/2010/main" val="1933399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0CB9B-B847-4618-8AAB-51DF03E5AEFA}"/>
              </a:ext>
            </a:extLst>
          </p:cNvPr>
          <p:cNvSpPr>
            <a:spLocks noGrp="1"/>
          </p:cNvSpPr>
          <p:nvPr>
            <p:ph type="title"/>
          </p:nvPr>
        </p:nvSpPr>
        <p:spPr/>
        <p:txBody>
          <a:bodyPr/>
          <a:lstStyle/>
          <a:p>
            <a:r>
              <a:rPr lang="pt-BR" dirty="0"/>
              <a:t>Diagnóstico da </a:t>
            </a:r>
            <a:r>
              <a:rPr lang="pt-BR" dirty="0" err="1"/>
              <a:t>ic</a:t>
            </a:r>
            <a:endParaRPr lang="pt-BR" dirty="0"/>
          </a:p>
        </p:txBody>
      </p:sp>
      <p:sp>
        <p:nvSpPr>
          <p:cNvPr id="3" name="Espaço Reservado para Conteúdo 2">
            <a:extLst>
              <a:ext uri="{FF2B5EF4-FFF2-40B4-BE49-F238E27FC236}">
                <a16:creationId xmlns:a16="http://schemas.microsoft.com/office/drawing/2014/main" id="{27E09A7E-1CC5-48F1-8898-D6642A9CA33B}"/>
              </a:ext>
            </a:extLst>
          </p:cNvPr>
          <p:cNvSpPr>
            <a:spLocks noGrp="1"/>
          </p:cNvSpPr>
          <p:nvPr>
            <p:ph idx="1"/>
          </p:nvPr>
        </p:nvSpPr>
        <p:spPr/>
        <p:txBody>
          <a:bodyPr/>
          <a:lstStyle/>
          <a:p>
            <a:pPr marL="0" indent="0" algn="just">
              <a:buNone/>
            </a:pPr>
            <a:r>
              <a:rPr lang="pt-BR" b="0" i="0" dirty="0">
                <a:effectLst/>
                <a:cs typeface="Arial" panose="020B0604020202020204" pitchFamily="34" charset="0"/>
              </a:rPr>
              <a:t>Quadros de insuficiência cardíaca avançada são facilmente perceptíveis através do exame físico do paciente, pois os sintomas são muito típicos.</a:t>
            </a:r>
          </a:p>
          <a:p>
            <a:pPr marL="0" indent="0" algn="just">
              <a:buNone/>
            </a:pPr>
            <a:r>
              <a:rPr lang="pt-BR" b="0" i="0" dirty="0">
                <a:effectLst/>
                <a:cs typeface="Arial" panose="020B0604020202020204" pitchFamily="34" charset="0"/>
              </a:rPr>
              <a:t>Em geral, a confirmação do diagnóstico é feita através de exames de imagens, principalmente através do ecocardiograma, uma espécie de ultrassonografia do coração, que é capaz de fornecer várias informações sobre a estrutura cardíaca e o seu grau de funcionamento.</a:t>
            </a:r>
          </a:p>
          <a:p>
            <a:pPr marL="0" indent="0" algn="just">
              <a:buNone/>
            </a:pPr>
            <a:r>
              <a:rPr lang="pt-BR" b="0" i="0" dirty="0">
                <a:effectLst/>
                <a:cs typeface="Arial" panose="020B0604020202020204" pitchFamily="34" charset="0"/>
              </a:rPr>
              <a:t>A radiografia de tórax é um exame simples, que pode mostrar a existência de um coração dilatado e água nos pulmões.</a:t>
            </a:r>
          </a:p>
          <a:p>
            <a:endParaRPr lang="pt-BR" dirty="0"/>
          </a:p>
        </p:txBody>
      </p:sp>
    </p:spTree>
    <p:extLst>
      <p:ext uri="{BB962C8B-B14F-4D97-AF65-F5344CB8AC3E}">
        <p14:creationId xmlns:p14="http://schemas.microsoft.com/office/powerpoint/2010/main" val="265506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7F3CD-288A-4243-83A6-8277D14E6F6A}"/>
              </a:ext>
            </a:extLst>
          </p:cNvPr>
          <p:cNvSpPr>
            <a:spLocks noGrp="1"/>
          </p:cNvSpPr>
          <p:nvPr>
            <p:ph type="title"/>
          </p:nvPr>
        </p:nvSpPr>
        <p:spPr/>
        <p:txBody>
          <a:bodyPr/>
          <a:lstStyle/>
          <a:p>
            <a:endParaRPr lang="pt-BR"/>
          </a:p>
        </p:txBody>
      </p:sp>
      <p:pic>
        <p:nvPicPr>
          <p:cNvPr id="2050" name="Picture 2" descr="insuficiência cardíaca">
            <a:extLst>
              <a:ext uri="{FF2B5EF4-FFF2-40B4-BE49-F238E27FC236}">
                <a16:creationId xmlns:a16="http://schemas.microsoft.com/office/drawing/2014/main" id="{3954757C-7EDE-4454-8D0B-80AECBB7066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453"/>
          <a:stretch/>
        </p:blipFill>
        <p:spPr bwMode="auto">
          <a:xfrm>
            <a:off x="587792" y="307729"/>
            <a:ext cx="11016416" cy="559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52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83386B-8D58-4ECC-B7FA-8EE03EB98EF1}"/>
              </a:ext>
            </a:extLst>
          </p:cNvPr>
          <p:cNvSpPr>
            <a:spLocks noGrp="1"/>
          </p:cNvSpPr>
          <p:nvPr>
            <p:ph type="title"/>
          </p:nvPr>
        </p:nvSpPr>
        <p:spPr/>
        <p:txBody>
          <a:bodyPr/>
          <a:lstStyle/>
          <a:p>
            <a:r>
              <a:rPr lang="pt-BR" dirty="0"/>
              <a:t>Tratamento da </a:t>
            </a:r>
            <a:r>
              <a:rPr lang="pt-BR" dirty="0" err="1"/>
              <a:t>ic</a:t>
            </a:r>
            <a:endParaRPr lang="pt-BR" dirty="0"/>
          </a:p>
        </p:txBody>
      </p:sp>
      <p:sp>
        <p:nvSpPr>
          <p:cNvPr id="3" name="Espaço Reservado para Conteúdo 2">
            <a:extLst>
              <a:ext uri="{FF2B5EF4-FFF2-40B4-BE49-F238E27FC236}">
                <a16:creationId xmlns:a16="http://schemas.microsoft.com/office/drawing/2014/main" id="{82082DB6-F6CC-4ADA-971C-E50EFD952FCB}"/>
              </a:ext>
            </a:extLst>
          </p:cNvPr>
          <p:cNvSpPr>
            <a:spLocks noGrp="1"/>
          </p:cNvSpPr>
          <p:nvPr>
            <p:ph idx="1"/>
          </p:nvPr>
        </p:nvSpPr>
        <p:spPr/>
        <p:txBody>
          <a:bodyPr/>
          <a:lstStyle/>
          <a:p>
            <a:pPr marL="0" indent="0" algn="l">
              <a:buNone/>
            </a:pPr>
            <a:r>
              <a:rPr lang="pt-BR" b="0" i="0" dirty="0">
                <a:effectLst/>
                <a:cs typeface="Arial" panose="020B0604020202020204" pitchFamily="34" charset="0"/>
              </a:rPr>
              <a:t>O tratamento é feito com medicamentos que ajudam a baixar a pressão arterial, reduzir a retenção de líquidos e facilitar o bombeamento do sangue.</a:t>
            </a:r>
          </a:p>
          <a:p>
            <a:pPr marL="0" indent="0" algn="l">
              <a:buNone/>
            </a:pPr>
            <a:r>
              <a:rPr lang="pt-BR" b="0" i="0" dirty="0">
                <a:effectLst/>
                <a:cs typeface="Arial" panose="020B0604020202020204" pitchFamily="34" charset="0"/>
              </a:rPr>
              <a:t>Entre os fármacos mais utilizados estão:</a:t>
            </a:r>
          </a:p>
          <a:p>
            <a:pPr algn="l">
              <a:buFont typeface="Arial" panose="020B0604020202020204" pitchFamily="34" charset="0"/>
              <a:buChar char="•"/>
            </a:pPr>
            <a:r>
              <a:rPr lang="pt-BR" b="0" i="0" u="none" strike="noStrike" dirty="0">
                <a:effectLst/>
                <a:cs typeface="Arial" panose="020B0604020202020204" pitchFamily="34" charset="0"/>
                <a:hlinkClick r:id="rId2">
                  <a:extLst>
                    <a:ext uri="{A12FA001-AC4F-418D-AE19-62706E023703}">
                      <ahyp:hlinkClr xmlns:ahyp="http://schemas.microsoft.com/office/drawing/2018/hyperlinkcolor" val="tx"/>
                    </a:ext>
                  </a:extLst>
                </a:hlinkClick>
              </a:rPr>
              <a:t>Inibidores da ECA</a:t>
            </a:r>
            <a:r>
              <a:rPr lang="pt-BR" b="0" i="0" dirty="0">
                <a:effectLst/>
                <a:cs typeface="Arial" panose="020B0604020202020204" pitchFamily="34" charset="0"/>
              </a:rPr>
              <a:t>: </a:t>
            </a:r>
            <a:r>
              <a:rPr lang="pt-BR" b="0" i="0" dirty="0" err="1">
                <a:effectLst/>
                <a:cs typeface="Arial" panose="020B0604020202020204" pitchFamily="34" charset="0"/>
              </a:rPr>
              <a:t>enalapril</a:t>
            </a:r>
            <a:r>
              <a:rPr lang="pt-BR" b="0" i="0" dirty="0">
                <a:effectLst/>
                <a:cs typeface="Arial" panose="020B0604020202020204" pitchFamily="34" charset="0"/>
              </a:rPr>
              <a:t>, </a:t>
            </a:r>
            <a:r>
              <a:rPr lang="pt-BR" b="0" i="0" dirty="0" err="1">
                <a:effectLst/>
                <a:cs typeface="Arial" panose="020B0604020202020204" pitchFamily="34" charset="0"/>
              </a:rPr>
              <a:t>ramipril</a:t>
            </a:r>
            <a:r>
              <a:rPr lang="pt-BR" b="0" i="0" dirty="0">
                <a:effectLst/>
                <a:cs typeface="Arial" panose="020B0604020202020204" pitchFamily="34" charset="0"/>
              </a:rPr>
              <a:t>, </a:t>
            </a:r>
            <a:r>
              <a:rPr lang="pt-BR" b="0" i="0" dirty="0" err="1">
                <a:effectLst/>
                <a:cs typeface="Arial" panose="020B0604020202020204" pitchFamily="34" charset="0"/>
              </a:rPr>
              <a:t>lisinopril</a:t>
            </a:r>
            <a:r>
              <a:rPr lang="pt-BR" b="0" i="0" dirty="0">
                <a:effectLst/>
                <a:cs typeface="Arial" panose="020B0604020202020204" pitchFamily="34" charset="0"/>
              </a:rPr>
              <a:t>, </a:t>
            </a:r>
            <a:r>
              <a:rPr lang="pt-BR" b="0" i="0" dirty="0" err="1">
                <a:effectLst/>
                <a:cs typeface="Arial" panose="020B0604020202020204" pitchFamily="34" charset="0"/>
              </a:rPr>
              <a:t>perindopril</a:t>
            </a:r>
            <a:r>
              <a:rPr lang="pt-BR" b="0" i="0" dirty="0">
                <a:effectLst/>
                <a:cs typeface="Arial" panose="020B0604020202020204" pitchFamily="34" charset="0"/>
              </a:rPr>
              <a:t>, etc.</a:t>
            </a:r>
          </a:p>
          <a:p>
            <a:pPr algn="l">
              <a:buFont typeface="Arial" panose="020B0604020202020204" pitchFamily="34" charset="0"/>
              <a:buChar char="•"/>
            </a:pPr>
            <a:r>
              <a:rPr lang="pt-BR" b="0" i="0" u="none" strike="noStrike" dirty="0">
                <a:effectLst/>
                <a:cs typeface="Arial" panose="020B0604020202020204" pitchFamily="34" charset="0"/>
                <a:hlinkClick r:id="rId3">
                  <a:extLst>
                    <a:ext uri="{A12FA001-AC4F-418D-AE19-62706E023703}">
                      <ahyp:hlinkClr xmlns:ahyp="http://schemas.microsoft.com/office/drawing/2018/hyperlinkcolor" val="tx"/>
                    </a:ext>
                  </a:extLst>
                </a:hlinkClick>
              </a:rPr>
              <a:t>Diuréticos</a:t>
            </a:r>
            <a:r>
              <a:rPr lang="pt-BR" b="0" i="0" dirty="0">
                <a:effectLst/>
                <a:cs typeface="Arial" panose="020B0604020202020204" pitchFamily="34" charset="0"/>
              </a:rPr>
              <a:t>: furosemida, hidroclorotiazida, </a:t>
            </a:r>
            <a:r>
              <a:rPr lang="pt-BR" b="0" i="0" dirty="0" err="1">
                <a:effectLst/>
                <a:cs typeface="Arial" panose="020B0604020202020204" pitchFamily="34" charset="0"/>
              </a:rPr>
              <a:t>metolazona</a:t>
            </a:r>
            <a:r>
              <a:rPr lang="pt-BR" b="0" i="0" dirty="0">
                <a:effectLst/>
                <a:cs typeface="Arial" panose="020B0604020202020204" pitchFamily="34" charset="0"/>
              </a:rPr>
              <a:t>, espironolactona.</a:t>
            </a:r>
          </a:p>
          <a:p>
            <a:pPr algn="l">
              <a:buFont typeface="Arial" panose="020B0604020202020204" pitchFamily="34" charset="0"/>
              <a:buChar char="•"/>
            </a:pPr>
            <a:r>
              <a:rPr lang="pt-BR" b="0" i="0" dirty="0" err="1">
                <a:effectLst/>
                <a:cs typeface="Arial" panose="020B0604020202020204" pitchFamily="34" charset="0"/>
              </a:rPr>
              <a:t>Beta-bloqueadores</a:t>
            </a:r>
            <a:r>
              <a:rPr lang="pt-BR" b="0" i="0" dirty="0">
                <a:effectLst/>
                <a:cs typeface="Arial" panose="020B0604020202020204" pitchFamily="34" charset="0"/>
              </a:rPr>
              <a:t>: atenolol, metoprolol, </a:t>
            </a:r>
            <a:r>
              <a:rPr lang="pt-BR" b="0" i="0" dirty="0" err="1">
                <a:effectLst/>
                <a:cs typeface="Arial" panose="020B0604020202020204" pitchFamily="34" charset="0"/>
              </a:rPr>
              <a:t>carvedilol</a:t>
            </a:r>
            <a:r>
              <a:rPr lang="pt-BR" b="0" i="0" dirty="0">
                <a:effectLst/>
                <a:cs typeface="Arial" panose="020B0604020202020204" pitchFamily="34" charset="0"/>
              </a:rPr>
              <a:t>, metoprolol, etc.</a:t>
            </a:r>
          </a:p>
          <a:p>
            <a:pPr algn="l">
              <a:buFont typeface="Arial" panose="020B0604020202020204" pitchFamily="34" charset="0"/>
              <a:buChar char="•"/>
            </a:pPr>
            <a:r>
              <a:rPr lang="pt-BR" b="0" i="0" dirty="0">
                <a:effectLst/>
                <a:cs typeface="Arial" panose="020B0604020202020204" pitchFamily="34" charset="0"/>
              </a:rPr>
              <a:t>Digoxina.</a:t>
            </a:r>
          </a:p>
          <a:p>
            <a:endParaRPr lang="pt-BR" dirty="0"/>
          </a:p>
        </p:txBody>
      </p:sp>
    </p:spTree>
    <p:extLst>
      <p:ext uri="{BB962C8B-B14F-4D97-AF65-F5344CB8AC3E}">
        <p14:creationId xmlns:p14="http://schemas.microsoft.com/office/powerpoint/2010/main" val="550594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3FD0D-E290-4220-B567-7ED98ACB11EB}"/>
              </a:ext>
            </a:extLst>
          </p:cNvPr>
          <p:cNvSpPr>
            <a:spLocks noGrp="1"/>
          </p:cNvSpPr>
          <p:nvPr>
            <p:ph type="title"/>
          </p:nvPr>
        </p:nvSpPr>
        <p:spPr/>
        <p:txBody>
          <a:bodyPr/>
          <a:lstStyle/>
          <a:p>
            <a:r>
              <a:rPr lang="pt-BR" dirty="0"/>
              <a:t>Tratamento da </a:t>
            </a:r>
            <a:r>
              <a:rPr lang="pt-BR" dirty="0" err="1"/>
              <a:t>ic</a:t>
            </a:r>
            <a:endParaRPr lang="pt-BR" dirty="0"/>
          </a:p>
        </p:txBody>
      </p:sp>
      <p:sp>
        <p:nvSpPr>
          <p:cNvPr id="3" name="Espaço Reservado para Conteúdo 2">
            <a:extLst>
              <a:ext uri="{FF2B5EF4-FFF2-40B4-BE49-F238E27FC236}">
                <a16:creationId xmlns:a16="http://schemas.microsoft.com/office/drawing/2014/main" id="{2E4E121C-560B-4B42-8CB8-AF18EA5CE5C6}"/>
              </a:ext>
            </a:extLst>
          </p:cNvPr>
          <p:cNvSpPr>
            <a:spLocks noGrp="1"/>
          </p:cNvSpPr>
          <p:nvPr>
            <p:ph idx="1"/>
          </p:nvPr>
        </p:nvSpPr>
        <p:spPr/>
        <p:txBody>
          <a:bodyPr/>
          <a:lstStyle/>
          <a:p>
            <a:pPr marL="0" indent="0" algn="l">
              <a:buNone/>
            </a:pPr>
            <a:r>
              <a:rPr lang="pt-BR" b="0" i="0" dirty="0">
                <a:effectLst/>
                <a:cs typeface="Arial" panose="020B0604020202020204" pitchFamily="34" charset="0"/>
              </a:rPr>
              <a:t>Obesos devem emagrecer, fumantes têm que largar o cigarro, álcool deve ser evitado e exercícios supervisionados para reabilitação cardíaca são indicados. A pressão arterial deve ser controlada com rigor.</a:t>
            </a:r>
          </a:p>
          <a:p>
            <a:pPr marL="0" indent="0" algn="l">
              <a:buNone/>
            </a:pPr>
            <a:r>
              <a:rPr lang="pt-BR" b="0" i="0" dirty="0">
                <a:effectLst/>
                <a:cs typeface="Arial" panose="020B0604020202020204" pitchFamily="34" charset="0"/>
              </a:rPr>
              <a:t>O controle do consume de sal na dieta é importantíssimo. 6 gramas de sal por dia é limite recomendado.</a:t>
            </a:r>
          </a:p>
          <a:p>
            <a:pPr marL="0" indent="0">
              <a:buNone/>
            </a:pPr>
            <a:endParaRPr lang="pt-BR" dirty="0"/>
          </a:p>
        </p:txBody>
      </p:sp>
    </p:spTree>
    <p:extLst>
      <p:ext uri="{BB962C8B-B14F-4D97-AF65-F5344CB8AC3E}">
        <p14:creationId xmlns:p14="http://schemas.microsoft.com/office/powerpoint/2010/main" val="1442900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BADB5-075C-40B7-AEC4-DE4A4167BE45}"/>
              </a:ext>
            </a:extLst>
          </p:cNvPr>
          <p:cNvSpPr>
            <a:spLocks noGrp="1"/>
          </p:cNvSpPr>
          <p:nvPr>
            <p:ph type="title"/>
          </p:nvPr>
        </p:nvSpPr>
        <p:spPr/>
        <p:txBody>
          <a:bodyPr/>
          <a:lstStyle/>
          <a:p>
            <a:r>
              <a:rPr lang="pt-BR" dirty="0"/>
              <a:t>Edema agudo pulmonar</a:t>
            </a:r>
          </a:p>
        </p:txBody>
      </p:sp>
      <p:sp>
        <p:nvSpPr>
          <p:cNvPr id="3" name="Espaço Reservado para Conteúdo 2">
            <a:extLst>
              <a:ext uri="{FF2B5EF4-FFF2-40B4-BE49-F238E27FC236}">
                <a16:creationId xmlns:a16="http://schemas.microsoft.com/office/drawing/2014/main" id="{8F095CED-3F3F-4FB4-B39B-1A230C223EA6}"/>
              </a:ext>
            </a:extLst>
          </p:cNvPr>
          <p:cNvSpPr>
            <a:spLocks noGrp="1"/>
          </p:cNvSpPr>
          <p:nvPr>
            <p:ph idx="1"/>
          </p:nvPr>
        </p:nvSpPr>
        <p:spPr/>
        <p:txBody>
          <a:bodyPr/>
          <a:lstStyle/>
          <a:p>
            <a:pPr marL="0" indent="0" algn="l">
              <a:buNone/>
            </a:pPr>
            <a:r>
              <a:rPr lang="pt-BR" b="0" i="0" dirty="0">
                <a:effectLst/>
                <a:cs typeface="Arial" panose="020B0604020202020204" pitchFamily="34" charset="0"/>
              </a:rPr>
              <a:t>O edema pulmonar agudo, também chamado de edema agudo do pulmão (EAP), é uma emergência médica causada pelo extravasamento de água dos vasos sanguíneos para o tecido pulmonar, tornando a respiração difícil.</a:t>
            </a:r>
          </a:p>
          <a:p>
            <a:pPr marL="0" indent="0" algn="l">
              <a:buNone/>
            </a:pPr>
            <a:r>
              <a:rPr lang="pt-BR" b="0" i="0" dirty="0">
                <a:effectLst/>
                <a:cs typeface="Arial" panose="020B0604020202020204" pitchFamily="34" charset="0"/>
              </a:rPr>
              <a:t>Na prática, um paciente com EAP tem os seus alvéolos cheios de água e comporta-se como se estivesse se afogando.</a:t>
            </a:r>
          </a:p>
          <a:p>
            <a:pPr marL="0" indent="0">
              <a:buNone/>
            </a:pPr>
            <a:endParaRPr lang="pt-BR" dirty="0"/>
          </a:p>
        </p:txBody>
      </p:sp>
    </p:spTree>
    <p:extLst>
      <p:ext uri="{BB962C8B-B14F-4D97-AF65-F5344CB8AC3E}">
        <p14:creationId xmlns:p14="http://schemas.microsoft.com/office/powerpoint/2010/main" val="2074340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7186C-D434-4C7D-AE4E-5F6B1330F48E}"/>
              </a:ext>
            </a:extLst>
          </p:cNvPr>
          <p:cNvSpPr>
            <a:spLocks noGrp="1"/>
          </p:cNvSpPr>
          <p:nvPr>
            <p:ph type="title"/>
          </p:nvPr>
        </p:nvSpPr>
        <p:spPr/>
        <p:txBody>
          <a:bodyPr/>
          <a:lstStyle/>
          <a:p>
            <a:r>
              <a:rPr lang="pt-BR" dirty="0"/>
              <a:t>Como surge o </a:t>
            </a:r>
            <a:r>
              <a:rPr lang="pt-BR" dirty="0" err="1"/>
              <a:t>eap</a:t>
            </a:r>
            <a:endParaRPr lang="pt-BR" dirty="0"/>
          </a:p>
        </p:txBody>
      </p:sp>
      <p:sp>
        <p:nvSpPr>
          <p:cNvPr id="3" name="Espaço Reservado para Conteúdo 2">
            <a:extLst>
              <a:ext uri="{FF2B5EF4-FFF2-40B4-BE49-F238E27FC236}">
                <a16:creationId xmlns:a16="http://schemas.microsoft.com/office/drawing/2014/main" id="{FAC1062D-36C5-41C8-893E-3AE212A06758}"/>
              </a:ext>
            </a:extLst>
          </p:cNvPr>
          <p:cNvSpPr>
            <a:spLocks noGrp="1"/>
          </p:cNvSpPr>
          <p:nvPr>
            <p:ph idx="1"/>
          </p:nvPr>
        </p:nvSpPr>
        <p:spPr>
          <a:xfrm>
            <a:off x="272563" y="2015732"/>
            <a:ext cx="10782292" cy="3450613"/>
          </a:xfrm>
        </p:spPr>
        <p:txBody>
          <a:bodyPr/>
          <a:lstStyle/>
          <a:p>
            <a:pPr marL="0" indent="0" algn="just">
              <a:buNone/>
            </a:pPr>
            <a:r>
              <a:rPr lang="pt-BR" b="0" i="0" dirty="0">
                <a:effectLst/>
                <a:cs typeface="Arial" panose="020B0604020202020204" pitchFamily="34" charset="0"/>
              </a:rPr>
              <a:t>O edema do pulmão possui o mesmo mecanismo fisiopatológico de qualquer edema em nosso corpo, surgindo sempre que há extravasamento de água dos vasos sanguíneos para algum tecido.</a:t>
            </a:r>
          </a:p>
          <a:p>
            <a:pPr marL="0" indent="0" algn="just">
              <a:buNone/>
            </a:pPr>
            <a:r>
              <a:rPr lang="pt-BR" b="0" i="0" dirty="0">
                <a:effectLst/>
                <a:cs typeface="Arial" panose="020B0604020202020204" pitchFamily="34" charset="0"/>
              </a:rPr>
              <a:t>Ao contrário do que se possa imaginar, os nossos vasos sanguíneos não são tubos impermeáveis, eles apresentam poros que permitem a saída e entrada de células, bactérias, proteínas e água.</a:t>
            </a:r>
          </a:p>
          <a:p>
            <a:pPr marL="0" indent="0" algn="just">
              <a:buNone/>
            </a:pPr>
            <a:r>
              <a:rPr lang="pt-BR" b="0" i="0" dirty="0">
                <a:effectLst/>
                <a:cs typeface="Arial" panose="020B0604020202020204" pitchFamily="34" charset="0"/>
              </a:rPr>
              <a:t>O edema do pulmão ocorre basicamente por dois mecanismos:</a:t>
            </a:r>
          </a:p>
          <a:p>
            <a:pPr marL="0" indent="0" algn="just">
              <a:buNone/>
            </a:pPr>
            <a:endParaRPr lang="pt-BR" dirty="0">
              <a:cs typeface="Arial" panose="020B0604020202020204" pitchFamily="34" charset="0"/>
            </a:endParaRPr>
          </a:p>
        </p:txBody>
      </p:sp>
    </p:spTree>
    <p:extLst>
      <p:ext uri="{BB962C8B-B14F-4D97-AF65-F5344CB8AC3E}">
        <p14:creationId xmlns:p14="http://schemas.microsoft.com/office/powerpoint/2010/main" val="2096341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8AC742F-D2E2-4D78-BCBC-8768FCD5D62A}"/>
              </a:ext>
            </a:extLst>
          </p:cNvPr>
          <p:cNvSpPr>
            <a:spLocks noGrp="1"/>
          </p:cNvSpPr>
          <p:nvPr>
            <p:ph idx="1"/>
          </p:nvPr>
        </p:nvSpPr>
        <p:spPr>
          <a:xfrm>
            <a:off x="448407" y="2042109"/>
            <a:ext cx="11544300" cy="3450613"/>
          </a:xfrm>
        </p:spPr>
        <p:txBody>
          <a:bodyPr>
            <a:normAutofit/>
          </a:bodyPr>
          <a:lstStyle/>
          <a:p>
            <a:pPr algn="just"/>
            <a:r>
              <a:rPr lang="pt-BR" b="1" i="0" dirty="0">
                <a:effectLst/>
                <a:cs typeface="Arial" panose="020B0604020202020204" pitchFamily="34" charset="0"/>
              </a:rPr>
              <a:t>Aumento da pressão dentro dos vasos sanguíneos</a:t>
            </a:r>
          </a:p>
          <a:p>
            <a:pPr marL="0" indent="0" algn="just">
              <a:buNone/>
            </a:pPr>
            <a:r>
              <a:rPr lang="pt-BR" b="0" i="0" dirty="0">
                <a:effectLst/>
                <a:cs typeface="Arial" panose="020B0604020202020204" pitchFamily="34" charset="0"/>
              </a:rPr>
              <a:t>Quando a pressão fica muito elevada dentro dos vasos do pulmão, a água do sangue tende a “sorar” através dos poros, indo se acumular dentro do tecido pulmonar, principalmente nos alvéolos, que são as estruturas que realizam as trocas gasosas.</a:t>
            </a:r>
          </a:p>
          <a:p>
            <a:pPr algn="just"/>
            <a:r>
              <a:rPr lang="pt-BR" b="1" i="0" dirty="0">
                <a:effectLst/>
                <a:cs typeface="Arial" panose="020B0604020202020204" pitchFamily="34" charset="0"/>
              </a:rPr>
              <a:t>Aumento da permeabilidade dos vasos</a:t>
            </a:r>
          </a:p>
          <a:p>
            <a:pPr marL="0" indent="0" algn="just">
              <a:buNone/>
            </a:pPr>
            <a:r>
              <a:rPr lang="pt-BR" b="0" i="0" dirty="0">
                <a:effectLst/>
                <a:cs typeface="Arial" panose="020B0604020202020204" pitchFamily="34" charset="0"/>
              </a:rPr>
              <a:t>Algumas doenças que serão explicadas a seguir causam um aumento nos poros dos vasos sanguíneos, tornando-os mais permeáveis, o que facilita o extravasamento de água.</a:t>
            </a:r>
          </a:p>
          <a:p>
            <a:pPr marL="0" indent="0" algn="just">
              <a:buNone/>
            </a:pPr>
            <a:endParaRPr lang="pt-BR" dirty="0">
              <a:cs typeface="Arial" panose="020B0604020202020204" pitchFamily="34" charset="0"/>
            </a:endParaRPr>
          </a:p>
        </p:txBody>
      </p:sp>
    </p:spTree>
    <p:extLst>
      <p:ext uri="{BB962C8B-B14F-4D97-AF65-F5344CB8AC3E}">
        <p14:creationId xmlns:p14="http://schemas.microsoft.com/office/powerpoint/2010/main" val="273749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1B35E-73F5-4487-86D0-9FFA0DFE9A14}"/>
              </a:ext>
            </a:extLst>
          </p:cNvPr>
          <p:cNvSpPr>
            <a:spLocks noGrp="1"/>
          </p:cNvSpPr>
          <p:nvPr>
            <p:ph type="title"/>
          </p:nvPr>
        </p:nvSpPr>
        <p:spPr>
          <a:xfrm>
            <a:off x="1294362" y="400073"/>
            <a:ext cx="9603275" cy="1049235"/>
          </a:xfrm>
        </p:spPr>
        <p:txBody>
          <a:bodyPr/>
          <a:lstStyle/>
          <a:p>
            <a:r>
              <a:rPr lang="pt-BR" dirty="0"/>
              <a:t>Fatores de risco</a:t>
            </a:r>
          </a:p>
        </p:txBody>
      </p:sp>
      <p:sp>
        <p:nvSpPr>
          <p:cNvPr id="3" name="Espaço Reservado para Conteúdo 2">
            <a:extLst>
              <a:ext uri="{FF2B5EF4-FFF2-40B4-BE49-F238E27FC236}">
                <a16:creationId xmlns:a16="http://schemas.microsoft.com/office/drawing/2014/main" id="{7EB4CE10-D5C6-4440-9C86-3626375EFB66}"/>
              </a:ext>
            </a:extLst>
          </p:cNvPr>
          <p:cNvSpPr>
            <a:spLocks noGrp="1"/>
          </p:cNvSpPr>
          <p:nvPr>
            <p:ph idx="1"/>
          </p:nvPr>
        </p:nvSpPr>
        <p:spPr>
          <a:xfrm>
            <a:off x="1294362" y="1321139"/>
            <a:ext cx="9603275" cy="5273091"/>
          </a:xfrm>
        </p:spPr>
        <p:txBody>
          <a:bodyPr/>
          <a:lstStyle/>
          <a:p>
            <a:r>
              <a:rPr lang="pt-BR" dirty="0"/>
              <a:t>Histórico familiar: filhos de pais hipertensos têm um risco 30% maior de ter pressão alta</a:t>
            </a:r>
          </a:p>
          <a:p>
            <a:r>
              <a:rPr lang="pt-BR" dirty="0"/>
              <a:t>Idade: a partir dos 60 anos de idade, as artérias perdem a flexibilidade</a:t>
            </a:r>
          </a:p>
          <a:p>
            <a:r>
              <a:rPr lang="pt-BR" dirty="0"/>
              <a:t>Obesidade/Sedentarismo</a:t>
            </a:r>
          </a:p>
          <a:p>
            <a:r>
              <a:rPr lang="pt-BR" dirty="0"/>
              <a:t>Diabetes</a:t>
            </a:r>
          </a:p>
          <a:p>
            <a:r>
              <a:rPr lang="pt-BR" dirty="0"/>
              <a:t>Estresse</a:t>
            </a:r>
          </a:p>
          <a:p>
            <a:r>
              <a:rPr lang="pt-BR" dirty="0"/>
              <a:t>Sono irregular</a:t>
            </a:r>
          </a:p>
          <a:p>
            <a:r>
              <a:rPr lang="pt-BR" dirty="0"/>
              <a:t>Menopausa</a:t>
            </a:r>
          </a:p>
          <a:p>
            <a:r>
              <a:rPr lang="pt-BR" dirty="0"/>
              <a:t>Alcoolismo/Tabagismo</a:t>
            </a:r>
          </a:p>
          <a:p>
            <a:r>
              <a:rPr lang="pt-BR" dirty="0"/>
              <a:t>Doenças Renais</a:t>
            </a:r>
          </a:p>
          <a:p>
            <a:r>
              <a:rPr lang="pt-BR" dirty="0" err="1"/>
              <a:t>Apnéia</a:t>
            </a:r>
            <a:r>
              <a:rPr lang="pt-BR" dirty="0"/>
              <a:t> do Sono e Alterações na </a:t>
            </a:r>
            <a:r>
              <a:rPr lang="pt-BR" dirty="0" err="1"/>
              <a:t>Tireóide</a:t>
            </a:r>
            <a:r>
              <a:rPr lang="pt-BR" dirty="0"/>
              <a:t>.</a:t>
            </a:r>
          </a:p>
          <a:p>
            <a:endParaRPr lang="pt-BR" dirty="0"/>
          </a:p>
        </p:txBody>
      </p:sp>
    </p:spTree>
    <p:extLst>
      <p:ext uri="{BB962C8B-B14F-4D97-AF65-F5344CB8AC3E}">
        <p14:creationId xmlns:p14="http://schemas.microsoft.com/office/powerpoint/2010/main" val="2722898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1DD14-7CA4-4B88-AD15-9C7B4BAE9E0A}"/>
              </a:ext>
            </a:extLst>
          </p:cNvPr>
          <p:cNvSpPr>
            <a:spLocks noGrp="1"/>
          </p:cNvSpPr>
          <p:nvPr>
            <p:ph type="title"/>
          </p:nvPr>
        </p:nvSpPr>
        <p:spPr/>
        <p:txBody>
          <a:bodyPr/>
          <a:lstStyle/>
          <a:p>
            <a:endParaRPr lang="pt-BR"/>
          </a:p>
        </p:txBody>
      </p:sp>
      <p:pic>
        <p:nvPicPr>
          <p:cNvPr id="3074" name="Picture 2">
            <a:extLst>
              <a:ext uri="{FF2B5EF4-FFF2-40B4-BE49-F238E27FC236}">
                <a16:creationId xmlns:a16="http://schemas.microsoft.com/office/drawing/2014/main" id="{DEF5A591-6FB4-4D43-ABBB-9A35EDAE68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6894" y="-277895"/>
            <a:ext cx="8237544" cy="741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25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D2C370-6C26-4EF4-8C99-12022A8EF3CA}"/>
              </a:ext>
            </a:extLst>
          </p:cNvPr>
          <p:cNvSpPr>
            <a:spLocks noGrp="1"/>
          </p:cNvSpPr>
          <p:nvPr>
            <p:ph type="title"/>
          </p:nvPr>
        </p:nvSpPr>
        <p:spPr/>
        <p:txBody>
          <a:bodyPr/>
          <a:lstStyle/>
          <a:p>
            <a:r>
              <a:rPr lang="pt-BR" dirty="0"/>
              <a:t>Causas do </a:t>
            </a:r>
            <a:r>
              <a:rPr lang="pt-BR" dirty="0" err="1"/>
              <a:t>eap</a:t>
            </a:r>
            <a:endParaRPr lang="pt-BR" dirty="0"/>
          </a:p>
        </p:txBody>
      </p:sp>
      <p:sp>
        <p:nvSpPr>
          <p:cNvPr id="3" name="Espaço Reservado para Conteúdo 2">
            <a:extLst>
              <a:ext uri="{FF2B5EF4-FFF2-40B4-BE49-F238E27FC236}">
                <a16:creationId xmlns:a16="http://schemas.microsoft.com/office/drawing/2014/main" id="{9F46590A-F629-4988-BB78-866B27CAB920}"/>
              </a:ext>
            </a:extLst>
          </p:cNvPr>
          <p:cNvSpPr>
            <a:spLocks noGrp="1"/>
          </p:cNvSpPr>
          <p:nvPr>
            <p:ph idx="1"/>
          </p:nvPr>
        </p:nvSpPr>
        <p:spPr>
          <a:xfrm>
            <a:off x="1451579" y="2015732"/>
            <a:ext cx="9603275" cy="4516953"/>
          </a:xfrm>
        </p:spPr>
        <p:txBody>
          <a:bodyPr/>
          <a:lstStyle/>
          <a:p>
            <a:r>
              <a:rPr lang="pt-BR" dirty="0"/>
              <a:t>ICC</a:t>
            </a:r>
          </a:p>
          <a:p>
            <a:r>
              <a:rPr lang="pt-BR" dirty="0"/>
              <a:t>IAM</a:t>
            </a:r>
          </a:p>
          <a:p>
            <a:r>
              <a:rPr lang="pt-BR" dirty="0"/>
              <a:t>HAS</a:t>
            </a:r>
          </a:p>
          <a:p>
            <a:r>
              <a:rPr lang="pt-BR" dirty="0"/>
              <a:t>DOENÇAS DAS VÁLVULAS DO CORAÇÃO</a:t>
            </a:r>
          </a:p>
          <a:p>
            <a:r>
              <a:rPr lang="pt-BR" dirty="0"/>
              <a:t>INSUFICÊNCIA RENAL</a:t>
            </a:r>
          </a:p>
          <a:p>
            <a:r>
              <a:rPr lang="pt-BR" dirty="0"/>
              <a:t>INFECÇÕES</a:t>
            </a:r>
          </a:p>
          <a:p>
            <a:r>
              <a:rPr lang="pt-BR" dirty="0"/>
              <a:t>DROGAS E MEDICAMENTOS (</a:t>
            </a:r>
            <a:r>
              <a:rPr lang="pt-BR" dirty="0" err="1"/>
              <a:t>Ex</a:t>
            </a:r>
            <a:r>
              <a:rPr lang="pt-BR" dirty="0"/>
              <a:t>: Intoxicação por AAS)</a:t>
            </a:r>
          </a:p>
          <a:p>
            <a:r>
              <a:rPr lang="pt-BR" dirty="0"/>
              <a:t>LESÕES NEUROLÓGICAS</a:t>
            </a:r>
          </a:p>
        </p:txBody>
      </p:sp>
    </p:spTree>
    <p:extLst>
      <p:ext uri="{BB962C8B-B14F-4D97-AF65-F5344CB8AC3E}">
        <p14:creationId xmlns:p14="http://schemas.microsoft.com/office/powerpoint/2010/main" val="2392787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63ABF-97D8-4F37-A561-B89112C312C1}"/>
              </a:ext>
            </a:extLst>
          </p:cNvPr>
          <p:cNvSpPr>
            <a:spLocks noGrp="1"/>
          </p:cNvSpPr>
          <p:nvPr>
            <p:ph type="title"/>
          </p:nvPr>
        </p:nvSpPr>
        <p:spPr/>
        <p:txBody>
          <a:bodyPr/>
          <a:lstStyle/>
          <a:p>
            <a:r>
              <a:rPr lang="pt-BR" dirty="0"/>
              <a:t>SINTOMAS</a:t>
            </a:r>
          </a:p>
        </p:txBody>
      </p:sp>
      <p:sp>
        <p:nvSpPr>
          <p:cNvPr id="3" name="Espaço Reservado para Conteúdo 2">
            <a:extLst>
              <a:ext uri="{FF2B5EF4-FFF2-40B4-BE49-F238E27FC236}">
                <a16:creationId xmlns:a16="http://schemas.microsoft.com/office/drawing/2014/main" id="{581EBC44-7159-488F-A074-3891A273FB7B}"/>
              </a:ext>
            </a:extLst>
          </p:cNvPr>
          <p:cNvSpPr>
            <a:spLocks noGrp="1"/>
          </p:cNvSpPr>
          <p:nvPr>
            <p:ph idx="1"/>
          </p:nvPr>
        </p:nvSpPr>
        <p:spPr/>
        <p:txBody>
          <a:bodyPr/>
          <a:lstStyle/>
          <a:p>
            <a:r>
              <a:rPr lang="pt-BR" b="0" i="0" dirty="0">
                <a:effectLst/>
                <a:cs typeface="Arial" panose="020B0604020202020204" pitchFamily="34" charset="0"/>
              </a:rPr>
              <a:t>intolerância aos esforços</a:t>
            </a:r>
          </a:p>
          <a:p>
            <a:r>
              <a:rPr lang="pt-BR" b="0" i="0" dirty="0">
                <a:effectLst/>
                <a:cs typeface="Arial" panose="020B0604020202020204" pitchFamily="34" charset="0"/>
              </a:rPr>
              <a:t>cansaço (mesmo em repouso)</a:t>
            </a:r>
          </a:p>
          <a:p>
            <a:r>
              <a:rPr lang="pt-BR" b="0" i="0" dirty="0">
                <a:effectLst/>
                <a:cs typeface="Arial" panose="020B0604020202020204" pitchFamily="34" charset="0"/>
              </a:rPr>
              <a:t>falta de ar quando se deita (havendo necessidade de usar pelo menos dois travesseiros para dormir, edemas nos pés e tornozelos e chiado no peito. Esse quadro é típico nos pacientes com insuficiência cardíaca, que apresentam piora gradual da função do coração e progressiva congestão pulmonar).</a:t>
            </a:r>
            <a:endParaRPr lang="pt-BR" dirty="0">
              <a:cs typeface="Arial" panose="020B0604020202020204" pitchFamily="34" charset="0"/>
            </a:endParaRPr>
          </a:p>
        </p:txBody>
      </p:sp>
    </p:spTree>
    <p:extLst>
      <p:ext uri="{BB962C8B-B14F-4D97-AF65-F5344CB8AC3E}">
        <p14:creationId xmlns:p14="http://schemas.microsoft.com/office/powerpoint/2010/main" val="722539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87B37-4730-48DE-8A1F-3442B196CC3E}"/>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972E0D9F-CC1B-469D-A8FC-78084DFCE00E}"/>
              </a:ext>
            </a:extLst>
          </p:cNvPr>
          <p:cNvSpPr>
            <a:spLocks noGrp="1"/>
          </p:cNvSpPr>
          <p:nvPr>
            <p:ph idx="1"/>
          </p:nvPr>
        </p:nvSpPr>
        <p:spPr/>
        <p:txBody>
          <a:bodyPr/>
          <a:lstStyle/>
          <a:p>
            <a:r>
              <a:rPr lang="pt-BR" dirty="0"/>
              <a:t>SUPORTE DE OXIGÊNIO (POR VEZES ENTUBAÇÃO)</a:t>
            </a:r>
          </a:p>
          <a:p>
            <a:r>
              <a:rPr lang="pt-BR" dirty="0"/>
              <a:t>DIURÉTICOS (Em casos que o diurético não consiga eliminar a urina, indica-se hemodiálise de urgência como método rápido de remoção de até 01L de água dos pulmões num espaço de 20-30min.</a:t>
            </a:r>
          </a:p>
          <a:p>
            <a:r>
              <a:rPr lang="pt-BR" dirty="0"/>
              <a:t>VASODILATADORES com a intenção de controle da Pressão Arterial melhorando o fluxo de drenagem dos líquidos. </a:t>
            </a:r>
          </a:p>
        </p:txBody>
      </p:sp>
    </p:spTree>
    <p:extLst>
      <p:ext uri="{BB962C8B-B14F-4D97-AF65-F5344CB8AC3E}">
        <p14:creationId xmlns:p14="http://schemas.microsoft.com/office/powerpoint/2010/main" val="3835415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59884-20BE-484F-8A04-153667AF1F47}"/>
              </a:ext>
            </a:extLst>
          </p:cNvPr>
          <p:cNvSpPr>
            <a:spLocks noGrp="1"/>
          </p:cNvSpPr>
          <p:nvPr>
            <p:ph type="title"/>
          </p:nvPr>
        </p:nvSpPr>
        <p:spPr/>
        <p:txBody>
          <a:bodyPr>
            <a:normAutofit fontScale="90000"/>
          </a:bodyPr>
          <a:lstStyle/>
          <a:p>
            <a:br>
              <a:rPr lang="pt-BR" sz="1800" b="0" i="0" u="none" strike="noStrike" baseline="0" dirty="0">
                <a:solidFill>
                  <a:srgbClr val="000000"/>
                </a:solidFill>
                <a:latin typeface="Verdana" panose="020B0604030504040204" pitchFamily="34" charset="0"/>
              </a:rPr>
            </a:br>
            <a:r>
              <a:rPr lang="pt-BR" b="0" i="0" u="none" strike="noStrike" baseline="0" dirty="0" err="1">
                <a:solidFill>
                  <a:srgbClr val="000000"/>
                </a:solidFill>
                <a:ea typeface="Verdana" panose="020B0604030504040204" pitchFamily="34" charset="0"/>
              </a:rPr>
              <a:t>Disturbios</a:t>
            </a:r>
            <a:r>
              <a:rPr lang="pt-BR" b="0" i="0" u="none" strike="noStrike" baseline="0" dirty="0">
                <a:solidFill>
                  <a:srgbClr val="000000"/>
                </a:solidFill>
                <a:ea typeface="Verdana" panose="020B0604030504040204" pitchFamily="34" charset="0"/>
              </a:rPr>
              <a:t> valvulares</a:t>
            </a:r>
            <a:r>
              <a:rPr lang="pt-BR" sz="1800" b="0" i="0" u="none" strike="noStrike" baseline="0" dirty="0">
                <a:solidFill>
                  <a:srgbClr val="000000"/>
                </a:solidFill>
                <a:latin typeface="Verdana" panose="020B0604030504040204" pitchFamily="34" charset="0"/>
              </a:rPr>
              <a:t>	</a:t>
            </a:r>
            <a:br>
              <a:rPr lang="pt-BR" sz="1800" b="0" i="0" u="none" strike="noStrike" baseline="0" dirty="0">
                <a:solidFill>
                  <a:srgbClr val="000000"/>
                </a:solidFill>
                <a:latin typeface="Verdana" panose="020B0604030504040204" pitchFamily="34" charset="0"/>
              </a:rPr>
            </a:br>
            <a:endParaRPr lang="pt-BR" dirty="0"/>
          </a:p>
        </p:txBody>
      </p:sp>
      <p:sp>
        <p:nvSpPr>
          <p:cNvPr id="3" name="Espaço Reservado para Conteúdo 2">
            <a:extLst>
              <a:ext uri="{FF2B5EF4-FFF2-40B4-BE49-F238E27FC236}">
                <a16:creationId xmlns:a16="http://schemas.microsoft.com/office/drawing/2014/main" id="{1401CFF7-BA41-41A7-9834-467416F82D63}"/>
              </a:ext>
            </a:extLst>
          </p:cNvPr>
          <p:cNvSpPr>
            <a:spLocks noGrp="1"/>
          </p:cNvSpPr>
          <p:nvPr>
            <p:ph idx="1"/>
          </p:nvPr>
        </p:nvSpPr>
        <p:spPr>
          <a:xfrm>
            <a:off x="650631" y="2015732"/>
            <a:ext cx="11227777" cy="4376276"/>
          </a:xfrm>
        </p:spPr>
        <p:txBody>
          <a:bodyPr/>
          <a:lstStyle/>
          <a:p>
            <a:pPr marL="0" indent="0" algn="just">
              <a:buNone/>
            </a:pPr>
            <a:r>
              <a:rPr lang="pt-BR" b="0" i="0" dirty="0">
                <a:effectLst/>
              </a:rPr>
              <a:t>Os distúrbios das válvulas cardíacas podem afetar qualquer uma das válvulas do seu coração. Suas válvulas cardíacas têm abas que abrem e fecham a cada batimento cardíaco, permitindo que o sangue flua através das câmaras superior e inferior do coração e para o resto do seu corpo.</a:t>
            </a:r>
          </a:p>
          <a:p>
            <a:pPr marL="0" indent="0" algn="just">
              <a:buNone/>
            </a:pPr>
            <a:r>
              <a:rPr lang="pt-BR" b="0" i="0" dirty="0">
                <a:effectLst/>
              </a:rPr>
              <a:t>As válvulas cardíacas funcionam garantindo que o sangue flua para a frente e não faça backup nem cause vazamento. Se há um distúrbio da válvula cardíaca, a válvula não é capaz de fazer esse trabalho corretamente. Isso pode ser causado por um vazamento de sangue, chamado de regurgitação, um estreitamento da abertura da válvula, chamada estenose, ou uma combinação de regurgitação e estenose.</a:t>
            </a:r>
          </a:p>
          <a:p>
            <a:pPr marL="0" indent="0" algn="just">
              <a:buNone/>
            </a:pPr>
            <a:r>
              <a:rPr lang="pt-BR" b="0" i="0" dirty="0">
                <a:effectLst/>
              </a:rPr>
              <a:t>Algumas pessoas com um distúrbio da válvula cardíaca podem não ter nenhum sintoma, enquanto outras podem ter condições como </a:t>
            </a:r>
            <a:r>
              <a:rPr lang="pt-BR" b="0" i="0" u="none" strike="noStrike" dirty="0">
                <a:effectLst/>
                <a:hlinkClick r:id="rId2">
                  <a:extLst>
                    <a:ext uri="{A12FA001-AC4F-418D-AE19-62706E023703}">
                      <ahyp:hlinkClr xmlns:ahyp="http://schemas.microsoft.com/office/drawing/2018/hyperlinkcolor" val="tx"/>
                    </a:ext>
                  </a:extLst>
                </a:hlinkClick>
              </a:rPr>
              <a:t>golpes</a:t>
            </a:r>
            <a:r>
              <a:rPr lang="pt-BR" b="0" i="0" dirty="0">
                <a:effectLst/>
              </a:rPr>
              <a:t>, </a:t>
            </a:r>
            <a:r>
              <a:rPr lang="pt-BR" b="0" i="0" u="none" strike="noStrike" dirty="0">
                <a:solidFill>
                  <a:srgbClr val="FA2B5C"/>
                </a:solidFill>
                <a:effectLst/>
                <a:hlinkClick r:id="rId3">
                  <a:extLst>
                    <a:ext uri="{A12FA001-AC4F-418D-AE19-62706E023703}">
                      <ahyp:hlinkClr xmlns:ahyp="http://schemas.microsoft.com/office/drawing/2018/hyperlinkcolor" val="tx"/>
                    </a:ext>
                  </a:extLst>
                </a:hlinkClick>
              </a:rPr>
              <a:t>ataques </a:t>
            </a:r>
            <a:r>
              <a:rPr lang="pt-BR" b="0" i="0" u="none" strike="noStrike" dirty="0">
                <a:effectLst/>
                <a:hlinkClick r:id="rId3">
                  <a:extLst>
                    <a:ext uri="{A12FA001-AC4F-418D-AE19-62706E023703}">
                      <ahyp:hlinkClr xmlns:ahyp="http://schemas.microsoft.com/office/drawing/2018/hyperlinkcolor" val="tx"/>
                    </a:ext>
                  </a:extLst>
                </a:hlinkClick>
              </a:rPr>
              <a:t>cardíacos</a:t>
            </a:r>
            <a:r>
              <a:rPr lang="pt-BR" b="0" i="0" u="none" strike="noStrike" dirty="0">
                <a:effectLst/>
              </a:rPr>
              <a:t> </a:t>
            </a:r>
            <a:r>
              <a:rPr lang="pt-BR" b="0" i="0" dirty="0">
                <a:effectLst/>
              </a:rPr>
              <a:t>e </a:t>
            </a:r>
            <a:r>
              <a:rPr lang="pt-BR" b="0" i="0" u="none" strike="noStrike" dirty="0">
                <a:effectLst/>
                <a:hlinkClick r:id="rId4">
                  <a:extLst>
                    <a:ext uri="{A12FA001-AC4F-418D-AE19-62706E023703}">
                      <ahyp:hlinkClr xmlns:ahyp="http://schemas.microsoft.com/office/drawing/2018/hyperlinkcolor" val="tx"/>
                    </a:ext>
                  </a:extLst>
                </a:hlinkClick>
              </a:rPr>
              <a:t>coágulos de sangue</a:t>
            </a:r>
            <a:r>
              <a:rPr lang="pt-BR" b="0" i="0" dirty="0">
                <a:effectLst/>
              </a:rPr>
              <a:t> se o distúrbio da válvula cardíaca não for tratado.</a:t>
            </a:r>
            <a:endParaRPr lang="pt-BR" dirty="0"/>
          </a:p>
        </p:txBody>
      </p:sp>
    </p:spTree>
    <p:extLst>
      <p:ext uri="{BB962C8B-B14F-4D97-AF65-F5344CB8AC3E}">
        <p14:creationId xmlns:p14="http://schemas.microsoft.com/office/powerpoint/2010/main" val="1120091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26AE4-A9EC-4F74-ACB9-CC2BAC210576}"/>
              </a:ext>
            </a:extLst>
          </p:cNvPr>
          <p:cNvSpPr>
            <a:spLocks noGrp="1"/>
          </p:cNvSpPr>
          <p:nvPr>
            <p:ph type="title"/>
          </p:nvPr>
        </p:nvSpPr>
        <p:spPr/>
        <p:txBody>
          <a:bodyPr/>
          <a:lstStyle/>
          <a:p>
            <a:r>
              <a:rPr lang="pt-BR" b="0" i="0" dirty="0">
                <a:solidFill>
                  <a:srgbClr val="333333"/>
                </a:solidFill>
                <a:effectLst/>
                <a:latin typeface="Open Sans"/>
              </a:rPr>
              <a:t>Prolapso da válvula mitral</a:t>
            </a:r>
            <a:br>
              <a:rPr lang="pt-BR" b="0" i="0" dirty="0">
                <a:solidFill>
                  <a:srgbClr val="333333"/>
                </a:solidFill>
                <a:effectLst/>
                <a:latin typeface="Open Sans"/>
              </a:rPr>
            </a:br>
            <a:endParaRPr lang="pt-BR" dirty="0"/>
          </a:p>
        </p:txBody>
      </p:sp>
      <p:sp>
        <p:nvSpPr>
          <p:cNvPr id="3" name="Espaço Reservado para Conteúdo 2">
            <a:extLst>
              <a:ext uri="{FF2B5EF4-FFF2-40B4-BE49-F238E27FC236}">
                <a16:creationId xmlns:a16="http://schemas.microsoft.com/office/drawing/2014/main" id="{0B99D479-0193-400C-AE00-1ECA9B371B67}"/>
              </a:ext>
            </a:extLst>
          </p:cNvPr>
          <p:cNvSpPr>
            <a:spLocks noGrp="1"/>
          </p:cNvSpPr>
          <p:nvPr>
            <p:ph idx="1"/>
          </p:nvPr>
        </p:nvSpPr>
        <p:spPr>
          <a:xfrm>
            <a:off x="945596" y="2200370"/>
            <a:ext cx="10615239" cy="3450613"/>
          </a:xfrm>
        </p:spPr>
        <p:txBody>
          <a:bodyPr/>
          <a:lstStyle/>
          <a:p>
            <a:pPr marL="0" indent="0" algn="just" fontAlgn="base">
              <a:buNone/>
            </a:pPr>
            <a:r>
              <a:rPr lang="pt-BR" b="0" i="0" dirty="0">
                <a:effectLst/>
              </a:rPr>
              <a:t>Ocorre quando a válvula mitral não fecha adequadamente, às vezes fazendo o sangue fluir de volta para o átrio esquerdo.</a:t>
            </a:r>
          </a:p>
          <a:p>
            <a:pPr marL="0" indent="0" algn="just" fontAlgn="base">
              <a:buNone/>
            </a:pPr>
            <a:r>
              <a:rPr lang="pt-BR" b="0" i="0" dirty="0">
                <a:effectLst/>
              </a:rPr>
              <a:t>A maioria das pessoas com prolapso da válvula mitral não apresenta sintomas e, portanto, não requer tratamento. No entanto, os sintomas que indicam que o tratamento é necessário incluem:</a:t>
            </a:r>
          </a:p>
          <a:p>
            <a:pPr marL="0" indent="0" algn="just" fontAlgn="base">
              <a:buNone/>
            </a:pPr>
            <a:r>
              <a:rPr lang="pt-BR" b="0" i="0" dirty="0">
                <a:effectLst/>
              </a:rPr>
              <a:t>O tratamento envolve cirurgia para reparar ou substituir a válvula mitral.</a:t>
            </a:r>
          </a:p>
          <a:p>
            <a:pPr algn="just"/>
            <a:endParaRPr lang="pt-BR" dirty="0"/>
          </a:p>
        </p:txBody>
      </p:sp>
    </p:spTree>
    <p:extLst>
      <p:ext uri="{BB962C8B-B14F-4D97-AF65-F5344CB8AC3E}">
        <p14:creationId xmlns:p14="http://schemas.microsoft.com/office/powerpoint/2010/main" val="677058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0ED48-70B3-4E58-B137-DD69184A09FA}"/>
              </a:ext>
            </a:extLst>
          </p:cNvPr>
          <p:cNvSpPr>
            <a:spLocks noGrp="1"/>
          </p:cNvSpPr>
          <p:nvPr>
            <p:ph type="title"/>
          </p:nvPr>
        </p:nvSpPr>
        <p:spPr/>
        <p:txBody>
          <a:bodyPr/>
          <a:lstStyle/>
          <a:p>
            <a:r>
              <a:rPr lang="pt-BR" b="0" i="0" dirty="0">
                <a:solidFill>
                  <a:srgbClr val="333333"/>
                </a:solidFill>
                <a:effectLst/>
                <a:latin typeface="Open Sans"/>
              </a:rPr>
              <a:t>Doença valvar aórtica bicúspide</a:t>
            </a:r>
            <a:br>
              <a:rPr lang="pt-BR" b="0" i="0" dirty="0">
                <a:solidFill>
                  <a:srgbClr val="333333"/>
                </a:solidFill>
                <a:effectLst/>
                <a:latin typeface="Open Sans"/>
              </a:rPr>
            </a:br>
            <a:endParaRPr lang="pt-BR" dirty="0"/>
          </a:p>
        </p:txBody>
      </p:sp>
      <p:sp>
        <p:nvSpPr>
          <p:cNvPr id="3" name="Espaço Reservado para Conteúdo 2">
            <a:extLst>
              <a:ext uri="{FF2B5EF4-FFF2-40B4-BE49-F238E27FC236}">
                <a16:creationId xmlns:a16="http://schemas.microsoft.com/office/drawing/2014/main" id="{36F9FC15-76AB-499D-A481-66C29D76250E}"/>
              </a:ext>
            </a:extLst>
          </p:cNvPr>
          <p:cNvSpPr>
            <a:spLocks noGrp="1"/>
          </p:cNvSpPr>
          <p:nvPr>
            <p:ph idx="1"/>
          </p:nvPr>
        </p:nvSpPr>
        <p:spPr>
          <a:xfrm>
            <a:off x="831296" y="2244332"/>
            <a:ext cx="10843839" cy="3450613"/>
          </a:xfrm>
        </p:spPr>
        <p:txBody>
          <a:bodyPr/>
          <a:lstStyle/>
          <a:p>
            <a:pPr algn="just"/>
            <a:r>
              <a:rPr lang="pt-BR" b="0" i="0" dirty="0">
                <a:effectLst/>
              </a:rPr>
              <a:t>Bicúspide </a:t>
            </a:r>
            <a:r>
              <a:rPr lang="pt-BR" b="0" i="0" u="none" strike="noStrike" dirty="0" err="1">
                <a:solidFill>
                  <a:srgbClr val="FA2B5C"/>
                </a:solidFill>
                <a:effectLst/>
                <a:hlinkClick r:id="rId2">
                  <a:extLst>
                    <a:ext uri="{A12FA001-AC4F-418D-AE19-62706E023703}">
                      <ahyp:hlinkClr xmlns:ahyp="http://schemas.microsoft.com/office/drawing/2018/hyperlinkcolor" val="tx"/>
                    </a:ext>
                  </a:extLst>
                </a:hlinkClick>
              </a:rPr>
              <a:t>valvopatia</a:t>
            </a:r>
            <a:r>
              <a:rPr lang="pt-BR" b="0" i="0" u="none" strike="noStrike" dirty="0">
                <a:effectLst/>
                <a:hlinkClick r:id="rId2">
                  <a:extLst>
                    <a:ext uri="{A12FA001-AC4F-418D-AE19-62706E023703}">
                      <ahyp:hlinkClr xmlns:ahyp="http://schemas.microsoft.com/office/drawing/2018/hyperlinkcolor" val="tx"/>
                    </a:ext>
                  </a:extLst>
                </a:hlinkClick>
              </a:rPr>
              <a:t> aórtica</a:t>
            </a:r>
            <a:r>
              <a:rPr lang="pt-BR" b="0" i="0" dirty="0">
                <a:effectLst/>
              </a:rPr>
              <a:t> ocorre quando uma pessoa nasce com uma válvula aórtica que possui dois retalhos em vez dos três usuais. Em casos muito graves, os sintomas desse tipo de distúrbio estão presentes no nascimento. No entanto, algumas pessoas podem passar décadas sem saber que têm esse tipo de distúrbio. A válvula geralmente é capaz de funcionar por anos sem causar sintomas; portanto, a maioria das pessoas com doença valvar aórtica bicúspide não é diagnosticada até a idade adulta.</a:t>
            </a:r>
            <a:endParaRPr lang="pt-BR" dirty="0"/>
          </a:p>
        </p:txBody>
      </p:sp>
    </p:spTree>
    <p:extLst>
      <p:ext uri="{BB962C8B-B14F-4D97-AF65-F5344CB8AC3E}">
        <p14:creationId xmlns:p14="http://schemas.microsoft.com/office/powerpoint/2010/main" val="694561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631529-392A-4B71-9CA7-DEB2AE8D0C57}"/>
              </a:ext>
            </a:extLst>
          </p:cNvPr>
          <p:cNvSpPr>
            <a:spLocks noGrp="1"/>
          </p:cNvSpPr>
          <p:nvPr>
            <p:ph type="title"/>
          </p:nvPr>
        </p:nvSpPr>
        <p:spPr/>
        <p:txBody>
          <a:bodyPr/>
          <a:lstStyle/>
          <a:p>
            <a:r>
              <a:rPr lang="pt-BR" b="0" i="0" dirty="0">
                <a:solidFill>
                  <a:srgbClr val="333333"/>
                </a:solidFill>
                <a:effectLst/>
                <a:latin typeface="Open Sans"/>
              </a:rPr>
              <a:t>Estenose valvar</a:t>
            </a:r>
            <a:br>
              <a:rPr lang="pt-BR" b="0" i="0" dirty="0">
                <a:solidFill>
                  <a:srgbClr val="333333"/>
                </a:solidFill>
                <a:effectLst/>
                <a:latin typeface="Open Sans"/>
              </a:rPr>
            </a:br>
            <a:endParaRPr lang="pt-BR" dirty="0"/>
          </a:p>
        </p:txBody>
      </p:sp>
      <p:sp>
        <p:nvSpPr>
          <p:cNvPr id="3" name="Espaço Reservado para Conteúdo 2">
            <a:extLst>
              <a:ext uri="{FF2B5EF4-FFF2-40B4-BE49-F238E27FC236}">
                <a16:creationId xmlns:a16="http://schemas.microsoft.com/office/drawing/2014/main" id="{718BF0DE-2396-4B3C-A3E4-527AE7BBF7D4}"/>
              </a:ext>
            </a:extLst>
          </p:cNvPr>
          <p:cNvSpPr>
            <a:spLocks noGrp="1"/>
          </p:cNvSpPr>
          <p:nvPr>
            <p:ph idx="1"/>
          </p:nvPr>
        </p:nvSpPr>
        <p:spPr>
          <a:xfrm>
            <a:off x="871907" y="1998147"/>
            <a:ext cx="10448185" cy="3450613"/>
          </a:xfrm>
        </p:spPr>
        <p:txBody>
          <a:bodyPr/>
          <a:lstStyle/>
          <a:p>
            <a:pPr marL="0" indent="0" algn="just">
              <a:buNone/>
            </a:pPr>
            <a:r>
              <a:rPr lang="pt-BR" b="0" i="0" dirty="0">
                <a:effectLst/>
              </a:rPr>
              <a:t>A estenose valvar ocorre quando uma válvula não é capaz de abrir completamente, o que significa que não é possível que sangue suficiente flua através da válvula. Isso pode ocorrer em qualquer uma das válvulas cardíacas e pode ser causado pelo espessamento ou rigidez da válvula cardíaca.</a:t>
            </a:r>
          </a:p>
          <a:p>
            <a:pPr marL="0" indent="0" algn="just">
              <a:buNone/>
            </a:pPr>
            <a:r>
              <a:rPr lang="pt-BR" b="0" i="0" dirty="0">
                <a:effectLst/>
              </a:rPr>
              <a:t>Algumas pessoas não precisam de tratamento para estenose valvar. Outras pessoas podem precisar de cirurgia para substituir ou reparar a válvula. Dependendo da gravidade da sua estenose e da sua idade, a </a:t>
            </a:r>
            <a:r>
              <a:rPr lang="pt-BR" b="0" i="0" dirty="0" err="1">
                <a:effectLst/>
              </a:rPr>
              <a:t>valvoplastia</a:t>
            </a:r>
            <a:r>
              <a:rPr lang="pt-BR" b="0" i="0" dirty="0">
                <a:effectLst/>
              </a:rPr>
              <a:t>, que usa um balão para dilatar a válvula, pode ser uma opção.</a:t>
            </a:r>
            <a:endParaRPr lang="pt-BR" dirty="0"/>
          </a:p>
        </p:txBody>
      </p:sp>
    </p:spTree>
    <p:extLst>
      <p:ext uri="{BB962C8B-B14F-4D97-AF65-F5344CB8AC3E}">
        <p14:creationId xmlns:p14="http://schemas.microsoft.com/office/powerpoint/2010/main" val="2438236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2C9FB-C521-4E02-A84D-5F1CEC06CEB7}"/>
              </a:ext>
            </a:extLst>
          </p:cNvPr>
          <p:cNvSpPr>
            <a:spLocks noGrp="1"/>
          </p:cNvSpPr>
          <p:nvPr>
            <p:ph type="title"/>
          </p:nvPr>
        </p:nvSpPr>
        <p:spPr/>
        <p:txBody>
          <a:bodyPr/>
          <a:lstStyle/>
          <a:p>
            <a:r>
              <a:rPr lang="pt-BR" b="0" i="0" dirty="0">
                <a:solidFill>
                  <a:srgbClr val="333333"/>
                </a:solidFill>
                <a:effectLst/>
                <a:latin typeface="Open Sans"/>
              </a:rPr>
              <a:t>Regurgitação valvar</a:t>
            </a:r>
            <a:br>
              <a:rPr lang="pt-BR" b="0" i="0" dirty="0">
                <a:solidFill>
                  <a:srgbClr val="333333"/>
                </a:solidFill>
                <a:effectLst/>
                <a:latin typeface="Open Sans"/>
              </a:rPr>
            </a:br>
            <a:endParaRPr lang="pt-BR" dirty="0"/>
          </a:p>
        </p:txBody>
      </p:sp>
      <p:sp>
        <p:nvSpPr>
          <p:cNvPr id="3" name="Espaço Reservado para Conteúdo 2">
            <a:extLst>
              <a:ext uri="{FF2B5EF4-FFF2-40B4-BE49-F238E27FC236}">
                <a16:creationId xmlns:a16="http://schemas.microsoft.com/office/drawing/2014/main" id="{3BE3237C-D07B-4E55-9761-8A2E43FA8A7D}"/>
              </a:ext>
            </a:extLst>
          </p:cNvPr>
          <p:cNvSpPr>
            <a:spLocks noGrp="1"/>
          </p:cNvSpPr>
          <p:nvPr>
            <p:ph idx="1"/>
          </p:nvPr>
        </p:nvSpPr>
        <p:spPr>
          <a:xfrm>
            <a:off x="492369" y="2015732"/>
            <a:ext cx="11386039" cy="4393860"/>
          </a:xfrm>
        </p:spPr>
        <p:txBody>
          <a:bodyPr>
            <a:normAutofit/>
          </a:bodyPr>
          <a:lstStyle/>
          <a:p>
            <a:pPr marL="0" indent="0" algn="just">
              <a:buNone/>
            </a:pPr>
            <a:r>
              <a:rPr lang="pt-BR" b="0" i="0" dirty="0">
                <a:effectLst/>
              </a:rPr>
              <a:t>A regurgitação valvar também pode ser chamada de "válvula com vazamento". Ocorre quando qualquer uma das válvulas cardíacas não fecha adequadamente, causando o fluxo de sangue para trás.</a:t>
            </a:r>
          </a:p>
          <a:p>
            <a:pPr marL="0" indent="0" algn="just" fontAlgn="base">
              <a:buNone/>
            </a:pPr>
            <a:r>
              <a:rPr lang="pt-BR" b="0" i="0" dirty="0">
                <a:effectLst/>
              </a:rPr>
              <a:t>Os efeitos da regurgitação valvar variam de acordo com a pessoa. Algumas pessoas simplesmente precisam ter sua condição monitorada. Outros podem precisar de medicação para evitar o acúmulo de líquidos, enquanto outros requerem reparo ou substituição da válvula.</a:t>
            </a:r>
          </a:p>
          <a:p>
            <a:pPr marL="0" indent="0" algn="just" fontAlgn="base">
              <a:buNone/>
            </a:pPr>
            <a:r>
              <a:rPr lang="pt-BR" b="0" i="0" dirty="0">
                <a:effectLst/>
              </a:rPr>
              <a:t>Os sintomas dos distúrbios das válvulas cardíacas variam de acordo com a gravidade do distúrbio. Geralmente, a presença de sintomas indica que o distúrbio está afetando o fluxo sanguíneo. Muitas pessoas com distúrbios valvulares cardíacos leves ou moderados não apresentam sintomas. </a:t>
            </a:r>
          </a:p>
          <a:p>
            <a:pPr marL="0" indent="0" algn="just" fontAlgn="base">
              <a:buNone/>
            </a:pPr>
            <a:r>
              <a:rPr lang="pt-BR" b="0" i="0" dirty="0">
                <a:effectLst/>
              </a:rPr>
              <a:t>O tratamento pode ser conservador ou cirúrgico dependendo da gravidade do quadro do paciente.</a:t>
            </a:r>
          </a:p>
          <a:p>
            <a:pPr algn="just"/>
            <a:endParaRPr lang="pt-BR" dirty="0"/>
          </a:p>
        </p:txBody>
      </p:sp>
    </p:spTree>
    <p:extLst>
      <p:ext uri="{BB962C8B-B14F-4D97-AF65-F5344CB8AC3E}">
        <p14:creationId xmlns:p14="http://schemas.microsoft.com/office/powerpoint/2010/main" val="765683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5B0929-C331-4855-B95E-FA693D5E4C89}"/>
              </a:ext>
            </a:extLst>
          </p:cNvPr>
          <p:cNvSpPr>
            <a:spLocks noGrp="1"/>
          </p:cNvSpPr>
          <p:nvPr>
            <p:ph type="title"/>
          </p:nvPr>
        </p:nvSpPr>
        <p:spPr/>
        <p:txBody>
          <a:bodyPr/>
          <a:lstStyle/>
          <a:p>
            <a:r>
              <a:rPr lang="pt-BR" dirty="0"/>
              <a:t>miocardiopatias</a:t>
            </a:r>
          </a:p>
        </p:txBody>
      </p:sp>
      <p:sp>
        <p:nvSpPr>
          <p:cNvPr id="3" name="Espaço Reservado para Conteúdo 2">
            <a:extLst>
              <a:ext uri="{FF2B5EF4-FFF2-40B4-BE49-F238E27FC236}">
                <a16:creationId xmlns:a16="http://schemas.microsoft.com/office/drawing/2014/main" id="{2031A78F-3D5D-4CB8-83B7-26D8F529AE02}"/>
              </a:ext>
            </a:extLst>
          </p:cNvPr>
          <p:cNvSpPr>
            <a:spLocks noGrp="1"/>
          </p:cNvSpPr>
          <p:nvPr>
            <p:ph idx="1"/>
          </p:nvPr>
        </p:nvSpPr>
        <p:spPr>
          <a:xfrm>
            <a:off x="571500" y="2015732"/>
            <a:ext cx="11210191" cy="3450613"/>
          </a:xfrm>
        </p:spPr>
        <p:txBody>
          <a:bodyPr>
            <a:normAutofit/>
          </a:bodyPr>
          <a:lstStyle/>
          <a:p>
            <a:pPr marL="0" indent="0" algn="just" fontAlgn="base">
              <a:spcAft>
                <a:spcPts val="0"/>
              </a:spcAft>
              <a:buNone/>
            </a:pPr>
            <a:r>
              <a:rPr lang="pt-BR" sz="1800" b="0" i="0" dirty="0">
                <a:solidFill>
                  <a:srgbClr val="333333"/>
                </a:solidFill>
                <a:effectLst/>
              </a:rPr>
              <a:t>As </a:t>
            </a:r>
            <a:r>
              <a:rPr lang="pt-BR" sz="1800" b="0" i="0" u="none" strike="noStrike" dirty="0">
                <a:solidFill>
                  <a:srgbClr val="000080"/>
                </a:solidFill>
                <a:effectLst/>
                <a:hlinkClick r:id="rId2"/>
              </a:rPr>
              <a:t>miocardiopatias</a:t>
            </a:r>
            <a:r>
              <a:rPr lang="pt-BR" sz="1800" b="0" i="0" dirty="0">
                <a:solidFill>
                  <a:srgbClr val="333333"/>
                </a:solidFill>
                <a:effectLst/>
              </a:rPr>
              <a:t> consistem em um grupo heterogêneo de doenças, do ponto de vista fisiopatológico, que afetam primeiramente o miocárdio e não resultam de alterações de outras estruturas do sistema cardiovascular.</a:t>
            </a:r>
          </a:p>
          <a:p>
            <a:pPr marL="0" indent="0" algn="just" fontAlgn="base">
              <a:spcAft>
                <a:spcPts val="0"/>
              </a:spcAft>
              <a:buNone/>
            </a:pPr>
            <a:r>
              <a:rPr lang="pt-BR" sz="1800" b="0" i="0" dirty="0">
                <a:solidFill>
                  <a:srgbClr val="333333"/>
                </a:solidFill>
                <a:effectLst/>
              </a:rPr>
              <a:t>De acordo com a etiologia, todas as três formas podem apresentar origem desconhecida (idiopática) ou resultar de fatores genéticos; estas são </a:t>
            </a:r>
            <a:r>
              <a:rPr lang="pt-BR" sz="1800" b="0" i="0" dirty="0" err="1">
                <a:solidFill>
                  <a:srgbClr val="333333"/>
                </a:solidFill>
                <a:effectLst/>
              </a:rPr>
              <a:t>asmiocardiopatias</a:t>
            </a:r>
            <a:r>
              <a:rPr lang="pt-BR" sz="1800" b="0" i="0" dirty="0">
                <a:solidFill>
                  <a:srgbClr val="333333"/>
                </a:solidFill>
                <a:effectLst/>
              </a:rPr>
              <a:t> primárias. Em casos em que há decorrência de doença de causa conhecida ou associação com doenças em outros sistemas, elas são denominadas miocardiopatias secundárias.</a:t>
            </a:r>
          </a:p>
          <a:p>
            <a:pPr marL="0" indent="0" algn="just" fontAlgn="base">
              <a:spcAft>
                <a:spcPts val="0"/>
              </a:spcAft>
              <a:buNone/>
            </a:pPr>
            <a:r>
              <a:rPr lang="pt-BR" sz="1800" b="0" i="0" dirty="0">
                <a:solidFill>
                  <a:srgbClr val="333333"/>
                </a:solidFill>
                <a:effectLst/>
              </a:rPr>
              <a:t>A doença das valvas cardíacas, a hipertensão arterial sistêmica, a doença cardíaca congênita e a doença </a:t>
            </a:r>
            <a:r>
              <a:rPr lang="pt-BR" sz="1800" b="0" i="0" dirty="0" err="1">
                <a:solidFill>
                  <a:srgbClr val="333333"/>
                </a:solidFill>
                <a:effectLst/>
              </a:rPr>
              <a:t>arterosclerótica</a:t>
            </a:r>
            <a:r>
              <a:rPr lang="pt-BR" sz="1800" b="0" i="0" dirty="0">
                <a:solidFill>
                  <a:srgbClr val="333333"/>
                </a:solidFill>
                <a:effectLst/>
              </a:rPr>
              <a:t> podem resultar em alterações significativas no músculo cardíaco, as quais, entretanto, são secundárias a essas condições, não sendo consideradas miocardiopatias primárias.</a:t>
            </a:r>
          </a:p>
          <a:p>
            <a:pPr marL="0" indent="0">
              <a:buNone/>
            </a:pPr>
            <a:endParaRPr lang="pt-BR" dirty="0"/>
          </a:p>
        </p:txBody>
      </p:sp>
    </p:spTree>
    <p:extLst>
      <p:ext uri="{BB962C8B-B14F-4D97-AF65-F5344CB8AC3E}">
        <p14:creationId xmlns:p14="http://schemas.microsoft.com/office/powerpoint/2010/main" val="348042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985159-ECE5-44E7-95EF-15E76D5B737F}"/>
              </a:ext>
            </a:extLst>
          </p:cNvPr>
          <p:cNvSpPr>
            <a:spLocks noGrp="1"/>
          </p:cNvSpPr>
          <p:nvPr>
            <p:ph type="title"/>
          </p:nvPr>
        </p:nvSpPr>
        <p:spPr>
          <a:xfrm>
            <a:off x="1294362" y="357534"/>
            <a:ext cx="9603275" cy="1049235"/>
          </a:xfrm>
        </p:spPr>
        <p:txBody>
          <a:bodyPr>
            <a:normAutofit fontScale="90000"/>
          </a:bodyPr>
          <a:lstStyle/>
          <a:p>
            <a:r>
              <a:rPr lang="pt-BR" dirty="0"/>
              <a:t>Prevenção????</a:t>
            </a:r>
            <a:br>
              <a:rPr lang="pt-BR" dirty="0"/>
            </a:br>
            <a:br>
              <a:rPr lang="pt-BR" dirty="0"/>
            </a:br>
            <a:endParaRPr lang="pt-BR" dirty="0"/>
          </a:p>
        </p:txBody>
      </p:sp>
      <p:sp>
        <p:nvSpPr>
          <p:cNvPr id="4" name="CaixaDeTexto 3">
            <a:extLst>
              <a:ext uri="{FF2B5EF4-FFF2-40B4-BE49-F238E27FC236}">
                <a16:creationId xmlns:a16="http://schemas.microsoft.com/office/drawing/2014/main" id="{4AD8EB6B-CC08-47B6-9420-630A434C714D}"/>
              </a:ext>
            </a:extLst>
          </p:cNvPr>
          <p:cNvSpPr txBox="1"/>
          <p:nvPr/>
        </p:nvSpPr>
        <p:spPr>
          <a:xfrm>
            <a:off x="8387862" y="4662200"/>
            <a:ext cx="3191607" cy="538609"/>
          </a:xfrm>
          <a:prstGeom prst="rect">
            <a:avLst/>
          </a:prstGeom>
          <a:noFill/>
        </p:spPr>
        <p:txBody>
          <a:bodyPr wrap="square" rtlCol="0">
            <a:spAutoFit/>
          </a:bodyPr>
          <a:lstStyle/>
          <a:p>
            <a:r>
              <a:rPr lang="pt-BR" sz="2900" dirty="0"/>
              <a:t>TRATAMENTO??</a:t>
            </a:r>
          </a:p>
        </p:txBody>
      </p:sp>
      <p:sp>
        <p:nvSpPr>
          <p:cNvPr id="5" name="CaixaDeTexto 4">
            <a:extLst>
              <a:ext uri="{FF2B5EF4-FFF2-40B4-BE49-F238E27FC236}">
                <a16:creationId xmlns:a16="http://schemas.microsoft.com/office/drawing/2014/main" id="{EC931DD4-4A2C-4548-9D6B-4B2400BD02C2}"/>
              </a:ext>
            </a:extLst>
          </p:cNvPr>
          <p:cNvSpPr txBox="1"/>
          <p:nvPr/>
        </p:nvSpPr>
        <p:spPr>
          <a:xfrm>
            <a:off x="4800600" y="2233246"/>
            <a:ext cx="3209192" cy="538609"/>
          </a:xfrm>
          <a:prstGeom prst="rect">
            <a:avLst/>
          </a:prstGeom>
          <a:noFill/>
        </p:spPr>
        <p:txBody>
          <a:bodyPr wrap="square" rtlCol="0">
            <a:spAutoFit/>
          </a:bodyPr>
          <a:lstStyle/>
          <a:p>
            <a:r>
              <a:rPr lang="pt-BR" sz="2900" dirty="0"/>
              <a:t>DIAGNÓSTICO???</a:t>
            </a:r>
          </a:p>
        </p:txBody>
      </p:sp>
      <p:pic>
        <p:nvPicPr>
          <p:cNvPr id="1026" name="Picture 2">
            <a:extLst>
              <a:ext uri="{FF2B5EF4-FFF2-40B4-BE49-F238E27FC236}">
                <a16:creationId xmlns:a16="http://schemas.microsoft.com/office/drawing/2014/main" id="{B8E27071-3475-4FE3-A6C8-27CDBB34E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78"/>
            <a:ext cx="4953123" cy="331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1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8A37A-3F5E-4070-94E3-209EF97C4768}"/>
              </a:ext>
            </a:extLst>
          </p:cNvPr>
          <p:cNvSpPr>
            <a:spLocks noGrp="1"/>
          </p:cNvSpPr>
          <p:nvPr>
            <p:ph type="title"/>
          </p:nvPr>
        </p:nvSpPr>
        <p:spPr/>
        <p:txBody>
          <a:bodyPr/>
          <a:lstStyle/>
          <a:p>
            <a:r>
              <a:rPr lang="pt-BR" dirty="0"/>
              <a:t>miocardiopatias</a:t>
            </a:r>
          </a:p>
        </p:txBody>
      </p:sp>
      <p:sp>
        <p:nvSpPr>
          <p:cNvPr id="3" name="Espaço Reservado para Conteúdo 2">
            <a:extLst>
              <a:ext uri="{FF2B5EF4-FFF2-40B4-BE49-F238E27FC236}">
                <a16:creationId xmlns:a16="http://schemas.microsoft.com/office/drawing/2014/main" id="{793C9DB4-BC74-4DA0-8414-4172DDDEE2A9}"/>
              </a:ext>
            </a:extLst>
          </p:cNvPr>
          <p:cNvSpPr>
            <a:spLocks noGrp="1"/>
          </p:cNvSpPr>
          <p:nvPr>
            <p:ph idx="1"/>
          </p:nvPr>
        </p:nvSpPr>
        <p:spPr>
          <a:xfrm>
            <a:off x="520632" y="1980563"/>
            <a:ext cx="11465168" cy="3450613"/>
          </a:xfrm>
        </p:spPr>
        <p:txBody>
          <a:bodyPr>
            <a:normAutofit/>
          </a:bodyPr>
          <a:lstStyle/>
          <a:p>
            <a:pPr marL="0" indent="0" algn="just" fontAlgn="base">
              <a:spcAft>
                <a:spcPts val="0"/>
              </a:spcAft>
              <a:buNone/>
            </a:pPr>
            <a:r>
              <a:rPr lang="pt-BR" sz="1800" b="0" i="0" dirty="0">
                <a:effectLst/>
              </a:rPr>
              <a:t>De acordo com os padrões funcionais, as miocardiopatias podem ser classificadas da seguinte maneira:</a:t>
            </a:r>
          </a:p>
          <a:p>
            <a:pPr algn="just" fontAlgn="base">
              <a:spcAft>
                <a:spcPts val="0"/>
              </a:spcAft>
            </a:pPr>
            <a:r>
              <a:rPr lang="pt-BR" sz="1800" b="0" i="0" dirty="0">
                <a:effectLst/>
              </a:rPr>
              <a:t>•miocardiopatia dilatada;</a:t>
            </a:r>
          </a:p>
          <a:p>
            <a:pPr algn="just" fontAlgn="base">
              <a:spcAft>
                <a:spcPts val="0"/>
              </a:spcAft>
            </a:pPr>
            <a:r>
              <a:rPr lang="pt-BR" sz="1800" b="0" i="0" dirty="0">
                <a:effectLst/>
              </a:rPr>
              <a:t>•miocardiopatia hipertrófica;</a:t>
            </a:r>
          </a:p>
          <a:p>
            <a:pPr algn="just" fontAlgn="base">
              <a:spcAft>
                <a:spcPts val="0"/>
              </a:spcAft>
            </a:pPr>
            <a:r>
              <a:rPr lang="pt-BR" sz="1800" b="0" i="0" dirty="0">
                <a:effectLst/>
              </a:rPr>
              <a:t>•miocardiopatia restritiva.</a:t>
            </a:r>
          </a:p>
          <a:p>
            <a:pPr marL="0" indent="0" algn="just" fontAlgn="base">
              <a:spcAft>
                <a:spcPts val="0"/>
              </a:spcAft>
              <a:buNone/>
            </a:pPr>
            <a:endParaRPr lang="pt-BR" sz="1800" b="0" i="0" dirty="0">
              <a:effectLst/>
            </a:endParaRPr>
          </a:p>
          <a:p>
            <a:pPr marL="0" indent="0" algn="just" fontAlgn="base">
              <a:spcAft>
                <a:spcPts val="0"/>
              </a:spcAft>
              <a:buNone/>
            </a:pPr>
            <a:r>
              <a:rPr lang="pt-BR" sz="1800" dirty="0"/>
              <a:t>E</a:t>
            </a:r>
            <a:r>
              <a:rPr lang="pt-BR" sz="1800" b="0" i="0" dirty="0">
                <a:effectLst/>
              </a:rPr>
              <a:t>ssas três condições são abordadas separadamente, pois apresentam peculiaridades. É importante, no entanto, ressaltar um ponto em comum entre elas: o desenvolvimento de insuficiência cardíaca (IC) é frequente e constitui a manifestação principal das miocardiopatias.</a:t>
            </a:r>
          </a:p>
          <a:p>
            <a:pPr marL="0" indent="0">
              <a:buNone/>
            </a:pPr>
            <a:endParaRPr lang="pt-BR" dirty="0"/>
          </a:p>
        </p:txBody>
      </p:sp>
    </p:spTree>
    <p:extLst>
      <p:ext uri="{BB962C8B-B14F-4D97-AF65-F5344CB8AC3E}">
        <p14:creationId xmlns:p14="http://schemas.microsoft.com/office/powerpoint/2010/main" val="1667352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3CA4A5-F7EB-40AA-94F3-B604793364F8}"/>
              </a:ext>
            </a:extLst>
          </p:cNvPr>
          <p:cNvSpPr>
            <a:spLocks noGrp="1"/>
          </p:cNvSpPr>
          <p:nvPr>
            <p:ph type="title"/>
          </p:nvPr>
        </p:nvSpPr>
        <p:spPr/>
        <p:txBody>
          <a:bodyPr/>
          <a:lstStyle/>
          <a:p>
            <a:r>
              <a:rPr lang="pt-BR" b="0" i="0" dirty="0">
                <a:effectLst/>
                <a:cs typeface="Helvetica" panose="020B0604020202020204" pitchFamily="34" charset="0"/>
              </a:rPr>
              <a:t>Miocardiopatia Dilatada</a:t>
            </a:r>
            <a:br>
              <a:rPr lang="pt-BR" b="0" i="0" dirty="0">
                <a:solidFill>
                  <a:srgbClr val="005825"/>
                </a:solidFill>
                <a:effectLst/>
                <a:latin typeface="Helvetica" panose="020B0604020202020204" pitchFamily="34" charset="0"/>
              </a:rPr>
            </a:br>
            <a:endParaRPr lang="pt-BR" dirty="0"/>
          </a:p>
        </p:txBody>
      </p:sp>
      <p:sp>
        <p:nvSpPr>
          <p:cNvPr id="3" name="Espaço Reservado para Conteúdo 2">
            <a:extLst>
              <a:ext uri="{FF2B5EF4-FFF2-40B4-BE49-F238E27FC236}">
                <a16:creationId xmlns:a16="http://schemas.microsoft.com/office/drawing/2014/main" id="{72844222-89DF-47C7-A37C-8B065C37DEF5}"/>
              </a:ext>
            </a:extLst>
          </p:cNvPr>
          <p:cNvSpPr>
            <a:spLocks noGrp="1"/>
          </p:cNvSpPr>
          <p:nvPr>
            <p:ph idx="1"/>
          </p:nvPr>
        </p:nvSpPr>
        <p:spPr>
          <a:xfrm>
            <a:off x="1451579" y="2015732"/>
            <a:ext cx="9603275" cy="3450613"/>
          </a:xfrm>
        </p:spPr>
        <p:txBody>
          <a:bodyPr/>
          <a:lstStyle/>
          <a:p>
            <a:pPr marL="0" indent="0">
              <a:buNone/>
            </a:pPr>
            <a:r>
              <a:rPr lang="pt-BR" b="0" i="0" dirty="0">
                <a:solidFill>
                  <a:srgbClr val="333333"/>
                </a:solidFill>
                <a:effectLst/>
                <a:latin typeface="Calibri" panose="020F0502020204030204" pitchFamily="34" charset="0"/>
              </a:rPr>
              <a:t>A miocardiopatia dilatada (MCD) caracteriza-se por </a:t>
            </a:r>
            <a:r>
              <a:rPr lang="pt-BR" b="1" i="0" dirty="0">
                <a:solidFill>
                  <a:srgbClr val="333333"/>
                </a:solidFill>
                <a:effectLst/>
                <a:latin typeface="Calibri" panose="020F0502020204030204" pitchFamily="34" charset="0"/>
              </a:rPr>
              <a:t>dilatação das câmaras cardíacas</a:t>
            </a:r>
            <a:r>
              <a:rPr lang="pt-BR" b="0" i="0" dirty="0">
                <a:solidFill>
                  <a:srgbClr val="333333"/>
                </a:solidFill>
                <a:effectLst/>
                <a:latin typeface="Calibri" panose="020F0502020204030204" pitchFamily="34" charset="0"/>
              </a:rPr>
              <a:t> – especialmente do ventrículo esquerdo (VE) – e </a:t>
            </a:r>
            <a:r>
              <a:rPr lang="pt-BR" b="1" i="0" dirty="0">
                <a:solidFill>
                  <a:srgbClr val="333333"/>
                </a:solidFill>
                <a:effectLst/>
                <a:latin typeface="Calibri" panose="020F0502020204030204" pitchFamily="34" charset="0"/>
              </a:rPr>
              <a:t>disfunção sistólica progressiva</a:t>
            </a:r>
            <a:r>
              <a:rPr lang="pt-BR" b="0" i="0" dirty="0">
                <a:solidFill>
                  <a:srgbClr val="333333"/>
                </a:solidFill>
                <a:effectLst/>
                <a:latin typeface="Calibri" panose="020F0502020204030204" pitchFamily="34" charset="0"/>
              </a:rPr>
              <a:t>, havendo redução na fração de ejeção. As paredes livres podem estar adelgaçadas, com espessura normal ou, mais comumente, hipertrofiadas</a:t>
            </a:r>
            <a:endParaRPr lang="pt-BR" dirty="0"/>
          </a:p>
        </p:txBody>
      </p:sp>
    </p:spTree>
    <p:extLst>
      <p:ext uri="{BB962C8B-B14F-4D97-AF65-F5344CB8AC3E}">
        <p14:creationId xmlns:p14="http://schemas.microsoft.com/office/powerpoint/2010/main" val="1024140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5F543-D39B-4A13-9696-EFA4711DDF0A}"/>
              </a:ext>
            </a:extLst>
          </p:cNvPr>
          <p:cNvSpPr>
            <a:spLocks noGrp="1"/>
          </p:cNvSpPr>
          <p:nvPr>
            <p:ph type="title"/>
          </p:nvPr>
        </p:nvSpPr>
        <p:spPr/>
        <p:txBody>
          <a:bodyPr/>
          <a:lstStyle/>
          <a:p>
            <a:endParaRPr lang="pt-BR"/>
          </a:p>
        </p:txBody>
      </p:sp>
      <p:pic>
        <p:nvPicPr>
          <p:cNvPr id="4098" name="Picture 2">
            <a:extLst>
              <a:ext uri="{FF2B5EF4-FFF2-40B4-BE49-F238E27FC236}">
                <a16:creationId xmlns:a16="http://schemas.microsoft.com/office/drawing/2014/main" id="{4D97713C-6D08-4DE4-8B4A-058D636C40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84711"/>
            <a:ext cx="12411127" cy="466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56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CBBE61A-4BD8-4075-9AA2-BD7A9D490AA6}"/>
              </a:ext>
            </a:extLst>
          </p:cNvPr>
          <p:cNvSpPr>
            <a:spLocks noGrp="1"/>
          </p:cNvSpPr>
          <p:nvPr>
            <p:ph idx="1"/>
          </p:nvPr>
        </p:nvSpPr>
        <p:spPr>
          <a:xfrm>
            <a:off x="389793" y="204517"/>
            <a:ext cx="11412414" cy="3450613"/>
          </a:xfrm>
        </p:spPr>
        <p:txBody>
          <a:bodyPr>
            <a:noAutofit/>
          </a:bodyPr>
          <a:lstStyle/>
          <a:p>
            <a:pPr marL="0" indent="0" algn="just" fontAlgn="base">
              <a:spcAft>
                <a:spcPts val="0"/>
              </a:spcAft>
              <a:buNone/>
            </a:pPr>
            <a:r>
              <a:rPr lang="pt-BR" b="0" i="0" dirty="0">
                <a:effectLst/>
              </a:rPr>
              <a:t>A MCD é a mais comum das miocardiopatias e a segunda causa mais frequente de insuficiência cardíaca congestiva (ICC), não superando apenas a doença </a:t>
            </a:r>
            <a:r>
              <a:rPr lang="pt-BR" b="0" i="0" dirty="0" err="1">
                <a:effectLst/>
              </a:rPr>
              <a:t>arterosclerótica</a:t>
            </a:r>
            <a:r>
              <a:rPr lang="pt-BR" b="0" i="0" dirty="0">
                <a:effectLst/>
              </a:rPr>
              <a:t> das artérias coronárias. A faixa etária mais comumente afetada é entre 20 e 50 anos.</a:t>
            </a:r>
          </a:p>
          <a:p>
            <a:pPr marL="0" indent="0" algn="just" fontAlgn="base">
              <a:spcAft>
                <a:spcPts val="0"/>
              </a:spcAft>
              <a:buNone/>
            </a:pPr>
            <a:r>
              <a:rPr lang="pt-BR" sz="2800" b="0" i="0" dirty="0">
                <a:effectLst/>
              </a:rPr>
              <a:t>ETIOLOGIA</a:t>
            </a:r>
          </a:p>
          <a:p>
            <a:pPr marL="0" indent="0" algn="just" fontAlgn="base">
              <a:spcAft>
                <a:spcPts val="0"/>
              </a:spcAft>
              <a:buNone/>
            </a:pPr>
            <a:r>
              <a:rPr lang="pt-BR" b="0" i="0" dirty="0">
                <a:effectLst/>
              </a:rPr>
              <a:t>Na maioria das vezes, não é possível identificar uma causa específica dessa doença (MCD idiopática).</a:t>
            </a:r>
          </a:p>
          <a:p>
            <a:pPr marL="0" indent="0" algn="just" fontAlgn="base">
              <a:spcAft>
                <a:spcPts val="0"/>
              </a:spcAft>
              <a:buNone/>
            </a:pPr>
            <a:r>
              <a:rPr lang="pt-BR" b="0" i="0" dirty="0">
                <a:effectLst/>
              </a:rPr>
              <a:t>Aproximadamente 25 a 35% dos pacientes afetados apresentam uma forma familiar de herança autossômica dominante (mutações nos genes da </a:t>
            </a:r>
            <a:r>
              <a:rPr lang="pt-BR" b="0" i="0" dirty="0" err="1">
                <a:effectLst/>
              </a:rPr>
              <a:t>distrofina</a:t>
            </a:r>
            <a:r>
              <a:rPr lang="pt-BR" b="0" i="0" dirty="0">
                <a:effectLst/>
              </a:rPr>
              <a:t> e </a:t>
            </a:r>
            <a:r>
              <a:rPr lang="pt-BR" b="0" i="0" dirty="0" err="1">
                <a:effectLst/>
              </a:rPr>
              <a:t>desmina</a:t>
            </a:r>
            <a:r>
              <a:rPr lang="pt-BR" b="0" i="0" dirty="0">
                <a:effectLst/>
              </a:rPr>
              <a:t>, que codificam proteínas do citoesqueleto).</a:t>
            </a:r>
          </a:p>
          <a:p>
            <a:pPr marL="0" indent="0" algn="just" fontAlgn="base">
              <a:spcAft>
                <a:spcPts val="0"/>
              </a:spcAft>
              <a:buNone/>
            </a:pPr>
            <a:r>
              <a:rPr lang="pt-BR" b="0" i="0" dirty="0">
                <a:effectLst/>
              </a:rPr>
              <a:t>Já uma parcela significativa de 15% pode evidenciar uma sequela tardia de miocardite aguda.</a:t>
            </a:r>
          </a:p>
          <a:p>
            <a:pPr marL="0" indent="0" algn="just" fontAlgn="base">
              <a:spcAft>
                <a:spcPts val="0"/>
              </a:spcAft>
              <a:buNone/>
            </a:pPr>
            <a:r>
              <a:rPr lang="pt-BR" b="0" i="0" dirty="0">
                <a:effectLst/>
              </a:rPr>
              <a:t>Muitas causas secundárias podem resultar em MCD, e elas devem ser descartadas antes de se estabelecer o diagnóstico de MCD primária ou idiopática (Quadro 6.1).</a:t>
            </a:r>
          </a:p>
          <a:p>
            <a:pPr marL="0" indent="0" algn="just" fontAlgn="base">
              <a:spcAft>
                <a:spcPts val="0"/>
              </a:spcAft>
              <a:buNone/>
            </a:pPr>
            <a:r>
              <a:rPr lang="pt-BR" b="0" i="0" dirty="0">
                <a:effectLst/>
              </a:rPr>
              <a:t>Entre as causas apresentadas no Brasil, uma comum de MCD secundária é a doença de Chagas – endêmica em estados nordestinos, Minas Gerais e região sudoeste do Rio Grande do Sul.</a:t>
            </a:r>
          </a:p>
          <a:p>
            <a:endParaRPr lang="pt-BR" dirty="0"/>
          </a:p>
        </p:txBody>
      </p:sp>
    </p:spTree>
    <p:extLst>
      <p:ext uri="{BB962C8B-B14F-4D97-AF65-F5344CB8AC3E}">
        <p14:creationId xmlns:p14="http://schemas.microsoft.com/office/powerpoint/2010/main" val="1854504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F84BA-09F5-410C-98DA-9C2A71C25134}"/>
              </a:ext>
            </a:extLst>
          </p:cNvPr>
          <p:cNvSpPr>
            <a:spLocks noGrp="1"/>
          </p:cNvSpPr>
          <p:nvPr>
            <p:ph type="title"/>
          </p:nvPr>
        </p:nvSpPr>
        <p:spPr/>
        <p:txBody>
          <a:bodyPr/>
          <a:lstStyle/>
          <a:p>
            <a:r>
              <a:rPr lang="pt-BR" dirty="0"/>
              <a:t>SINAIS E SINTOMAS</a:t>
            </a:r>
          </a:p>
        </p:txBody>
      </p:sp>
      <p:sp>
        <p:nvSpPr>
          <p:cNvPr id="3" name="Espaço Reservado para Conteúdo 2">
            <a:extLst>
              <a:ext uri="{FF2B5EF4-FFF2-40B4-BE49-F238E27FC236}">
                <a16:creationId xmlns:a16="http://schemas.microsoft.com/office/drawing/2014/main" id="{555648EE-481B-4F27-8E0C-3FC0933128FC}"/>
              </a:ext>
            </a:extLst>
          </p:cNvPr>
          <p:cNvSpPr>
            <a:spLocks noGrp="1"/>
          </p:cNvSpPr>
          <p:nvPr>
            <p:ph idx="1"/>
          </p:nvPr>
        </p:nvSpPr>
        <p:spPr>
          <a:xfrm>
            <a:off x="823550" y="1989355"/>
            <a:ext cx="10544900" cy="3450613"/>
          </a:xfrm>
        </p:spPr>
        <p:txBody>
          <a:bodyPr>
            <a:noAutofit/>
          </a:bodyPr>
          <a:lstStyle/>
          <a:p>
            <a:pPr marL="0" indent="0" algn="just">
              <a:buNone/>
            </a:pPr>
            <a:r>
              <a:rPr lang="pt-BR" b="0" i="0" dirty="0">
                <a:effectLst/>
                <a:cs typeface="Calibri" panose="020F0502020204030204" pitchFamily="34" charset="0"/>
              </a:rPr>
              <a:t>O quadro clínico é variável e depende do estágio de evolução da doença. Durante muitos anos, devido aos mecanismos compensatórios – lei de Frank-Starling –, os pacientes permanecem assintomáticos. Pode haver dor torácica em até 30 a 40% dos indivíduos, mas a angina típica é incomum.</a:t>
            </a:r>
          </a:p>
          <a:p>
            <a:pPr marL="0" indent="0" algn="just">
              <a:buNone/>
            </a:pPr>
            <a:r>
              <a:rPr lang="pt-BR" b="0" i="0" dirty="0">
                <a:effectLst/>
                <a:cs typeface="Calibri" panose="020F0502020204030204" pitchFamily="34" charset="0"/>
              </a:rPr>
              <a:t>O comprometimento da </a:t>
            </a:r>
            <a:r>
              <a:rPr lang="pt-BR" b="1" i="0" dirty="0">
                <a:effectLst/>
                <a:cs typeface="Calibri" panose="020F0502020204030204" pitchFamily="34" charset="0"/>
              </a:rPr>
              <a:t>função ventricular esquerda</a:t>
            </a:r>
            <a:r>
              <a:rPr lang="pt-BR" b="0" i="0" dirty="0">
                <a:effectLst/>
                <a:cs typeface="Calibri" panose="020F0502020204030204" pitchFamily="34" charset="0"/>
              </a:rPr>
              <a:t> resulta em congestão e baixo débito cardíaco. A congestão </a:t>
            </a:r>
            <a:r>
              <a:rPr lang="pt-BR" b="1" i="0" dirty="0">
                <a:effectLst/>
                <a:cs typeface="Calibri" panose="020F0502020204030204" pitchFamily="34" charset="0"/>
              </a:rPr>
              <a:t>pulmonar</a:t>
            </a:r>
            <a:r>
              <a:rPr lang="pt-BR" b="0" i="0" dirty="0">
                <a:effectLst/>
                <a:cs typeface="Calibri" panose="020F0502020204030204" pitchFamily="34" charset="0"/>
              </a:rPr>
              <a:t> manifesta-se por dispneia, </a:t>
            </a:r>
            <a:r>
              <a:rPr lang="pt-BR" b="0" i="0" dirty="0" err="1">
                <a:effectLst/>
                <a:cs typeface="Calibri" panose="020F0502020204030204" pitchFamily="34" charset="0"/>
              </a:rPr>
              <a:t>ortopneia</a:t>
            </a:r>
            <a:r>
              <a:rPr lang="pt-BR" b="0" i="0" dirty="0">
                <a:effectLst/>
                <a:cs typeface="Calibri" panose="020F0502020204030204" pitchFamily="34" charset="0"/>
              </a:rPr>
              <a:t>, dispneia paroxística noturna e crepitantes finos na ausculta pulmonar. A </a:t>
            </a:r>
            <a:r>
              <a:rPr lang="pt-BR" b="1" i="0" dirty="0">
                <a:effectLst/>
                <a:cs typeface="Calibri" panose="020F0502020204030204" pitchFamily="34" charset="0"/>
              </a:rPr>
              <a:t>sobrecarga do ventrículo direito</a:t>
            </a:r>
            <a:r>
              <a:rPr lang="pt-BR" b="0" i="0" dirty="0">
                <a:effectLst/>
                <a:cs typeface="Calibri" panose="020F0502020204030204" pitchFamily="34" charset="0"/>
              </a:rPr>
              <a:t> (VD) causa falência dessa câmara, e instala-se, então, o quadro de </a:t>
            </a:r>
            <a:r>
              <a:rPr lang="pt-BR" b="1" i="0" dirty="0">
                <a:effectLst/>
                <a:cs typeface="Calibri" panose="020F0502020204030204" pitchFamily="34" charset="0"/>
              </a:rPr>
              <a:t>congestão sistêmica </a:t>
            </a:r>
            <a:r>
              <a:rPr lang="pt-BR" b="0" i="0" dirty="0">
                <a:effectLst/>
                <a:cs typeface="Calibri" panose="020F0502020204030204" pitchFamily="34" charset="0"/>
              </a:rPr>
              <a:t>(hepatomegalia, turgência jugular, edema de membros inferiores, ascite) associado ao de congestão pulmonar. Os sintomas de baixo débito incluem limitação para os esforços, fadiga e astenia.</a:t>
            </a:r>
            <a:endParaRPr lang="pt-BR" dirty="0">
              <a:cs typeface="Calibri" panose="020F0502020204030204" pitchFamily="34" charset="0"/>
            </a:endParaRPr>
          </a:p>
        </p:txBody>
      </p:sp>
    </p:spTree>
    <p:extLst>
      <p:ext uri="{BB962C8B-B14F-4D97-AF65-F5344CB8AC3E}">
        <p14:creationId xmlns:p14="http://schemas.microsoft.com/office/powerpoint/2010/main" val="333847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725C1-826A-4094-8C52-A1DC0E079BB2}"/>
              </a:ext>
            </a:extLst>
          </p:cNvPr>
          <p:cNvSpPr>
            <a:spLocks noGrp="1"/>
          </p:cNvSpPr>
          <p:nvPr>
            <p:ph type="title"/>
          </p:nvPr>
        </p:nvSpPr>
        <p:spPr/>
        <p:txBody>
          <a:bodyPr/>
          <a:lstStyle/>
          <a:p>
            <a:endParaRPr lang="pt-BR"/>
          </a:p>
        </p:txBody>
      </p:sp>
      <p:pic>
        <p:nvPicPr>
          <p:cNvPr id="5122" name="Picture 2">
            <a:extLst>
              <a:ext uri="{FF2B5EF4-FFF2-40B4-BE49-F238E27FC236}">
                <a16:creationId xmlns:a16="http://schemas.microsoft.com/office/drawing/2014/main" id="{F3917F52-3866-401D-9AC5-46EE3522A2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1654" y="156104"/>
            <a:ext cx="6242538" cy="670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101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2893B-9589-4E71-81C4-8997ABF5585B}"/>
              </a:ext>
            </a:extLst>
          </p:cNvPr>
          <p:cNvSpPr>
            <a:spLocks noGrp="1"/>
          </p:cNvSpPr>
          <p:nvPr>
            <p:ph type="title"/>
          </p:nvPr>
        </p:nvSpPr>
        <p:spPr/>
        <p:txBody>
          <a:bodyPr/>
          <a:lstStyle/>
          <a:p>
            <a:r>
              <a:rPr lang="pt-BR" dirty="0"/>
              <a:t>DIAGNÓSTICO</a:t>
            </a:r>
          </a:p>
        </p:txBody>
      </p:sp>
      <p:sp>
        <p:nvSpPr>
          <p:cNvPr id="3" name="Espaço Reservado para Conteúdo 2">
            <a:extLst>
              <a:ext uri="{FF2B5EF4-FFF2-40B4-BE49-F238E27FC236}">
                <a16:creationId xmlns:a16="http://schemas.microsoft.com/office/drawing/2014/main" id="{EB556D9B-3828-4107-8FDE-88DDB3DCA300}"/>
              </a:ext>
            </a:extLst>
          </p:cNvPr>
          <p:cNvSpPr>
            <a:spLocks noGrp="1"/>
          </p:cNvSpPr>
          <p:nvPr>
            <p:ph idx="1"/>
          </p:nvPr>
        </p:nvSpPr>
        <p:spPr/>
        <p:txBody>
          <a:bodyPr>
            <a:normAutofit fontScale="92500" lnSpcReduction="10000"/>
          </a:bodyPr>
          <a:lstStyle/>
          <a:p>
            <a:pPr marL="0" indent="0" algn="just" fontAlgn="base">
              <a:spcAft>
                <a:spcPts val="0"/>
              </a:spcAft>
              <a:buNone/>
            </a:pPr>
            <a:r>
              <a:rPr lang="pt-BR" sz="1800" b="0" i="0" dirty="0">
                <a:solidFill>
                  <a:srgbClr val="333333"/>
                </a:solidFill>
                <a:effectLst/>
                <a:latin typeface="Calibri" panose="020F0502020204030204" pitchFamily="34" charset="0"/>
              </a:rPr>
              <a:t>Exame do tórax e dos vasos periféricos.</a:t>
            </a:r>
            <a:endParaRPr lang="pt-BR" sz="1800" b="0" i="0" dirty="0">
              <a:solidFill>
                <a:srgbClr val="333333"/>
              </a:solidFill>
              <a:effectLst/>
              <a:latin typeface="Arial" panose="020B0604020202020204" pitchFamily="34" charset="0"/>
            </a:endParaRPr>
          </a:p>
          <a:p>
            <a:pPr marL="0" indent="0" algn="just" fontAlgn="base">
              <a:spcAft>
                <a:spcPts val="0"/>
              </a:spcAft>
              <a:buNone/>
            </a:pPr>
            <a:r>
              <a:rPr lang="pt-BR" sz="1800" b="0" i="0" dirty="0">
                <a:solidFill>
                  <a:srgbClr val="333333"/>
                </a:solidFill>
                <a:effectLst/>
                <a:latin typeface="Calibri" panose="020F0502020204030204" pitchFamily="34" charset="0"/>
              </a:rPr>
              <a:t>Em pacientes com MCD, verificam-se as seguintes manifestações em exames do tórax e dos vasos periféricos:</a:t>
            </a:r>
            <a:endParaRPr lang="pt-BR" sz="1800" b="0" i="0" dirty="0">
              <a:solidFill>
                <a:srgbClr val="333333"/>
              </a:solidFill>
              <a:effectLst/>
              <a:latin typeface="Arial" panose="020B0604020202020204" pitchFamily="34" charset="0"/>
            </a:endParaRPr>
          </a:p>
          <a:p>
            <a:pPr algn="just" fontAlgn="base">
              <a:spcAft>
                <a:spcPts val="0"/>
              </a:spcAft>
            </a:pPr>
            <a:r>
              <a:rPr lang="pt-BR" sz="1800" b="0" i="0" dirty="0">
                <a:solidFill>
                  <a:srgbClr val="333333"/>
                </a:solidFill>
                <a:effectLst/>
                <a:latin typeface="Calibri" panose="020F0502020204030204" pitchFamily="34" charset="0"/>
              </a:rPr>
              <a:t>•Ictus </a:t>
            </a:r>
            <a:r>
              <a:rPr lang="pt-BR" sz="1800" b="0" i="0" dirty="0" err="1">
                <a:solidFill>
                  <a:srgbClr val="333333"/>
                </a:solidFill>
                <a:effectLst/>
                <a:latin typeface="Calibri" panose="020F0502020204030204" pitchFamily="34" charset="0"/>
              </a:rPr>
              <a:t>cordis</a:t>
            </a:r>
            <a:r>
              <a:rPr lang="pt-BR" sz="1800" b="0" i="0" dirty="0">
                <a:solidFill>
                  <a:srgbClr val="333333"/>
                </a:solidFill>
                <a:effectLst/>
                <a:latin typeface="Calibri" panose="020F0502020204030204" pitchFamily="34" charset="0"/>
              </a:rPr>
              <a:t> desviado para a esquerda e para baixo, hipocinético e aumentado (&gt; 3 a 4 cm de extensão).</a:t>
            </a:r>
            <a:endParaRPr lang="pt-BR" sz="1800" b="0" i="0" dirty="0">
              <a:solidFill>
                <a:srgbClr val="333333"/>
              </a:solidFill>
              <a:effectLst/>
              <a:latin typeface="Arial" panose="020B0604020202020204" pitchFamily="34" charset="0"/>
            </a:endParaRPr>
          </a:p>
          <a:p>
            <a:pPr algn="just" fontAlgn="base">
              <a:spcAft>
                <a:spcPts val="0"/>
              </a:spcAft>
            </a:pPr>
            <a:r>
              <a:rPr lang="pt-BR" sz="1800" b="0" i="0" dirty="0">
                <a:solidFill>
                  <a:srgbClr val="333333"/>
                </a:solidFill>
                <a:effectLst/>
                <a:latin typeface="Calibri" panose="020F0502020204030204" pitchFamily="34" charset="0"/>
              </a:rPr>
              <a:t>•B1 </a:t>
            </a:r>
            <a:r>
              <a:rPr lang="pt-BR" sz="1800" b="0" i="0" dirty="0" err="1">
                <a:solidFill>
                  <a:srgbClr val="333333"/>
                </a:solidFill>
                <a:effectLst/>
                <a:latin typeface="Calibri" panose="020F0502020204030204" pitchFamily="34" charset="0"/>
              </a:rPr>
              <a:t>hipofonética</a:t>
            </a:r>
            <a:r>
              <a:rPr lang="pt-BR" sz="1800" b="0" i="0" dirty="0">
                <a:solidFill>
                  <a:srgbClr val="333333"/>
                </a:solidFill>
                <a:effectLst/>
                <a:latin typeface="Calibri" panose="020F0502020204030204" pitchFamily="34" charset="0"/>
              </a:rPr>
              <a:t>; presença de B3 e B4; desdobramento paradoxal de B2 (se houver bloqueio de ramo esquerdo).</a:t>
            </a:r>
            <a:endParaRPr lang="pt-BR" sz="1800" b="0" i="0" dirty="0">
              <a:solidFill>
                <a:srgbClr val="333333"/>
              </a:solidFill>
              <a:effectLst/>
              <a:latin typeface="Arial" panose="020B0604020202020204" pitchFamily="34" charset="0"/>
            </a:endParaRPr>
          </a:p>
          <a:p>
            <a:pPr algn="just" fontAlgn="base">
              <a:spcAft>
                <a:spcPts val="0"/>
              </a:spcAft>
            </a:pPr>
            <a:r>
              <a:rPr lang="pt-BR" sz="1800" b="0" i="0" dirty="0">
                <a:solidFill>
                  <a:srgbClr val="333333"/>
                </a:solidFill>
                <a:effectLst/>
                <a:latin typeface="Calibri" panose="020F0502020204030204" pitchFamily="34" charset="0"/>
              </a:rPr>
              <a:t>  •Sopro de regurgitação mitral (</a:t>
            </a:r>
            <a:r>
              <a:rPr lang="pt-BR" sz="1800" b="0" i="0" dirty="0" err="1">
                <a:solidFill>
                  <a:srgbClr val="333333"/>
                </a:solidFill>
                <a:effectLst/>
                <a:latin typeface="Calibri" panose="020F0502020204030204" pitchFamily="34" charset="0"/>
              </a:rPr>
              <a:t>pansistólico</a:t>
            </a:r>
            <a:r>
              <a:rPr lang="pt-BR" sz="1800" b="0" i="0" dirty="0">
                <a:solidFill>
                  <a:srgbClr val="333333"/>
                </a:solidFill>
                <a:effectLst/>
                <a:latin typeface="Calibri" panose="020F0502020204030204" pitchFamily="34" charset="0"/>
              </a:rPr>
              <a:t>) secundária à dilatação do VE.</a:t>
            </a:r>
            <a:endParaRPr lang="pt-BR" sz="1800" b="0" i="0" dirty="0">
              <a:solidFill>
                <a:srgbClr val="333333"/>
              </a:solidFill>
              <a:effectLst/>
              <a:latin typeface="Arial" panose="020B0604020202020204" pitchFamily="34" charset="0"/>
            </a:endParaRPr>
          </a:p>
          <a:p>
            <a:pPr algn="just" fontAlgn="base">
              <a:spcAft>
                <a:spcPts val="0"/>
              </a:spcAft>
            </a:pPr>
            <a:r>
              <a:rPr lang="pt-BR" sz="1800" b="0" i="0" dirty="0">
                <a:solidFill>
                  <a:srgbClr val="333333"/>
                </a:solidFill>
                <a:effectLst/>
                <a:latin typeface="Calibri" panose="020F0502020204030204" pitchFamily="34" charset="0"/>
              </a:rPr>
              <a:t>•Crepitantes finos nos terços pulmonares inferiores.</a:t>
            </a:r>
            <a:endParaRPr lang="pt-BR" sz="1800" b="0" i="0" dirty="0">
              <a:solidFill>
                <a:srgbClr val="333333"/>
              </a:solidFill>
              <a:effectLst/>
              <a:latin typeface="Arial" panose="020B0604020202020204" pitchFamily="34" charset="0"/>
            </a:endParaRPr>
          </a:p>
          <a:p>
            <a:pPr algn="just" fontAlgn="base">
              <a:spcAft>
                <a:spcPts val="0"/>
              </a:spcAft>
            </a:pPr>
            <a:r>
              <a:rPr lang="pt-BR" sz="1800" b="0" i="0" dirty="0">
                <a:solidFill>
                  <a:srgbClr val="333333"/>
                </a:solidFill>
                <a:effectLst/>
                <a:latin typeface="Calibri" panose="020F0502020204030204" pitchFamily="34" charset="0"/>
              </a:rPr>
              <a:t>•Pulso filiforme ou pulso alternante.</a:t>
            </a:r>
            <a:endParaRPr lang="pt-BR" sz="1800" b="0" i="0" dirty="0">
              <a:solidFill>
                <a:srgbClr val="333333"/>
              </a:solidFill>
              <a:effectLst/>
              <a:latin typeface="Arial" panose="020B0604020202020204" pitchFamily="34" charset="0"/>
            </a:endParaRPr>
          </a:p>
          <a:p>
            <a:endParaRPr lang="pt-BR" dirty="0"/>
          </a:p>
        </p:txBody>
      </p:sp>
    </p:spTree>
    <p:extLst>
      <p:ext uri="{BB962C8B-B14F-4D97-AF65-F5344CB8AC3E}">
        <p14:creationId xmlns:p14="http://schemas.microsoft.com/office/powerpoint/2010/main" val="3257083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67E08-C63F-4DC5-BDAF-30FF1DE95F56}"/>
              </a:ext>
            </a:extLst>
          </p:cNvPr>
          <p:cNvSpPr>
            <a:spLocks noGrp="1"/>
          </p:cNvSpPr>
          <p:nvPr>
            <p:ph type="title"/>
          </p:nvPr>
        </p:nvSpPr>
        <p:spPr/>
        <p:txBody>
          <a:bodyPr/>
          <a:lstStyle/>
          <a:p>
            <a:r>
              <a:rPr lang="pt-BR" dirty="0"/>
              <a:t>COMPLICAÇÕES DA MCD</a:t>
            </a:r>
          </a:p>
        </p:txBody>
      </p:sp>
      <p:sp>
        <p:nvSpPr>
          <p:cNvPr id="3" name="Espaço Reservado para Conteúdo 2">
            <a:extLst>
              <a:ext uri="{FF2B5EF4-FFF2-40B4-BE49-F238E27FC236}">
                <a16:creationId xmlns:a16="http://schemas.microsoft.com/office/drawing/2014/main" id="{12778BD9-206F-4873-A6DE-48A56607B738}"/>
              </a:ext>
            </a:extLst>
          </p:cNvPr>
          <p:cNvSpPr>
            <a:spLocks noGrp="1"/>
          </p:cNvSpPr>
          <p:nvPr>
            <p:ph idx="1"/>
          </p:nvPr>
        </p:nvSpPr>
        <p:spPr>
          <a:xfrm>
            <a:off x="747347" y="2015732"/>
            <a:ext cx="10928838" cy="3450613"/>
          </a:xfrm>
        </p:spPr>
        <p:txBody>
          <a:bodyPr>
            <a:normAutofit/>
          </a:bodyPr>
          <a:lstStyle/>
          <a:p>
            <a:pPr marL="0" indent="0" algn="just" fontAlgn="base">
              <a:spcAft>
                <a:spcPts val="0"/>
              </a:spcAft>
              <a:buNone/>
            </a:pPr>
            <a:r>
              <a:rPr lang="pt-BR" b="0" i="0" dirty="0">
                <a:solidFill>
                  <a:srgbClr val="333333"/>
                </a:solidFill>
                <a:effectLst/>
              </a:rPr>
              <a:t>As complicações apresentadas por pacientes com MCD são as seguintes:</a:t>
            </a:r>
          </a:p>
          <a:p>
            <a:pPr marL="0" indent="0" algn="just" fontAlgn="base">
              <a:spcAft>
                <a:spcPts val="0"/>
              </a:spcAft>
              <a:buNone/>
            </a:pPr>
            <a:r>
              <a:rPr lang="pt-BR" b="0" i="0" dirty="0">
                <a:solidFill>
                  <a:srgbClr val="333333"/>
                </a:solidFill>
                <a:effectLst/>
              </a:rPr>
              <a:t>•</a:t>
            </a:r>
            <a:r>
              <a:rPr lang="pt-BR" b="1" i="0" dirty="0">
                <a:solidFill>
                  <a:srgbClr val="333333"/>
                </a:solidFill>
                <a:effectLst/>
              </a:rPr>
              <a:t>Arritmias:</a:t>
            </a:r>
            <a:r>
              <a:rPr lang="pt-BR" b="0" i="0" dirty="0">
                <a:solidFill>
                  <a:srgbClr val="333333"/>
                </a:solidFill>
                <a:effectLst/>
              </a:rPr>
              <a:t> ocorrem com frequência extrassístoles supraventriculares ou ventriculares, fibrilação atrial ou </a:t>
            </a:r>
            <a:r>
              <a:rPr lang="pt-BR" b="0" i="0" dirty="0" err="1">
                <a:solidFill>
                  <a:srgbClr val="333333"/>
                </a:solidFill>
                <a:effectLst/>
              </a:rPr>
              <a:t>flutter</a:t>
            </a:r>
            <a:r>
              <a:rPr lang="pt-BR" b="0" i="0" dirty="0">
                <a:solidFill>
                  <a:srgbClr val="333333"/>
                </a:solidFill>
                <a:effectLst/>
              </a:rPr>
              <a:t> atrial, podendo ser significativos fatores de descompensação. Decorrem do estiramento das fibras cardíacas pela dilatação das câmaras.</a:t>
            </a:r>
          </a:p>
          <a:p>
            <a:pPr marL="0" indent="0" algn="just" fontAlgn="base">
              <a:spcAft>
                <a:spcPts val="0"/>
              </a:spcAft>
              <a:buNone/>
            </a:pPr>
            <a:r>
              <a:rPr lang="pt-BR" b="0" i="0" dirty="0">
                <a:solidFill>
                  <a:srgbClr val="333333"/>
                </a:solidFill>
                <a:effectLst/>
              </a:rPr>
              <a:t>•</a:t>
            </a:r>
            <a:r>
              <a:rPr lang="pt-BR" b="1" i="0" dirty="0">
                <a:solidFill>
                  <a:srgbClr val="333333"/>
                </a:solidFill>
                <a:effectLst/>
              </a:rPr>
              <a:t>Trombose intracavitária:</a:t>
            </a:r>
            <a:r>
              <a:rPr lang="pt-BR" b="0" i="0" dirty="0">
                <a:solidFill>
                  <a:srgbClr val="333333"/>
                </a:solidFill>
                <a:effectLst/>
              </a:rPr>
              <a:t> a ocorrência de significativa disfunção sistólica e fibrilação atrial são fatores de risco para a formação de trombos, especialmente no ápice atrial. Também é uma causa de descompensação clínica nesses pacientes.</a:t>
            </a:r>
          </a:p>
          <a:p>
            <a:endParaRPr lang="pt-BR" dirty="0"/>
          </a:p>
        </p:txBody>
      </p:sp>
    </p:spTree>
    <p:extLst>
      <p:ext uri="{BB962C8B-B14F-4D97-AF65-F5344CB8AC3E}">
        <p14:creationId xmlns:p14="http://schemas.microsoft.com/office/powerpoint/2010/main" val="1962928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C09FD-0237-41DD-A2D8-A5D226EA78D6}"/>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A6DE7D6B-64E9-4154-A2AA-8F8F37F88955}"/>
              </a:ext>
            </a:extLst>
          </p:cNvPr>
          <p:cNvSpPr>
            <a:spLocks noGrp="1"/>
          </p:cNvSpPr>
          <p:nvPr>
            <p:ph idx="1"/>
          </p:nvPr>
        </p:nvSpPr>
        <p:spPr>
          <a:xfrm>
            <a:off x="527539" y="2015732"/>
            <a:ext cx="11342076" cy="3450613"/>
          </a:xfrm>
        </p:spPr>
        <p:txBody>
          <a:bodyPr>
            <a:noAutofit/>
          </a:bodyPr>
          <a:lstStyle/>
          <a:p>
            <a:pPr marL="0" indent="0" algn="just">
              <a:buNone/>
            </a:pPr>
            <a:r>
              <a:rPr lang="pt-BR" sz="1600" b="0" i="0" dirty="0">
                <a:effectLst/>
              </a:rPr>
              <a:t>O tratamento da MCD consiste principalmente no manejo da ICC e das suas complicações.</a:t>
            </a:r>
          </a:p>
          <a:p>
            <a:pPr marL="0" indent="0" algn="just" fontAlgn="base">
              <a:spcAft>
                <a:spcPts val="0"/>
              </a:spcAft>
              <a:buNone/>
            </a:pPr>
            <a:r>
              <a:rPr lang="pt-BR" sz="1600" b="0" i="0" dirty="0">
                <a:effectLst/>
              </a:rPr>
              <a:t>Fármacos utilizados em casos de IC (ver Capítulo Insuficiência cardíaca): inibidores da enzima conversora da angiotensina, diuréticos, espironolactona, digitais e betabloqueadores.</a:t>
            </a:r>
          </a:p>
          <a:p>
            <a:pPr marL="0" indent="0" algn="just" fontAlgn="base">
              <a:spcAft>
                <a:spcPts val="0"/>
              </a:spcAft>
              <a:buNone/>
            </a:pPr>
            <a:r>
              <a:rPr lang="pt-BR" sz="1600" b="0" i="0" dirty="0">
                <a:effectLst/>
              </a:rPr>
              <a:t>Arritmias: digitais para o controle da frequência cardíaca na fibrilação atrial. Indica-se a utilização de </a:t>
            </a:r>
            <a:r>
              <a:rPr lang="pt-BR" sz="1600" b="0" i="0" dirty="0" err="1">
                <a:effectLst/>
              </a:rPr>
              <a:t>cardiodesfibrilador</a:t>
            </a:r>
            <a:r>
              <a:rPr lang="pt-BR" sz="1600" b="0" i="0" dirty="0">
                <a:effectLst/>
              </a:rPr>
              <a:t> implantável para pacientes com alto risco de desenvolver arritmias potencialmente fatais.</a:t>
            </a:r>
          </a:p>
          <a:p>
            <a:pPr marL="0" indent="0" algn="just" fontAlgn="base">
              <a:spcAft>
                <a:spcPts val="0"/>
              </a:spcAft>
              <a:buNone/>
            </a:pPr>
            <a:r>
              <a:rPr lang="pt-BR" sz="1600" b="0" i="0" dirty="0" err="1">
                <a:effectLst/>
              </a:rPr>
              <a:t>Anticoagulação</a:t>
            </a:r>
            <a:r>
              <a:rPr lang="pt-BR" sz="1600" b="0" i="0" dirty="0">
                <a:effectLst/>
              </a:rPr>
              <a:t>: administra-se varfarina com o objetivo de manter um índice normatizado internacional (INR) entre 2 e 3 em casos selecionados.</a:t>
            </a:r>
          </a:p>
          <a:p>
            <a:pPr marL="0" indent="0" algn="just" fontAlgn="base">
              <a:spcAft>
                <a:spcPts val="0"/>
              </a:spcAft>
              <a:buNone/>
            </a:pPr>
            <a:r>
              <a:rPr lang="pt-BR" sz="1600" b="0" i="0" dirty="0">
                <a:effectLst/>
              </a:rPr>
              <a:t>Transplante cardíaco: indica-se esse procedimento em casos de doença avançada refratária ao tratamento clínico e cuja causa não seja uma doença sistêmica não tratável.</a:t>
            </a:r>
          </a:p>
          <a:p>
            <a:pPr marL="0" indent="0" algn="just">
              <a:buNone/>
            </a:pPr>
            <a:endParaRPr lang="pt-BR" sz="1600" dirty="0"/>
          </a:p>
        </p:txBody>
      </p:sp>
    </p:spTree>
    <p:extLst>
      <p:ext uri="{BB962C8B-B14F-4D97-AF65-F5344CB8AC3E}">
        <p14:creationId xmlns:p14="http://schemas.microsoft.com/office/powerpoint/2010/main" val="730387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76959-A807-4081-AEFD-AEA53A00D3CC}"/>
              </a:ext>
            </a:extLst>
          </p:cNvPr>
          <p:cNvSpPr>
            <a:spLocks noGrp="1"/>
          </p:cNvSpPr>
          <p:nvPr>
            <p:ph type="title"/>
          </p:nvPr>
        </p:nvSpPr>
        <p:spPr/>
        <p:txBody>
          <a:bodyPr/>
          <a:lstStyle/>
          <a:p>
            <a:r>
              <a:rPr lang="pt-BR" b="0" i="0" dirty="0">
                <a:effectLst/>
                <a:cs typeface="Helvetica" panose="020B0604020202020204" pitchFamily="34" charset="0"/>
              </a:rPr>
              <a:t>Miocardiopatia Hipertrófica</a:t>
            </a:r>
            <a:br>
              <a:rPr lang="pt-BR" b="0" i="0" dirty="0">
                <a:effectLst/>
                <a:cs typeface="Helvetica" panose="020B0604020202020204" pitchFamily="34" charset="0"/>
              </a:rPr>
            </a:br>
            <a:endParaRPr lang="pt-BR" dirty="0">
              <a:cs typeface="Helvetica" panose="020B0604020202020204" pitchFamily="34" charset="0"/>
            </a:endParaRPr>
          </a:p>
        </p:txBody>
      </p:sp>
      <p:sp>
        <p:nvSpPr>
          <p:cNvPr id="3" name="Espaço Reservado para Conteúdo 2">
            <a:extLst>
              <a:ext uri="{FF2B5EF4-FFF2-40B4-BE49-F238E27FC236}">
                <a16:creationId xmlns:a16="http://schemas.microsoft.com/office/drawing/2014/main" id="{62A8F714-C0AD-4B94-9DDE-FFDA647EFFA4}"/>
              </a:ext>
            </a:extLst>
          </p:cNvPr>
          <p:cNvSpPr>
            <a:spLocks noGrp="1"/>
          </p:cNvSpPr>
          <p:nvPr>
            <p:ph idx="1"/>
          </p:nvPr>
        </p:nvSpPr>
        <p:spPr/>
        <p:txBody>
          <a:bodyPr/>
          <a:lstStyle/>
          <a:p>
            <a:r>
              <a:rPr lang="pt-BR" b="0" i="0" dirty="0">
                <a:solidFill>
                  <a:srgbClr val="333333"/>
                </a:solidFill>
                <a:effectLst/>
                <a:latin typeface="Calibri" panose="020F0502020204030204" pitchFamily="34" charset="0"/>
              </a:rPr>
              <a:t>A miocardiopatia hipertrófica (MCH) caracteriza-se por </a:t>
            </a:r>
            <a:r>
              <a:rPr lang="pt-BR" b="1" i="0" dirty="0">
                <a:solidFill>
                  <a:srgbClr val="333333"/>
                </a:solidFill>
                <a:effectLst/>
                <a:latin typeface="Calibri" panose="020F0502020204030204" pitchFamily="34" charset="0"/>
              </a:rPr>
              <a:t>hipertrofia concêntrica</a:t>
            </a:r>
            <a:r>
              <a:rPr lang="pt-BR" b="0" i="0" dirty="0">
                <a:solidFill>
                  <a:srgbClr val="333333"/>
                </a:solidFill>
                <a:effectLst/>
                <a:latin typeface="Calibri" panose="020F0502020204030204" pitchFamily="34" charset="0"/>
              </a:rPr>
              <a:t> do miocárdio, principalmente do VE, e enchimento diastólico anormal (</a:t>
            </a:r>
            <a:r>
              <a:rPr lang="pt-BR" b="1" i="0" dirty="0">
                <a:solidFill>
                  <a:srgbClr val="333333"/>
                </a:solidFill>
                <a:effectLst/>
                <a:latin typeface="Calibri" panose="020F0502020204030204" pitchFamily="34" charset="0"/>
              </a:rPr>
              <a:t>disfunção diastólica</a:t>
            </a:r>
            <a:r>
              <a:rPr lang="pt-BR" b="0" i="0" dirty="0">
                <a:solidFill>
                  <a:srgbClr val="333333"/>
                </a:solidFill>
                <a:effectLst/>
                <a:latin typeface="Calibri" panose="020F0502020204030204" pitchFamily="34" charset="0"/>
              </a:rPr>
              <a:t>), sem uma causa identificada – não associada à estenose aórtica e à hipertensão arterial sistêmica. A função sistólica está normal ou elevada, com </a:t>
            </a:r>
            <a:r>
              <a:rPr lang="pt-BR" b="1" i="0" dirty="0">
                <a:solidFill>
                  <a:srgbClr val="333333"/>
                </a:solidFill>
                <a:effectLst/>
                <a:latin typeface="Calibri" panose="020F0502020204030204" pitchFamily="34" charset="0"/>
              </a:rPr>
              <a:t>fração de ejeção</a:t>
            </a:r>
            <a:r>
              <a:rPr lang="pt-BR" b="0" i="0" dirty="0">
                <a:solidFill>
                  <a:srgbClr val="333333"/>
                </a:solidFill>
                <a:effectLst/>
                <a:latin typeface="Calibri" panose="020F0502020204030204" pitchFamily="34" charset="0"/>
              </a:rPr>
              <a:t> que pode apresentar índices altos de até 80%. A MCH é uma das causas mais comuns de morte súbita, principalmente em atletas jovens.</a:t>
            </a:r>
            <a:endParaRPr lang="pt-BR" dirty="0"/>
          </a:p>
        </p:txBody>
      </p:sp>
    </p:spTree>
    <p:extLst>
      <p:ext uri="{BB962C8B-B14F-4D97-AF65-F5344CB8AC3E}">
        <p14:creationId xmlns:p14="http://schemas.microsoft.com/office/powerpoint/2010/main" val="412289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D5CDEB-F88E-4F7D-9FF1-F6BCF1D69BCE}"/>
              </a:ext>
            </a:extLst>
          </p:cNvPr>
          <p:cNvSpPr>
            <a:spLocks noGrp="1"/>
          </p:cNvSpPr>
          <p:nvPr>
            <p:ph type="title"/>
          </p:nvPr>
        </p:nvSpPr>
        <p:spPr/>
        <p:txBody>
          <a:bodyPr/>
          <a:lstStyle/>
          <a:p>
            <a:r>
              <a:rPr lang="pt-BR" dirty="0"/>
              <a:t>IAM – INFARTO AGUDO DO MIOCÁRDIO</a:t>
            </a:r>
          </a:p>
        </p:txBody>
      </p:sp>
      <p:sp>
        <p:nvSpPr>
          <p:cNvPr id="3" name="Espaço Reservado para Conteúdo 2">
            <a:extLst>
              <a:ext uri="{FF2B5EF4-FFF2-40B4-BE49-F238E27FC236}">
                <a16:creationId xmlns:a16="http://schemas.microsoft.com/office/drawing/2014/main" id="{B19CB260-9D08-4C89-B524-66859D9657D3}"/>
              </a:ext>
            </a:extLst>
          </p:cNvPr>
          <p:cNvSpPr>
            <a:spLocks noGrp="1"/>
          </p:cNvSpPr>
          <p:nvPr>
            <p:ph idx="1"/>
          </p:nvPr>
        </p:nvSpPr>
        <p:spPr/>
        <p:txBody>
          <a:bodyPr/>
          <a:lstStyle/>
          <a:p>
            <a:pPr marL="0" indent="0" algn="just">
              <a:buNone/>
            </a:pPr>
            <a:r>
              <a:rPr lang="pt-BR" i="0" dirty="0">
                <a:effectLst/>
                <a:latin typeface="+mj-lt"/>
              </a:rPr>
              <a:t>Infarto agudo do miocárdio é necrose miocárdica resultante de obstrução aguda de uma artéria coronária. Os sintomas incluem desconforto torácico com ou sem dispneia, náuseas e diaforese. O diagnóstico é efetuado por ECG e pela existência ou ausência de marcadores sorológicos. O tratamento consiste em fármacos antiplaquetários, anticoagulantes, nitratos, betabloqueadores, estatinas e terapia de </a:t>
            </a:r>
            <a:r>
              <a:rPr lang="pt-BR" i="0" dirty="0" err="1">
                <a:effectLst/>
                <a:latin typeface="+mj-lt"/>
              </a:rPr>
              <a:t>reperfusão</a:t>
            </a:r>
            <a:r>
              <a:rPr lang="pt-BR" i="0" dirty="0">
                <a:effectLst/>
                <a:latin typeface="+mj-lt"/>
              </a:rPr>
              <a:t>. </a:t>
            </a:r>
            <a:endParaRPr lang="pt-BR" dirty="0">
              <a:latin typeface="+mj-lt"/>
            </a:endParaRPr>
          </a:p>
        </p:txBody>
      </p:sp>
    </p:spTree>
    <p:extLst>
      <p:ext uri="{BB962C8B-B14F-4D97-AF65-F5344CB8AC3E}">
        <p14:creationId xmlns:p14="http://schemas.microsoft.com/office/powerpoint/2010/main" val="29794770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68B66D-0ED7-4236-81AB-4A3451D9A8D3}"/>
              </a:ext>
            </a:extLst>
          </p:cNvPr>
          <p:cNvSpPr>
            <a:spLocks noGrp="1"/>
          </p:cNvSpPr>
          <p:nvPr>
            <p:ph type="title"/>
          </p:nvPr>
        </p:nvSpPr>
        <p:spPr/>
        <p:txBody>
          <a:bodyPr/>
          <a:lstStyle/>
          <a:p>
            <a:r>
              <a:rPr lang="pt-BR" b="0" i="0" dirty="0">
                <a:effectLst/>
                <a:latin typeface="+mn-lt"/>
                <a:cs typeface="Helvetica" panose="020B0604020202020204" pitchFamily="34" charset="0"/>
              </a:rPr>
              <a:t>Patogênese</a:t>
            </a:r>
            <a:br>
              <a:rPr lang="pt-BR" b="0" i="0" dirty="0">
                <a:effectLst/>
                <a:latin typeface="+mn-lt"/>
                <a:cs typeface="Helvetica" panose="020B0604020202020204" pitchFamily="34" charset="0"/>
              </a:rPr>
            </a:br>
            <a:endParaRPr lang="pt-BR" dirty="0">
              <a:latin typeface="+mn-lt"/>
              <a:cs typeface="Helvetica" panose="020B0604020202020204" pitchFamily="34" charset="0"/>
            </a:endParaRPr>
          </a:p>
        </p:txBody>
      </p:sp>
      <p:sp>
        <p:nvSpPr>
          <p:cNvPr id="3" name="Espaço Reservado para Conteúdo 2">
            <a:extLst>
              <a:ext uri="{FF2B5EF4-FFF2-40B4-BE49-F238E27FC236}">
                <a16:creationId xmlns:a16="http://schemas.microsoft.com/office/drawing/2014/main" id="{77ED6658-8D63-48D4-92AE-B661AB01F7A5}"/>
              </a:ext>
            </a:extLst>
          </p:cNvPr>
          <p:cNvSpPr>
            <a:spLocks noGrp="1"/>
          </p:cNvSpPr>
          <p:nvPr>
            <p:ph idx="1"/>
          </p:nvPr>
        </p:nvSpPr>
        <p:spPr>
          <a:xfrm>
            <a:off x="589085" y="2015732"/>
            <a:ext cx="10465769" cy="3450613"/>
          </a:xfrm>
        </p:spPr>
        <p:txBody>
          <a:bodyPr/>
          <a:lstStyle/>
          <a:p>
            <a:pPr marL="0" indent="0" algn="just">
              <a:buNone/>
            </a:pPr>
            <a:r>
              <a:rPr lang="pt-BR" b="0" i="0" dirty="0">
                <a:effectLst/>
              </a:rPr>
              <a:t>A hipertrofia do VE em geral não é simétrica, afetando principalmente o septo interventricular. Indivíduos com significativa hipertrofia do septo interventricular, aproximadamente 25% dos casos de MCH, apresentam uma forma particular dessa doença: a miocardiopatia obstrutiva (MCO), antigamente denominada estenose </a:t>
            </a:r>
            <a:r>
              <a:rPr lang="pt-BR" b="0" i="0" dirty="0" err="1">
                <a:effectLst/>
              </a:rPr>
              <a:t>subaórtica</a:t>
            </a:r>
            <a:r>
              <a:rPr lang="pt-BR" b="0" i="0" dirty="0">
                <a:effectLst/>
              </a:rPr>
              <a:t> hipertrófica. Em casos de MCO, há um gradiente de pressão (obstrução) dinâmico da via de saída do VE, relacionado ao estreitamento da área </a:t>
            </a:r>
            <a:r>
              <a:rPr lang="pt-BR" b="0" i="0" dirty="0" err="1">
                <a:effectLst/>
              </a:rPr>
              <a:t>subaórtica</a:t>
            </a:r>
            <a:r>
              <a:rPr lang="pt-BR" b="0" i="0" dirty="0">
                <a:effectLst/>
              </a:rPr>
              <a:t> devido à posição da cúspide anterior da valva mitral contra o septo interventricular hipertrofiado, isto é, movimento anterior sistólico (MAS). Esse gradiente é dinâmico, porque pode surgir ou desaparecer de acordo com o estado cardiocirculatório.</a:t>
            </a:r>
            <a:endParaRPr lang="pt-BR" dirty="0"/>
          </a:p>
        </p:txBody>
      </p:sp>
    </p:spTree>
    <p:extLst>
      <p:ext uri="{BB962C8B-B14F-4D97-AF65-F5344CB8AC3E}">
        <p14:creationId xmlns:p14="http://schemas.microsoft.com/office/powerpoint/2010/main" val="1644636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7F201-540C-44D5-A414-7BBF8EC21048}"/>
              </a:ext>
            </a:extLst>
          </p:cNvPr>
          <p:cNvSpPr>
            <a:spLocks noGrp="1"/>
          </p:cNvSpPr>
          <p:nvPr>
            <p:ph type="title"/>
          </p:nvPr>
        </p:nvSpPr>
        <p:spPr/>
        <p:txBody>
          <a:bodyPr/>
          <a:lstStyle/>
          <a:p>
            <a:endParaRPr lang="pt-BR"/>
          </a:p>
        </p:txBody>
      </p:sp>
      <p:pic>
        <p:nvPicPr>
          <p:cNvPr id="6146" name="Picture 2">
            <a:extLst>
              <a:ext uri="{FF2B5EF4-FFF2-40B4-BE49-F238E27FC236}">
                <a16:creationId xmlns:a16="http://schemas.microsoft.com/office/drawing/2014/main" id="{D481D98F-964C-4E3B-A282-6D5491FAEE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834" y="465993"/>
            <a:ext cx="11540763" cy="437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07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232F1-A0E0-4FD8-B106-162408698429}"/>
              </a:ext>
            </a:extLst>
          </p:cNvPr>
          <p:cNvSpPr>
            <a:spLocks noGrp="1"/>
          </p:cNvSpPr>
          <p:nvPr>
            <p:ph type="title"/>
          </p:nvPr>
        </p:nvSpPr>
        <p:spPr/>
        <p:txBody>
          <a:bodyPr/>
          <a:lstStyle/>
          <a:p>
            <a:r>
              <a:rPr lang="pt-BR" dirty="0"/>
              <a:t>SINAIS E SINTOMAS</a:t>
            </a:r>
          </a:p>
        </p:txBody>
      </p:sp>
      <p:sp>
        <p:nvSpPr>
          <p:cNvPr id="3" name="Espaço Reservado para Conteúdo 2">
            <a:extLst>
              <a:ext uri="{FF2B5EF4-FFF2-40B4-BE49-F238E27FC236}">
                <a16:creationId xmlns:a16="http://schemas.microsoft.com/office/drawing/2014/main" id="{405D6A50-5869-44F7-A5BF-251CCE00E3EC}"/>
              </a:ext>
            </a:extLst>
          </p:cNvPr>
          <p:cNvSpPr>
            <a:spLocks noGrp="1"/>
          </p:cNvSpPr>
          <p:nvPr>
            <p:ph idx="1"/>
          </p:nvPr>
        </p:nvSpPr>
        <p:spPr>
          <a:xfrm>
            <a:off x="298939" y="1716794"/>
            <a:ext cx="11728937" cy="4037749"/>
          </a:xfrm>
        </p:spPr>
        <p:txBody>
          <a:bodyPr>
            <a:noAutofit/>
          </a:bodyPr>
          <a:lstStyle/>
          <a:p>
            <a:pPr algn="just" fontAlgn="base">
              <a:spcAft>
                <a:spcPts val="0"/>
              </a:spcAft>
            </a:pPr>
            <a:r>
              <a:rPr lang="pt-BR" b="0" i="0" dirty="0">
                <a:effectLst/>
              </a:rPr>
              <a:t>Consequente ao aumento das pressões de enchimento (devido à disfunção diastólica pela redução da capacidade de relaxamento), a pressão no átrio esquerdo se transmite ao leito venoso pulmonar. Nesse momento, instala-se os sintomas de congestão pulmonar, como dispneia. Esse fenômeno agrava-se na realização de esforços, e a dispneia é o sintoma mais comum.</a:t>
            </a:r>
          </a:p>
          <a:p>
            <a:pPr algn="just" fontAlgn="base">
              <a:spcAft>
                <a:spcPts val="0"/>
              </a:spcAft>
            </a:pPr>
            <a:r>
              <a:rPr lang="pt-BR" b="0" i="0" dirty="0">
                <a:effectLst/>
              </a:rPr>
              <a:t>Já o segundo sintoma mais comum, a angina do peito, é um indício de isquemia miocárdica e também manifesta-se em geral durante a realização de esforços.</a:t>
            </a:r>
          </a:p>
          <a:p>
            <a:pPr algn="just" fontAlgn="base">
              <a:spcAft>
                <a:spcPts val="0"/>
              </a:spcAft>
            </a:pPr>
            <a:r>
              <a:rPr lang="pt-BR" b="0" i="0" dirty="0">
                <a:effectLst/>
              </a:rPr>
              <a:t>Outros sintomas incluem </a:t>
            </a:r>
            <a:r>
              <a:rPr lang="pt-BR" b="0" i="0" dirty="0" err="1">
                <a:effectLst/>
              </a:rPr>
              <a:t>pré</a:t>
            </a:r>
            <a:r>
              <a:rPr lang="pt-BR" b="0" i="0" dirty="0">
                <a:effectLst/>
              </a:rPr>
              <a:t>-síncope e síncope, os quais estão relacionados à redução súbita do débito cardíaco.</a:t>
            </a:r>
          </a:p>
          <a:p>
            <a:pPr algn="just" fontAlgn="base">
              <a:spcAft>
                <a:spcPts val="0"/>
              </a:spcAft>
            </a:pPr>
            <a:r>
              <a:rPr lang="pt-BR" b="0" i="0" dirty="0">
                <a:effectLst/>
              </a:rPr>
              <a:t>A principal causa de morte em casos de MCH é a </a:t>
            </a:r>
            <a:r>
              <a:rPr lang="pt-BR" b="1" i="0" dirty="0">
                <a:effectLst/>
              </a:rPr>
              <a:t>morte súbita</a:t>
            </a:r>
            <a:r>
              <a:rPr lang="pt-BR" b="0" i="0" dirty="0">
                <a:effectLst/>
              </a:rPr>
              <a:t>, a qual ocorre com mais frequência em crianças e adultos jovens. Os mecanismos exatos não são totalmente conhecidos, mas se acredita que a isquemia durante exercício físico intenso desencadeie arritmias ventriculares fatais.</a:t>
            </a:r>
          </a:p>
          <a:p>
            <a:pPr marL="0" indent="0">
              <a:buNone/>
            </a:pPr>
            <a:endParaRPr lang="pt-BR" dirty="0"/>
          </a:p>
        </p:txBody>
      </p:sp>
    </p:spTree>
    <p:extLst>
      <p:ext uri="{BB962C8B-B14F-4D97-AF65-F5344CB8AC3E}">
        <p14:creationId xmlns:p14="http://schemas.microsoft.com/office/powerpoint/2010/main" val="4000922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13090-D309-4A1C-AECA-8EC12D50862A}"/>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60B9034D-B339-498A-8068-11EE5E069BBF}"/>
              </a:ext>
            </a:extLst>
          </p:cNvPr>
          <p:cNvSpPr>
            <a:spLocks noGrp="1"/>
          </p:cNvSpPr>
          <p:nvPr>
            <p:ph idx="1"/>
          </p:nvPr>
        </p:nvSpPr>
        <p:spPr>
          <a:xfrm>
            <a:off x="826477" y="2015732"/>
            <a:ext cx="10228377" cy="3450613"/>
          </a:xfrm>
        </p:spPr>
        <p:txBody>
          <a:bodyPr>
            <a:normAutofit/>
          </a:bodyPr>
          <a:lstStyle/>
          <a:p>
            <a:pPr marL="0" indent="0" algn="just">
              <a:buNone/>
            </a:pPr>
            <a:r>
              <a:rPr lang="pt-BR" b="0" i="0" dirty="0">
                <a:effectLst/>
              </a:rPr>
              <a:t>O tratamento dessa condição cardíaca envolve orientações quanto à realização de atividades físicas, ao uso de drogas inotrópicas e cronotrópicas negativas e aos procedimentos para a redução do septo interventricular. Os pacientes devem evitar a prática de exercícios físicos extenuantes e a participação em atividades competitivas. As drogas utilizadas para o controle dos sintomas incluem os betabloqueadores e os antagonistas dos canais de cálcio (p. ex., </a:t>
            </a:r>
            <a:r>
              <a:rPr lang="pt-BR" b="0" i="0" dirty="0" err="1">
                <a:effectLst/>
              </a:rPr>
              <a:t>verapamil</a:t>
            </a:r>
            <a:r>
              <a:rPr lang="pt-BR" b="0" i="0" dirty="0">
                <a:effectLst/>
              </a:rPr>
              <a:t>). Indica-se a realização de miomectomia septal para pacientes muito sintomáticos a despeito de uma terapia medicamentosa otimizada. Em centros com experiência nessa cirurgia, as taxas de mortalidade cirúrgica são de aproximadamente 1%. A alcoolização septal é uma alternativa percutânea para redução dos gradientes de obstrução do VE.</a:t>
            </a:r>
            <a:endParaRPr lang="pt-BR" dirty="0"/>
          </a:p>
        </p:txBody>
      </p:sp>
    </p:spTree>
    <p:extLst>
      <p:ext uri="{BB962C8B-B14F-4D97-AF65-F5344CB8AC3E}">
        <p14:creationId xmlns:p14="http://schemas.microsoft.com/office/powerpoint/2010/main" val="1483328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3982-26BD-49B5-92E1-417ECBEBDCA7}"/>
              </a:ext>
            </a:extLst>
          </p:cNvPr>
          <p:cNvSpPr>
            <a:spLocks noGrp="1"/>
          </p:cNvSpPr>
          <p:nvPr>
            <p:ph type="title"/>
          </p:nvPr>
        </p:nvSpPr>
        <p:spPr/>
        <p:txBody>
          <a:bodyPr/>
          <a:lstStyle/>
          <a:p>
            <a:r>
              <a:rPr lang="pt-BR" b="0" i="0" dirty="0">
                <a:effectLst/>
                <a:cs typeface="Helvetica" panose="020B0604020202020204" pitchFamily="34" charset="0"/>
              </a:rPr>
              <a:t>Miocardiopatia Restritiva</a:t>
            </a:r>
            <a:br>
              <a:rPr lang="pt-BR" b="0" i="0" dirty="0">
                <a:effectLst/>
                <a:cs typeface="Helvetica" panose="020B0604020202020204" pitchFamily="34" charset="0"/>
              </a:rPr>
            </a:br>
            <a:endParaRPr lang="pt-BR" dirty="0">
              <a:cs typeface="Helvetica" panose="020B0604020202020204" pitchFamily="34" charset="0"/>
            </a:endParaRPr>
          </a:p>
        </p:txBody>
      </p:sp>
      <p:sp>
        <p:nvSpPr>
          <p:cNvPr id="3" name="Espaço Reservado para Conteúdo 2">
            <a:extLst>
              <a:ext uri="{FF2B5EF4-FFF2-40B4-BE49-F238E27FC236}">
                <a16:creationId xmlns:a16="http://schemas.microsoft.com/office/drawing/2014/main" id="{85CFA927-B01E-4F90-9985-D384B1632127}"/>
              </a:ext>
            </a:extLst>
          </p:cNvPr>
          <p:cNvSpPr>
            <a:spLocks noGrp="1"/>
          </p:cNvSpPr>
          <p:nvPr>
            <p:ph idx="1"/>
          </p:nvPr>
        </p:nvSpPr>
        <p:spPr>
          <a:xfrm>
            <a:off x="817685" y="2015732"/>
            <a:ext cx="10237169" cy="3450613"/>
          </a:xfrm>
        </p:spPr>
        <p:txBody>
          <a:bodyPr/>
          <a:lstStyle/>
          <a:p>
            <a:pPr marL="0" indent="0" algn="just">
              <a:buNone/>
            </a:pPr>
            <a:r>
              <a:rPr lang="pt-BR" b="0" i="0" dirty="0">
                <a:effectLst/>
              </a:rPr>
              <a:t>A miocardiopatia restritiva (MCR) caracteriza-se por </a:t>
            </a:r>
            <a:r>
              <a:rPr lang="pt-BR" b="1" i="0" dirty="0">
                <a:effectLst/>
              </a:rPr>
              <a:t>redução da complacência</a:t>
            </a:r>
            <a:r>
              <a:rPr lang="pt-BR" b="0" i="0" dirty="0">
                <a:effectLst/>
              </a:rPr>
              <a:t> </a:t>
            </a:r>
            <a:r>
              <a:rPr lang="pt-BR" b="1" i="0" dirty="0">
                <a:effectLst/>
              </a:rPr>
              <a:t>ventricular</a:t>
            </a:r>
            <a:r>
              <a:rPr lang="pt-BR" b="0" i="0" dirty="0">
                <a:effectLst/>
              </a:rPr>
              <a:t> (paredes excessivamente rígidas), resultando em enchimento ventricular deficiente durante a diástole (</a:t>
            </a:r>
            <a:r>
              <a:rPr lang="pt-BR" b="1" i="0" dirty="0">
                <a:effectLst/>
              </a:rPr>
              <a:t>disfunção diastólica</a:t>
            </a:r>
            <a:r>
              <a:rPr lang="pt-BR" b="0" i="0" dirty="0">
                <a:effectLst/>
              </a:rPr>
              <a:t>), com função sistólica normal ou discretamente reduzida. As câmaras ventriculares podem estar um pouco diminuídas, com tamanho normal ou discretamente aumentadas. É comum observar aumento de tamanho atrial</a:t>
            </a:r>
            <a:endParaRPr lang="pt-BR" dirty="0"/>
          </a:p>
        </p:txBody>
      </p:sp>
    </p:spTree>
    <p:extLst>
      <p:ext uri="{BB962C8B-B14F-4D97-AF65-F5344CB8AC3E}">
        <p14:creationId xmlns:p14="http://schemas.microsoft.com/office/powerpoint/2010/main" val="4179231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F1EAB-6979-4224-B872-428CC3B44F8A}"/>
              </a:ext>
            </a:extLst>
          </p:cNvPr>
          <p:cNvSpPr>
            <a:spLocks noGrp="1"/>
          </p:cNvSpPr>
          <p:nvPr>
            <p:ph type="title"/>
          </p:nvPr>
        </p:nvSpPr>
        <p:spPr/>
        <p:txBody>
          <a:bodyPr/>
          <a:lstStyle/>
          <a:p>
            <a:endParaRPr lang="pt-BR"/>
          </a:p>
        </p:txBody>
      </p:sp>
      <p:pic>
        <p:nvPicPr>
          <p:cNvPr id="7170" name="Picture 2">
            <a:extLst>
              <a:ext uri="{FF2B5EF4-FFF2-40B4-BE49-F238E27FC236}">
                <a16:creationId xmlns:a16="http://schemas.microsoft.com/office/drawing/2014/main" id="{430EDF01-B653-4A1E-9B3A-3EA79AC41C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2709" y="703384"/>
            <a:ext cx="11482549" cy="401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0429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8007-842E-4993-BAEA-F39F5C1ACCAF}"/>
              </a:ext>
            </a:extLst>
          </p:cNvPr>
          <p:cNvSpPr>
            <a:spLocks noGrp="1"/>
          </p:cNvSpPr>
          <p:nvPr>
            <p:ph type="title"/>
          </p:nvPr>
        </p:nvSpPr>
        <p:spPr/>
        <p:txBody>
          <a:bodyPr/>
          <a:lstStyle/>
          <a:p>
            <a:r>
              <a:rPr lang="pt-BR" dirty="0"/>
              <a:t>ETIOLOGIA</a:t>
            </a:r>
          </a:p>
        </p:txBody>
      </p:sp>
      <p:sp>
        <p:nvSpPr>
          <p:cNvPr id="3" name="Espaço Reservado para Conteúdo 2">
            <a:extLst>
              <a:ext uri="{FF2B5EF4-FFF2-40B4-BE49-F238E27FC236}">
                <a16:creationId xmlns:a16="http://schemas.microsoft.com/office/drawing/2014/main" id="{1E538B09-509D-4C29-B590-6B1532EFB6EB}"/>
              </a:ext>
            </a:extLst>
          </p:cNvPr>
          <p:cNvSpPr>
            <a:spLocks noGrp="1"/>
          </p:cNvSpPr>
          <p:nvPr>
            <p:ph idx="1"/>
          </p:nvPr>
        </p:nvSpPr>
        <p:spPr/>
        <p:txBody>
          <a:bodyPr/>
          <a:lstStyle/>
          <a:p>
            <a:pPr marL="0" indent="0">
              <a:buNone/>
            </a:pPr>
            <a:r>
              <a:rPr lang="pt-BR" b="0" i="0" dirty="0">
                <a:solidFill>
                  <a:srgbClr val="333333"/>
                </a:solidFill>
                <a:effectLst/>
                <a:latin typeface="Calibri" panose="020F0502020204030204" pitchFamily="34" charset="0"/>
              </a:rPr>
              <a:t>Muitas vezes, não é possível identificar uma causa específica (MCR </a:t>
            </a:r>
            <a:r>
              <a:rPr lang="pt-BR" b="1" i="0" dirty="0">
                <a:solidFill>
                  <a:srgbClr val="333333"/>
                </a:solidFill>
                <a:effectLst/>
                <a:latin typeface="Calibri" panose="020F0502020204030204" pitchFamily="34" charset="0"/>
              </a:rPr>
              <a:t>idiopática</a:t>
            </a:r>
            <a:r>
              <a:rPr lang="pt-BR" b="0" i="0" dirty="0">
                <a:solidFill>
                  <a:srgbClr val="333333"/>
                </a:solidFill>
                <a:effectLst/>
                <a:latin typeface="Calibri" panose="020F0502020204030204" pitchFamily="34" charset="0"/>
              </a:rPr>
              <a:t>). Em outros casos, a história </a:t>
            </a:r>
            <a:r>
              <a:rPr lang="pt-BR" b="1" i="0" dirty="0">
                <a:solidFill>
                  <a:srgbClr val="333333"/>
                </a:solidFill>
                <a:effectLst/>
                <a:latin typeface="Calibri" panose="020F0502020204030204" pitchFamily="34" charset="0"/>
              </a:rPr>
              <a:t>familiar</a:t>
            </a:r>
            <a:r>
              <a:rPr lang="pt-BR" b="0" i="0" dirty="0">
                <a:solidFill>
                  <a:srgbClr val="333333"/>
                </a:solidFill>
                <a:effectLst/>
                <a:latin typeface="Calibri" panose="020F0502020204030204" pitchFamily="34" charset="0"/>
              </a:rPr>
              <a:t> é positiva (MCR familiar principalmente com padrão autossômico dominante). Nessas duas situações, predomina o componente fibrótico sobre o </a:t>
            </a:r>
            <a:r>
              <a:rPr lang="pt-BR" b="0" i="0" dirty="0" err="1">
                <a:solidFill>
                  <a:srgbClr val="333333"/>
                </a:solidFill>
                <a:effectLst/>
                <a:latin typeface="Calibri" panose="020F0502020204030204" pitchFamily="34" charset="0"/>
              </a:rPr>
              <a:t>infiltrativo</a:t>
            </a:r>
            <a:r>
              <a:rPr lang="pt-BR" b="0" i="0" dirty="0">
                <a:solidFill>
                  <a:srgbClr val="333333"/>
                </a:solidFill>
                <a:effectLst/>
                <a:latin typeface="Calibri" panose="020F0502020204030204" pitchFamily="34" charset="0"/>
              </a:rPr>
              <a:t>.</a:t>
            </a:r>
            <a:endParaRPr lang="pt-BR" dirty="0"/>
          </a:p>
        </p:txBody>
      </p:sp>
    </p:spTree>
    <p:extLst>
      <p:ext uri="{BB962C8B-B14F-4D97-AF65-F5344CB8AC3E}">
        <p14:creationId xmlns:p14="http://schemas.microsoft.com/office/powerpoint/2010/main" val="39085559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CDD7B-97BB-4047-939D-7CAB6F0F68CF}"/>
              </a:ext>
            </a:extLst>
          </p:cNvPr>
          <p:cNvSpPr>
            <a:spLocks noGrp="1"/>
          </p:cNvSpPr>
          <p:nvPr>
            <p:ph type="title"/>
          </p:nvPr>
        </p:nvSpPr>
        <p:spPr/>
        <p:txBody>
          <a:bodyPr/>
          <a:lstStyle/>
          <a:p>
            <a:r>
              <a:rPr lang="pt-BR" dirty="0"/>
              <a:t>SINAIS E SINTOMAS</a:t>
            </a:r>
          </a:p>
        </p:txBody>
      </p:sp>
      <p:sp>
        <p:nvSpPr>
          <p:cNvPr id="3" name="Espaço Reservado para Conteúdo 2">
            <a:extLst>
              <a:ext uri="{FF2B5EF4-FFF2-40B4-BE49-F238E27FC236}">
                <a16:creationId xmlns:a16="http://schemas.microsoft.com/office/drawing/2014/main" id="{D3605644-30A0-4B85-9ABB-8AF6FC7B003F}"/>
              </a:ext>
            </a:extLst>
          </p:cNvPr>
          <p:cNvSpPr>
            <a:spLocks noGrp="1"/>
          </p:cNvSpPr>
          <p:nvPr>
            <p:ph idx="1"/>
          </p:nvPr>
        </p:nvSpPr>
        <p:spPr/>
        <p:txBody>
          <a:bodyPr/>
          <a:lstStyle/>
          <a:p>
            <a:pPr marL="0" indent="0" algn="just" fontAlgn="base">
              <a:spcAft>
                <a:spcPts val="0"/>
              </a:spcAft>
              <a:buNone/>
            </a:pPr>
            <a:r>
              <a:rPr lang="pt-BR" sz="1800" b="0" i="0" dirty="0">
                <a:effectLst/>
              </a:rPr>
              <a:t>Nos estágios mais precoces da doença, os pacientes apresentam-se assintomáticos. Com a evolução, ocorrem as manifestações de ICC.</a:t>
            </a:r>
          </a:p>
          <a:p>
            <a:pPr marL="0" indent="0" algn="just" fontAlgn="base">
              <a:spcAft>
                <a:spcPts val="0"/>
              </a:spcAft>
              <a:buNone/>
            </a:pPr>
            <a:r>
              <a:rPr lang="pt-BR" sz="1800" b="0" i="0" dirty="0">
                <a:effectLst/>
              </a:rPr>
              <a:t>O comprometimento da </a:t>
            </a:r>
            <a:r>
              <a:rPr lang="pt-BR" sz="1800" b="1" i="0" dirty="0">
                <a:effectLst/>
              </a:rPr>
              <a:t>função diastólica</a:t>
            </a:r>
            <a:r>
              <a:rPr lang="pt-BR" sz="1800" b="0" i="0" dirty="0">
                <a:effectLst/>
              </a:rPr>
              <a:t> determina aumento das pressões de enchimento no átrio esquerdo e </a:t>
            </a:r>
            <a:r>
              <a:rPr lang="pt-BR" sz="1800" b="1" i="0" dirty="0">
                <a:effectLst/>
              </a:rPr>
              <a:t>congestão pulmonar</a:t>
            </a:r>
            <a:r>
              <a:rPr lang="pt-BR" sz="1800" b="0" i="0" dirty="0">
                <a:effectLst/>
              </a:rPr>
              <a:t> (dispneia, </a:t>
            </a:r>
            <a:r>
              <a:rPr lang="pt-BR" sz="1800" b="0" i="0" dirty="0" err="1">
                <a:effectLst/>
              </a:rPr>
              <a:t>ortopneia</a:t>
            </a:r>
            <a:r>
              <a:rPr lang="pt-BR" sz="1800" b="0" i="0" dirty="0">
                <a:effectLst/>
              </a:rPr>
              <a:t>, dispneia paroxística noturna, crepitantes finos na ausculta pulmonar). A </a:t>
            </a:r>
            <a:r>
              <a:rPr lang="pt-BR" sz="1800" b="1" i="0" dirty="0">
                <a:effectLst/>
              </a:rPr>
              <a:t>sobrecarga do VD</a:t>
            </a:r>
            <a:r>
              <a:rPr lang="pt-BR" sz="1800" b="0" i="0" dirty="0">
                <a:effectLst/>
              </a:rPr>
              <a:t> causa falência dessa câmara, e, nesse momento, instala-se o quadro de </a:t>
            </a:r>
            <a:r>
              <a:rPr lang="pt-BR" sz="1800" b="1" i="0" dirty="0">
                <a:effectLst/>
              </a:rPr>
              <a:t>congestão sistêmica</a:t>
            </a:r>
            <a:r>
              <a:rPr lang="pt-BR" sz="1800" b="0" i="0" dirty="0">
                <a:effectLst/>
              </a:rPr>
              <a:t> (hepatomegalia, turgência jugular, edema de membros inferiores, ascite) associado ao de congestão pulmonar. A despeito de fração de ejeção normal (50 a 65%), pode haver sintomas de baixo débito, como fadiga e astenia, aos esforços.</a:t>
            </a:r>
          </a:p>
          <a:p>
            <a:endParaRPr lang="pt-BR" dirty="0"/>
          </a:p>
        </p:txBody>
      </p:sp>
    </p:spTree>
    <p:extLst>
      <p:ext uri="{BB962C8B-B14F-4D97-AF65-F5344CB8AC3E}">
        <p14:creationId xmlns:p14="http://schemas.microsoft.com/office/powerpoint/2010/main" val="4065179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55FEF-4A21-44F7-9629-342882200E90}"/>
              </a:ext>
            </a:extLst>
          </p:cNvPr>
          <p:cNvSpPr>
            <a:spLocks noGrp="1"/>
          </p:cNvSpPr>
          <p:nvPr>
            <p:ph type="title"/>
          </p:nvPr>
        </p:nvSpPr>
        <p:spPr/>
        <p:txBody>
          <a:bodyPr/>
          <a:lstStyle/>
          <a:p>
            <a:r>
              <a:rPr lang="pt-BR" dirty="0"/>
              <a:t>COMPLICAÇÕES</a:t>
            </a:r>
          </a:p>
        </p:txBody>
      </p:sp>
      <p:sp>
        <p:nvSpPr>
          <p:cNvPr id="3" name="Espaço Reservado para Conteúdo 2">
            <a:extLst>
              <a:ext uri="{FF2B5EF4-FFF2-40B4-BE49-F238E27FC236}">
                <a16:creationId xmlns:a16="http://schemas.microsoft.com/office/drawing/2014/main" id="{2B477733-4DD8-4444-8F17-6CE3D4A23CDD}"/>
              </a:ext>
            </a:extLst>
          </p:cNvPr>
          <p:cNvSpPr>
            <a:spLocks noGrp="1"/>
          </p:cNvSpPr>
          <p:nvPr>
            <p:ph idx="1"/>
          </p:nvPr>
        </p:nvSpPr>
        <p:spPr/>
        <p:txBody>
          <a:bodyPr/>
          <a:lstStyle/>
          <a:p>
            <a:pPr marL="0" indent="0" algn="just" fontAlgn="base">
              <a:spcAft>
                <a:spcPts val="0"/>
              </a:spcAft>
              <a:buNone/>
            </a:pPr>
            <a:r>
              <a:rPr lang="pt-BR" sz="1800" b="0" i="0" dirty="0">
                <a:effectLst/>
              </a:rPr>
              <a:t>As complicações apresentadas por pacientes com MCR são as seguintes:</a:t>
            </a:r>
          </a:p>
          <a:p>
            <a:pPr algn="just" fontAlgn="base">
              <a:spcAft>
                <a:spcPts val="0"/>
              </a:spcAft>
            </a:pPr>
            <a:r>
              <a:rPr lang="pt-BR" sz="1800" b="0" i="0" dirty="0">
                <a:effectLst/>
              </a:rPr>
              <a:t>•</a:t>
            </a:r>
            <a:r>
              <a:rPr lang="pt-BR" sz="1800" b="1" i="0" dirty="0">
                <a:effectLst/>
              </a:rPr>
              <a:t>Arritmias:</a:t>
            </a:r>
            <a:r>
              <a:rPr lang="pt-BR" sz="1800" b="0" i="0" dirty="0">
                <a:effectLst/>
              </a:rPr>
              <a:t> ocorrem com frequência </a:t>
            </a:r>
            <a:r>
              <a:rPr lang="pt-BR" sz="1800" b="0" i="0" dirty="0" err="1">
                <a:effectLst/>
              </a:rPr>
              <a:t>taquiarritmias</a:t>
            </a:r>
            <a:r>
              <a:rPr lang="pt-BR" sz="1800" b="0" i="0" dirty="0">
                <a:effectLst/>
              </a:rPr>
              <a:t> atriais e/ou ventriculares, fibrilação atrial ou </a:t>
            </a:r>
            <a:r>
              <a:rPr lang="pt-BR" sz="1800" b="0" i="0" dirty="0" err="1">
                <a:effectLst/>
              </a:rPr>
              <a:t>flutteratrial</a:t>
            </a:r>
            <a:r>
              <a:rPr lang="pt-BR" sz="1800" b="0" i="0" dirty="0">
                <a:effectLst/>
              </a:rPr>
              <a:t> e bloqueios no sistema de condução cardíaca. Decorrem da infiltração ou fibrose, as quais se estendem também para o tecido de condução cardíaco.</a:t>
            </a:r>
          </a:p>
          <a:p>
            <a:pPr algn="just" fontAlgn="base">
              <a:spcAft>
                <a:spcPts val="0"/>
              </a:spcAft>
            </a:pPr>
            <a:r>
              <a:rPr lang="pt-BR" sz="1800" b="0" i="0" dirty="0">
                <a:effectLst/>
              </a:rPr>
              <a:t>•</a:t>
            </a:r>
            <a:r>
              <a:rPr lang="pt-BR" sz="1800" b="1" i="0" dirty="0">
                <a:effectLst/>
              </a:rPr>
              <a:t>Trombose intracavitária:</a:t>
            </a:r>
            <a:r>
              <a:rPr lang="pt-BR" sz="1800" b="0" i="0" dirty="0">
                <a:effectLst/>
              </a:rPr>
              <a:t> a ocorrência de significativo aumento das cavidades atriais e fibrilação atrial crônica ou intermitente são fatores de risco para a formação de trombos, especialmente no ápice atrial.</a:t>
            </a:r>
          </a:p>
          <a:p>
            <a:endParaRPr lang="pt-BR" dirty="0"/>
          </a:p>
        </p:txBody>
      </p:sp>
    </p:spTree>
    <p:extLst>
      <p:ext uri="{BB962C8B-B14F-4D97-AF65-F5344CB8AC3E}">
        <p14:creationId xmlns:p14="http://schemas.microsoft.com/office/powerpoint/2010/main" val="3921776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442F32-DC9E-4507-A27B-0ED9A27969EB}"/>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7F08F2C5-7EEF-41B2-8D3C-B53C27CD1CC4}"/>
              </a:ext>
            </a:extLst>
          </p:cNvPr>
          <p:cNvSpPr>
            <a:spLocks noGrp="1"/>
          </p:cNvSpPr>
          <p:nvPr>
            <p:ph idx="1"/>
          </p:nvPr>
        </p:nvSpPr>
        <p:spPr>
          <a:xfrm>
            <a:off x="527539" y="2015732"/>
            <a:ext cx="10527316" cy="3450613"/>
          </a:xfrm>
        </p:spPr>
        <p:txBody>
          <a:bodyPr>
            <a:normAutofit/>
          </a:bodyPr>
          <a:lstStyle/>
          <a:p>
            <a:pPr algn="just" fontAlgn="base">
              <a:spcAft>
                <a:spcPts val="0"/>
              </a:spcAft>
            </a:pPr>
            <a:r>
              <a:rPr lang="pt-BR" sz="1800" b="0" i="0" dirty="0">
                <a:solidFill>
                  <a:srgbClr val="333333"/>
                </a:solidFill>
                <a:effectLst/>
              </a:rPr>
              <a:t>O manejo da MCR envolve o tratamento da ICC diastólica e das suas complicações.</a:t>
            </a:r>
          </a:p>
          <a:p>
            <a:pPr marL="0" indent="0" algn="just" fontAlgn="base">
              <a:spcAft>
                <a:spcPts val="0"/>
              </a:spcAft>
              <a:buNone/>
            </a:pPr>
            <a:r>
              <a:rPr lang="pt-BR" sz="1800" b="0" i="0" dirty="0">
                <a:solidFill>
                  <a:srgbClr val="333333"/>
                </a:solidFill>
                <a:effectLst/>
              </a:rPr>
              <a:t>•</a:t>
            </a:r>
            <a:r>
              <a:rPr lang="pt-BR" sz="1800" b="1" i="0" dirty="0">
                <a:solidFill>
                  <a:srgbClr val="333333"/>
                </a:solidFill>
                <a:effectLst/>
              </a:rPr>
              <a:t>Fármacos utilizados para ICC diastólica:</a:t>
            </a:r>
            <a:r>
              <a:rPr lang="pt-BR" sz="1800" b="0" i="0" dirty="0">
                <a:solidFill>
                  <a:srgbClr val="333333"/>
                </a:solidFill>
                <a:effectLst/>
              </a:rPr>
              <a:t> diuréticos e nitratos, os quais reduzem a </a:t>
            </a:r>
            <a:r>
              <a:rPr lang="pt-BR" sz="1800" b="0" i="0" dirty="0" err="1">
                <a:solidFill>
                  <a:srgbClr val="333333"/>
                </a:solidFill>
                <a:effectLst/>
              </a:rPr>
              <a:t>pré-carga</a:t>
            </a:r>
            <a:r>
              <a:rPr lang="pt-BR" sz="1800" b="0" i="0" dirty="0">
                <a:solidFill>
                  <a:srgbClr val="333333"/>
                </a:solidFill>
                <a:effectLst/>
              </a:rPr>
              <a:t> e, com isso, combatem os sintomas congestivos.</a:t>
            </a:r>
          </a:p>
          <a:p>
            <a:pPr marL="0" indent="0" algn="just" fontAlgn="base">
              <a:spcAft>
                <a:spcPts val="0"/>
              </a:spcAft>
              <a:buNone/>
            </a:pPr>
            <a:r>
              <a:rPr lang="pt-BR" sz="1800" b="0" i="0" dirty="0">
                <a:solidFill>
                  <a:srgbClr val="333333"/>
                </a:solidFill>
                <a:effectLst/>
              </a:rPr>
              <a:t>•</a:t>
            </a:r>
            <a:r>
              <a:rPr lang="pt-BR" sz="1800" b="1" i="0" dirty="0" err="1">
                <a:solidFill>
                  <a:srgbClr val="333333"/>
                </a:solidFill>
                <a:effectLst/>
              </a:rPr>
              <a:t>Anticoagulação</a:t>
            </a:r>
            <a:r>
              <a:rPr lang="pt-BR" sz="1800" b="1" i="0" dirty="0">
                <a:solidFill>
                  <a:srgbClr val="333333"/>
                </a:solidFill>
                <a:effectLst/>
              </a:rPr>
              <a:t> oral: </a:t>
            </a:r>
            <a:r>
              <a:rPr lang="pt-BR" sz="1800" b="0" i="0" dirty="0">
                <a:solidFill>
                  <a:srgbClr val="333333"/>
                </a:solidFill>
                <a:effectLst/>
              </a:rPr>
              <a:t>administra-se varfarina com o objetivo de manter um INR entre 2 e 3, principalmente se houver baixo débito cardíaco e fibrilação atrial intermitente ou crônica.</a:t>
            </a:r>
          </a:p>
          <a:p>
            <a:pPr marL="0" indent="0" algn="just" fontAlgn="base">
              <a:spcAft>
                <a:spcPts val="0"/>
              </a:spcAft>
              <a:buNone/>
            </a:pPr>
            <a:r>
              <a:rPr lang="pt-BR" sz="1800" b="1" i="0" dirty="0">
                <a:solidFill>
                  <a:srgbClr val="333333"/>
                </a:solidFill>
                <a:effectLst/>
              </a:rPr>
              <a:t>Transplante cardíaco:</a:t>
            </a:r>
            <a:r>
              <a:rPr lang="pt-BR" sz="1800" b="0" i="0" dirty="0">
                <a:solidFill>
                  <a:srgbClr val="333333"/>
                </a:solidFill>
                <a:effectLst/>
              </a:rPr>
              <a:t> indica-se esse procedimento para casos de doença avançada refratária ao tratamento clínico e cuja causa não seja uma doença sistêmica não tratável.</a:t>
            </a:r>
          </a:p>
          <a:p>
            <a:pPr marL="0" indent="0">
              <a:buNone/>
            </a:pPr>
            <a:endParaRPr lang="pt-BR" sz="1800" dirty="0"/>
          </a:p>
        </p:txBody>
      </p:sp>
    </p:spTree>
    <p:extLst>
      <p:ext uri="{BB962C8B-B14F-4D97-AF65-F5344CB8AC3E}">
        <p14:creationId xmlns:p14="http://schemas.microsoft.com/office/powerpoint/2010/main" val="98574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FFB1D0-A51C-4B5F-A699-161BC692BDE4}"/>
              </a:ext>
            </a:extLst>
          </p:cNvPr>
          <p:cNvSpPr>
            <a:spLocks noGrp="1"/>
          </p:cNvSpPr>
          <p:nvPr>
            <p:ph type="title"/>
          </p:nvPr>
        </p:nvSpPr>
        <p:spPr/>
        <p:txBody>
          <a:bodyPr/>
          <a:lstStyle/>
          <a:p>
            <a:r>
              <a:rPr lang="pt-BR" dirty="0"/>
              <a:t>Sinais e sintomas</a:t>
            </a:r>
          </a:p>
        </p:txBody>
      </p:sp>
      <p:sp>
        <p:nvSpPr>
          <p:cNvPr id="3" name="Espaço Reservado para Conteúdo 2">
            <a:extLst>
              <a:ext uri="{FF2B5EF4-FFF2-40B4-BE49-F238E27FC236}">
                <a16:creationId xmlns:a16="http://schemas.microsoft.com/office/drawing/2014/main" id="{00229242-8099-45B8-9C4C-23AE6706025C}"/>
              </a:ext>
            </a:extLst>
          </p:cNvPr>
          <p:cNvSpPr>
            <a:spLocks noGrp="1"/>
          </p:cNvSpPr>
          <p:nvPr>
            <p:ph idx="1"/>
          </p:nvPr>
        </p:nvSpPr>
        <p:spPr>
          <a:xfrm>
            <a:off x="378069" y="1960686"/>
            <a:ext cx="10676785" cy="3505660"/>
          </a:xfrm>
        </p:spPr>
        <p:txBody>
          <a:bodyPr>
            <a:normAutofit fontScale="85000" lnSpcReduction="10000"/>
          </a:bodyPr>
          <a:lstStyle/>
          <a:p>
            <a:pPr marL="0" indent="0" algn="just">
              <a:buNone/>
            </a:pPr>
            <a:r>
              <a:rPr lang="pt-BR" b="0" i="0" dirty="0">
                <a:effectLst/>
                <a:latin typeface="+mj-lt"/>
              </a:rPr>
              <a:t>Os sinais e sintomas são variáveis de </a:t>
            </a:r>
            <a:r>
              <a:rPr lang="pt-BR" b="0" i="0" dirty="0" err="1">
                <a:effectLst/>
                <a:latin typeface="+mj-lt"/>
              </a:rPr>
              <a:t>pesosa</a:t>
            </a:r>
            <a:r>
              <a:rPr lang="pt-BR" b="0" i="0" dirty="0">
                <a:effectLst/>
                <a:latin typeface="+mj-lt"/>
              </a:rPr>
              <a:t> para pessoa mas tradicionalmente os sintomas ocorrem em conjunto. A </a:t>
            </a:r>
            <a:r>
              <a:rPr lang="pt-BR" b="1" i="0" dirty="0">
                <a:effectLst/>
                <a:latin typeface="+mj-lt"/>
              </a:rPr>
              <a:t>dor torácica típica tem início repentino</a:t>
            </a:r>
            <a:r>
              <a:rPr lang="pt-BR" b="0" i="0" dirty="0">
                <a:effectLst/>
                <a:latin typeface="+mj-lt"/>
              </a:rPr>
              <a:t>, ocorrendo no esforço ou mesmo em repouso. A dor típica é uma sensação de aperto, retroesternal, de intensidade variável, de leve a intensa e pode ou não irradiar para os ombros, mandíbula, língua ou para as costas.  Concomitante ocorrem </a:t>
            </a:r>
            <a:r>
              <a:rPr lang="pt-BR" b="1" i="0" dirty="0">
                <a:effectLst/>
                <a:latin typeface="+mj-lt"/>
              </a:rPr>
              <a:t>sudorese fria pelo o corpo, </a:t>
            </a:r>
            <a:r>
              <a:rPr lang="pt-BR" b="1" i="0" dirty="0" err="1">
                <a:effectLst/>
                <a:latin typeface="+mj-lt"/>
              </a:rPr>
              <a:t>nauseas</a:t>
            </a:r>
            <a:r>
              <a:rPr lang="pt-BR" b="1" i="0" dirty="0">
                <a:effectLst/>
                <a:latin typeface="+mj-lt"/>
              </a:rPr>
              <a:t> ou vômitos, palpitações, respiração curta, tonturas ou sensação de desmaio.</a:t>
            </a:r>
          </a:p>
          <a:p>
            <a:pPr marL="0" indent="0" algn="just">
              <a:buNone/>
            </a:pPr>
            <a:r>
              <a:rPr lang="pt-BR" b="0" i="0" dirty="0">
                <a:effectLst/>
                <a:latin typeface="+mj-lt"/>
              </a:rPr>
              <a:t>Existem muitas variações. Pacientes diabéticos, por exemplo, </a:t>
            </a:r>
            <a:r>
              <a:rPr lang="pt-BR" b="1" i="0" dirty="0">
                <a:effectLst/>
                <a:latin typeface="+mj-lt"/>
              </a:rPr>
              <a:t>podem apresentar o infarto sem apresentar dor</a:t>
            </a:r>
            <a:r>
              <a:rPr lang="pt-BR" b="0" i="0" dirty="0">
                <a:effectLst/>
                <a:latin typeface="+mj-lt"/>
              </a:rPr>
              <a:t>. A </a:t>
            </a:r>
            <a:r>
              <a:rPr lang="pt-BR" b="1" i="0" dirty="0">
                <a:effectLst/>
                <a:latin typeface="+mj-lt"/>
              </a:rPr>
              <a:t>dor também pode ser epigástrica</a:t>
            </a:r>
            <a:r>
              <a:rPr lang="pt-BR" b="0" i="0" dirty="0">
                <a:effectLst/>
                <a:latin typeface="+mj-lt"/>
              </a:rPr>
              <a:t>, tipo uma azia forte e muitos dos sintomas acima citados podem ocorrer ou não durante o infarto.</a:t>
            </a:r>
          </a:p>
          <a:p>
            <a:pPr marL="0" indent="0" algn="just">
              <a:buNone/>
            </a:pPr>
            <a:r>
              <a:rPr lang="pt-BR" b="0" i="0" dirty="0">
                <a:effectLst/>
                <a:latin typeface="+mj-lt"/>
              </a:rPr>
              <a:t>No atendimento de emergência o médico definirá rapidamente se o paciente está </a:t>
            </a:r>
            <a:r>
              <a:rPr lang="pt-BR" b="1" i="0" dirty="0">
                <a:effectLst/>
                <a:latin typeface="+mj-lt"/>
              </a:rPr>
              <a:t>realmente tendo um infarto agudo do miocárdio</a:t>
            </a:r>
            <a:r>
              <a:rPr lang="pt-BR" b="0" i="0" dirty="0">
                <a:effectLst/>
                <a:latin typeface="+mj-lt"/>
              </a:rPr>
              <a:t> ou se os sintomas se relacionam com uma crise de ansiedade </a:t>
            </a:r>
            <a:r>
              <a:rPr lang="pt-BR" b="0" i="0" dirty="0" err="1">
                <a:effectLst/>
                <a:latin typeface="+mj-lt"/>
              </a:rPr>
              <a:t>exarcebada</a:t>
            </a:r>
            <a:r>
              <a:rPr lang="pt-BR" b="0" i="0" dirty="0">
                <a:effectLst/>
                <a:latin typeface="+mj-lt"/>
              </a:rPr>
              <a:t>, Síndrome do Pânico, gastrite, esofagite, dores musculares, pericardite, </a:t>
            </a:r>
            <a:r>
              <a:rPr lang="pt-BR" b="0" i="0" dirty="0" err="1">
                <a:effectLst/>
                <a:latin typeface="+mj-lt"/>
              </a:rPr>
              <a:t>pneumotorax</a:t>
            </a:r>
            <a:r>
              <a:rPr lang="pt-BR" b="0" i="0" dirty="0">
                <a:effectLst/>
                <a:latin typeface="+mj-lt"/>
              </a:rPr>
              <a:t> ou outras possibilidades.</a:t>
            </a:r>
          </a:p>
          <a:p>
            <a:endParaRPr lang="pt-BR" dirty="0"/>
          </a:p>
        </p:txBody>
      </p:sp>
    </p:spTree>
    <p:extLst>
      <p:ext uri="{BB962C8B-B14F-4D97-AF65-F5344CB8AC3E}">
        <p14:creationId xmlns:p14="http://schemas.microsoft.com/office/powerpoint/2010/main" val="41175240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675B0-49FD-45F9-830E-73518EF4CF06}"/>
              </a:ext>
            </a:extLst>
          </p:cNvPr>
          <p:cNvSpPr>
            <a:spLocks noGrp="1"/>
          </p:cNvSpPr>
          <p:nvPr>
            <p:ph type="title"/>
          </p:nvPr>
        </p:nvSpPr>
        <p:spPr/>
        <p:txBody>
          <a:bodyPr/>
          <a:lstStyle/>
          <a:p>
            <a:r>
              <a:rPr lang="pt-BR" dirty="0"/>
              <a:t>MIOCARDITE</a:t>
            </a:r>
          </a:p>
        </p:txBody>
      </p:sp>
      <p:sp>
        <p:nvSpPr>
          <p:cNvPr id="3" name="Espaço Reservado para Conteúdo 2">
            <a:extLst>
              <a:ext uri="{FF2B5EF4-FFF2-40B4-BE49-F238E27FC236}">
                <a16:creationId xmlns:a16="http://schemas.microsoft.com/office/drawing/2014/main" id="{CB4D3E49-66E5-4000-ACD0-0672BBCCAF80}"/>
              </a:ext>
            </a:extLst>
          </p:cNvPr>
          <p:cNvSpPr>
            <a:spLocks noGrp="1"/>
          </p:cNvSpPr>
          <p:nvPr>
            <p:ph idx="1"/>
          </p:nvPr>
        </p:nvSpPr>
        <p:spPr/>
        <p:txBody>
          <a:bodyPr/>
          <a:lstStyle/>
          <a:p>
            <a:pPr marL="0" indent="0" algn="just">
              <a:buNone/>
            </a:pPr>
            <a:r>
              <a:rPr lang="pt-BR" b="0" i="0" dirty="0">
                <a:effectLst/>
                <a:cs typeface="Calibri" panose="020F0502020204030204" pitchFamily="34" charset="0"/>
              </a:rPr>
              <a:t>A miocardite é um processo inflamatório, geralmente resultante de uma infecção. Observa-se </a:t>
            </a:r>
            <a:r>
              <a:rPr lang="pt-BR" b="0" i="0" dirty="0" err="1">
                <a:effectLst/>
                <a:cs typeface="Calibri" panose="020F0502020204030204" pitchFamily="34" charset="0"/>
              </a:rPr>
              <a:t>histopatologicamente</a:t>
            </a:r>
            <a:r>
              <a:rPr lang="pt-BR" b="0" i="0" dirty="0">
                <a:effectLst/>
                <a:cs typeface="Calibri" panose="020F0502020204030204" pitchFamily="34" charset="0"/>
              </a:rPr>
              <a:t> um infiltrado inflamatório (linfócitos, neutrófilos ou eosinófilos) adjacente à área de necrose e degeneração dos miócitos. Morfologicamente o coração pode apresentar-se com tamanho normal ou dilatado e pode haver um certo grau de hipertrofia. Relata-se a evolução de miocardite viral aguda para MCD.</a:t>
            </a:r>
            <a:endParaRPr lang="pt-BR" dirty="0">
              <a:cs typeface="Calibri" panose="020F0502020204030204" pitchFamily="34" charset="0"/>
            </a:endParaRPr>
          </a:p>
        </p:txBody>
      </p:sp>
    </p:spTree>
    <p:extLst>
      <p:ext uri="{BB962C8B-B14F-4D97-AF65-F5344CB8AC3E}">
        <p14:creationId xmlns:p14="http://schemas.microsoft.com/office/powerpoint/2010/main" val="14473004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F337A-DFB7-4FFB-8BC8-93A1518A5B9D}"/>
              </a:ext>
            </a:extLst>
          </p:cNvPr>
          <p:cNvSpPr>
            <a:spLocks noGrp="1"/>
          </p:cNvSpPr>
          <p:nvPr>
            <p:ph type="title"/>
          </p:nvPr>
        </p:nvSpPr>
        <p:spPr/>
        <p:txBody>
          <a:bodyPr/>
          <a:lstStyle/>
          <a:p>
            <a:r>
              <a:rPr lang="pt-BR" dirty="0"/>
              <a:t>ETIOLOGIA</a:t>
            </a:r>
          </a:p>
        </p:txBody>
      </p:sp>
      <p:sp>
        <p:nvSpPr>
          <p:cNvPr id="3" name="Espaço Reservado para Conteúdo 2">
            <a:extLst>
              <a:ext uri="{FF2B5EF4-FFF2-40B4-BE49-F238E27FC236}">
                <a16:creationId xmlns:a16="http://schemas.microsoft.com/office/drawing/2014/main" id="{BB066C1B-5BE6-4269-B36F-AB0B9F7396CA}"/>
              </a:ext>
            </a:extLst>
          </p:cNvPr>
          <p:cNvSpPr>
            <a:spLocks noGrp="1"/>
          </p:cNvSpPr>
          <p:nvPr>
            <p:ph idx="1"/>
          </p:nvPr>
        </p:nvSpPr>
        <p:spPr/>
        <p:txBody>
          <a:bodyPr>
            <a:normAutofit/>
          </a:bodyPr>
          <a:lstStyle/>
          <a:p>
            <a:pPr algn="just" fontAlgn="base">
              <a:spcAft>
                <a:spcPts val="0"/>
              </a:spcAft>
            </a:pPr>
            <a:r>
              <a:rPr lang="pt-BR" b="0" i="0" dirty="0">
                <a:solidFill>
                  <a:srgbClr val="333333"/>
                </a:solidFill>
                <a:effectLst/>
              </a:rPr>
              <a:t>A causa mais comum de miocardite continua sendo o Trypanosoma </a:t>
            </a:r>
            <a:r>
              <a:rPr lang="pt-BR" b="0" i="0" dirty="0" err="1">
                <a:solidFill>
                  <a:srgbClr val="333333"/>
                </a:solidFill>
                <a:effectLst/>
              </a:rPr>
              <a:t>cruzi</a:t>
            </a:r>
            <a:r>
              <a:rPr lang="pt-BR" b="0" i="0" dirty="0">
                <a:solidFill>
                  <a:srgbClr val="333333"/>
                </a:solidFill>
                <a:effectLst/>
              </a:rPr>
              <a:t> (doença de Chagas). Outros agentes incluem o vírus </a:t>
            </a:r>
            <a:r>
              <a:rPr lang="pt-BR" b="0" i="0" dirty="0" err="1">
                <a:solidFill>
                  <a:srgbClr val="333333"/>
                </a:solidFill>
                <a:effectLst/>
              </a:rPr>
              <a:t>Coxsackie</a:t>
            </a:r>
            <a:r>
              <a:rPr lang="pt-BR" b="0" i="0" dirty="0">
                <a:solidFill>
                  <a:srgbClr val="333333"/>
                </a:solidFill>
                <a:effectLst/>
              </a:rPr>
              <a:t> B, </a:t>
            </a:r>
            <a:r>
              <a:rPr lang="pt-BR" b="0" i="0" dirty="0" err="1">
                <a:solidFill>
                  <a:srgbClr val="333333"/>
                </a:solidFill>
                <a:effectLst/>
              </a:rPr>
              <a:t>adenovírus,influenza</a:t>
            </a:r>
            <a:r>
              <a:rPr lang="pt-BR" b="0" i="0" dirty="0">
                <a:solidFill>
                  <a:srgbClr val="333333"/>
                </a:solidFill>
                <a:effectLst/>
              </a:rPr>
              <a:t> A, citomegalovírus, </a:t>
            </a:r>
            <a:r>
              <a:rPr lang="pt-BR" b="0" i="0" dirty="0" err="1">
                <a:solidFill>
                  <a:srgbClr val="333333"/>
                </a:solidFill>
                <a:effectLst/>
              </a:rPr>
              <a:t>parvovírus</a:t>
            </a:r>
            <a:r>
              <a:rPr lang="pt-BR" b="0" i="0" dirty="0">
                <a:solidFill>
                  <a:srgbClr val="333333"/>
                </a:solidFill>
                <a:effectLst/>
              </a:rPr>
              <a:t> B19,HHV-6, HSV-1, HIV, VRS.</a:t>
            </a:r>
          </a:p>
          <a:p>
            <a:pPr algn="just" fontAlgn="base">
              <a:spcAft>
                <a:spcPts val="0"/>
              </a:spcAft>
            </a:pPr>
            <a:r>
              <a:rPr lang="pt-BR" b="0" i="0" dirty="0">
                <a:solidFill>
                  <a:srgbClr val="333333"/>
                </a:solidFill>
                <a:effectLst/>
              </a:rPr>
              <a:t>As causas não infecciosas da doença são uso de álcool, </a:t>
            </a:r>
            <a:r>
              <a:rPr lang="pt-BR" b="0" i="0" dirty="0" err="1">
                <a:solidFill>
                  <a:srgbClr val="333333"/>
                </a:solidFill>
                <a:effectLst/>
              </a:rPr>
              <a:t>antraciclinas</a:t>
            </a:r>
            <a:r>
              <a:rPr lang="pt-BR" b="0" i="0" dirty="0">
                <a:solidFill>
                  <a:srgbClr val="333333"/>
                </a:solidFill>
                <a:effectLst/>
              </a:rPr>
              <a:t>, ocorrência de sarcoidose, esclerodermia e lúpus eritematoso sistêmico.</a:t>
            </a:r>
          </a:p>
          <a:p>
            <a:pPr marL="0" indent="0">
              <a:buNone/>
            </a:pPr>
            <a:endParaRPr lang="pt-BR" dirty="0"/>
          </a:p>
        </p:txBody>
      </p:sp>
    </p:spTree>
    <p:extLst>
      <p:ext uri="{BB962C8B-B14F-4D97-AF65-F5344CB8AC3E}">
        <p14:creationId xmlns:p14="http://schemas.microsoft.com/office/powerpoint/2010/main" val="3192127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52DD42-B5A0-47B9-8C2F-F267A4FA796F}"/>
              </a:ext>
            </a:extLst>
          </p:cNvPr>
          <p:cNvSpPr>
            <a:spLocks noGrp="1"/>
          </p:cNvSpPr>
          <p:nvPr>
            <p:ph type="title"/>
          </p:nvPr>
        </p:nvSpPr>
        <p:spPr/>
        <p:txBody>
          <a:bodyPr/>
          <a:lstStyle/>
          <a:p>
            <a:r>
              <a:rPr lang="pt-BR" dirty="0"/>
              <a:t>SINAIS E SINTOMAS</a:t>
            </a:r>
          </a:p>
        </p:txBody>
      </p:sp>
      <p:sp>
        <p:nvSpPr>
          <p:cNvPr id="3" name="Espaço Reservado para Conteúdo 2">
            <a:extLst>
              <a:ext uri="{FF2B5EF4-FFF2-40B4-BE49-F238E27FC236}">
                <a16:creationId xmlns:a16="http://schemas.microsoft.com/office/drawing/2014/main" id="{5B5542BD-4DC0-42A7-9829-BD77114068E7}"/>
              </a:ext>
            </a:extLst>
          </p:cNvPr>
          <p:cNvSpPr>
            <a:spLocks noGrp="1"/>
          </p:cNvSpPr>
          <p:nvPr>
            <p:ph idx="1"/>
          </p:nvPr>
        </p:nvSpPr>
        <p:spPr/>
        <p:txBody>
          <a:bodyPr/>
          <a:lstStyle/>
          <a:p>
            <a:pPr algn="just" fontAlgn="base">
              <a:spcAft>
                <a:spcPts val="0"/>
              </a:spcAft>
            </a:pPr>
            <a:r>
              <a:rPr lang="pt-BR" sz="1800" b="0" i="0" dirty="0">
                <a:solidFill>
                  <a:srgbClr val="333333"/>
                </a:solidFill>
                <a:effectLst/>
                <a:latin typeface="Calibri" panose="020F0502020204030204" pitchFamily="34" charset="0"/>
              </a:rPr>
              <a:t>A apresentação clínica varia desde subclínica até um quadro súbito de ICC, arritmias graves e morte súbita. Alguns pacientes relatam história clínica de sintomas de infecção de vias aéreas superiores. Homens jovens são em geral mais afetados.</a:t>
            </a:r>
            <a:endParaRPr lang="pt-BR" sz="1800" b="0" i="0" dirty="0">
              <a:solidFill>
                <a:srgbClr val="333333"/>
              </a:solidFill>
              <a:effectLst/>
              <a:latin typeface="Arial" panose="020B0604020202020204" pitchFamily="34" charset="0"/>
            </a:endParaRPr>
          </a:p>
          <a:p>
            <a:pPr algn="just" fontAlgn="base">
              <a:spcAft>
                <a:spcPts val="0"/>
              </a:spcAft>
            </a:pPr>
            <a:r>
              <a:rPr lang="pt-BR" sz="1800" b="0" i="0" dirty="0">
                <a:solidFill>
                  <a:srgbClr val="333333"/>
                </a:solidFill>
                <a:effectLst/>
                <a:latin typeface="Calibri" panose="020F0502020204030204" pitchFamily="34" charset="0"/>
              </a:rPr>
              <a:t>Os sintomas são os de uma infecção viral, havendo febre, </a:t>
            </a:r>
            <a:r>
              <a:rPr lang="pt-BR" sz="1800" b="0" i="0" dirty="0" err="1">
                <a:solidFill>
                  <a:srgbClr val="333333"/>
                </a:solidFill>
                <a:effectLst/>
                <a:latin typeface="Calibri" panose="020F0502020204030204" pitchFamily="34" charset="0"/>
              </a:rPr>
              <a:t>prostação</a:t>
            </a:r>
            <a:r>
              <a:rPr lang="pt-BR" sz="1800" b="0" i="0" dirty="0">
                <a:solidFill>
                  <a:srgbClr val="333333"/>
                </a:solidFill>
                <a:effectLst/>
                <a:latin typeface="Calibri" panose="020F0502020204030204" pitchFamily="34" charset="0"/>
              </a:rPr>
              <a:t>, mialgias, desconforto torácico. No exame físico, as bulhas apresentam-se abafadas, e a existência de B3 e sopro de insuficiência mitral é frequente.</a:t>
            </a:r>
            <a:endParaRPr lang="pt-BR" sz="1800" b="0" i="0" dirty="0">
              <a:solidFill>
                <a:srgbClr val="333333"/>
              </a:solidFill>
              <a:effectLst/>
              <a:latin typeface="Arial" panose="020B0604020202020204" pitchFamily="34" charset="0"/>
            </a:endParaRPr>
          </a:p>
          <a:p>
            <a:endParaRPr lang="pt-BR" dirty="0"/>
          </a:p>
        </p:txBody>
      </p:sp>
    </p:spTree>
    <p:extLst>
      <p:ext uri="{BB962C8B-B14F-4D97-AF65-F5344CB8AC3E}">
        <p14:creationId xmlns:p14="http://schemas.microsoft.com/office/powerpoint/2010/main" val="4050148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189917-3DEA-4289-A118-B5F95C8AB27F}"/>
              </a:ext>
            </a:extLst>
          </p:cNvPr>
          <p:cNvSpPr>
            <a:spLocks noGrp="1"/>
          </p:cNvSpPr>
          <p:nvPr>
            <p:ph type="title"/>
          </p:nvPr>
        </p:nvSpPr>
        <p:spPr/>
        <p:txBody>
          <a:bodyPr/>
          <a:lstStyle/>
          <a:p>
            <a:r>
              <a:rPr lang="pt-BR" dirty="0"/>
              <a:t>DIAGNÓSTICO</a:t>
            </a:r>
          </a:p>
        </p:txBody>
      </p:sp>
      <p:sp>
        <p:nvSpPr>
          <p:cNvPr id="3" name="Espaço Reservado para Conteúdo 2">
            <a:extLst>
              <a:ext uri="{FF2B5EF4-FFF2-40B4-BE49-F238E27FC236}">
                <a16:creationId xmlns:a16="http://schemas.microsoft.com/office/drawing/2014/main" id="{4AAB08A9-1E1F-474B-AFBE-804A42BD4E8D}"/>
              </a:ext>
            </a:extLst>
          </p:cNvPr>
          <p:cNvSpPr>
            <a:spLocks noGrp="1"/>
          </p:cNvSpPr>
          <p:nvPr>
            <p:ph idx="1"/>
          </p:nvPr>
        </p:nvSpPr>
        <p:spPr/>
        <p:txBody>
          <a:bodyPr/>
          <a:lstStyle/>
          <a:p>
            <a:pPr marL="0" indent="0" algn="just">
              <a:buNone/>
            </a:pPr>
            <a:r>
              <a:rPr lang="pt-BR" b="0" i="0" dirty="0">
                <a:effectLst/>
              </a:rPr>
              <a:t>O diagnóstico da miocardite é sugerido pela combinação de sinais e sintomas apresentados, mas os exames complementares são de extrema importância para sua confirmação e para a exclusão de outras causas de IC.</a:t>
            </a:r>
          </a:p>
          <a:p>
            <a:pPr marL="0" indent="0" algn="just">
              <a:buNone/>
            </a:pPr>
            <a:endParaRPr lang="pt-BR" dirty="0"/>
          </a:p>
        </p:txBody>
      </p:sp>
    </p:spTree>
    <p:extLst>
      <p:ext uri="{BB962C8B-B14F-4D97-AF65-F5344CB8AC3E}">
        <p14:creationId xmlns:p14="http://schemas.microsoft.com/office/powerpoint/2010/main" val="575780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29DACC-4766-470D-9D35-6E74219B8311}"/>
              </a:ext>
            </a:extLst>
          </p:cNvPr>
          <p:cNvSpPr>
            <a:spLocks noGrp="1"/>
          </p:cNvSpPr>
          <p:nvPr>
            <p:ph type="title"/>
          </p:nvPr>
        </p:nvSpPr>
        <p:spPr/>
        <p:txBody>
          <a:bodyPr/>
          <a:lstStyle/>
          <a:p>
            <a:endParaRPr lang="pt-BR" dirty="0"/>
          </a:p>
        </p:txBody>
      </p:sp>
      <p:pic>
        <p:nvPicPr>
          <p:cNvPr id="8194" name="Picture 2">
            <a:extLst>
              <a:ext uri="{FF2B5EF4-FFF2-40B4-BE49-F238E27FC236}">
                <a16:creationId xmlns:a16="http://schemas.microsoft.com/office/drawing/2014/main" id="{E1E93C12-1CB5-490D-8CD1-5F908954A2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9192" y="264591"/>
            <a:ext cx="5671039" cy="647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4185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AFBAD-A841-454C-94E9-9499D8E4B8AC}"/>
              </a:ext>
            </a:extLst>
          </p:cNvPr>
          <p:cNvSpPr>
            <a:spLocks noGrp="1"/>
          </p:cNvSpPr>
          <p:nvPr>
            <p:ph type="title"/>
          </p:nvPr>
        </p:nvSpPr>
        <p:spPr/>
        <p:txBody>
          <a:bodyPr/>
          <a:lstStyle/>
          <a:p>
            <a:endParaRPr lang="pt-BR"/>
          </a:p>
        </p:txBody>
      </p:sp>
      <p:pic>
        <p:nvPicPr>
          <p:cNvPr id="9218" name="Picture 2">
            <a:extLst>
              <a:ext uri="{FF2B5EF4-FFF2-40B4-BE49-F238E27FC236}">
                <a16:creationId xmlns:a16="http://schemas.microsoft.com/office/drawing/2014/main" id="{89049978-82DF-4F5C-B69E-CF6F11280F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0710" y="229718"/>
            <a:ext cx="8589236" cy="582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2008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493CD5-6AF8-4689-A7EA-2A6C052C62AE}"/>
              </a:ext>
            </a:extLst>
          </p:cNvPr>
          <p:cNvSpPr>
            <a:spLocks noGrp="1"/>
          </p:cNvSpPr>
          <p:nvPr>
            <p:ph type="title"/>
          </p:nvPr>
        </p:nvSpPr>
        <p:spPr/>
        <p:txBody>
          <a:bodyPr/>
          <a:lstStyle/>
          <a:p>
            <a:r>
              <a:rPr lang="pt-BR" dirty="0"/>
              <a:t>TRATAMENTO</a:t>
            </a:r>
          </a:p>
        </p:txBody>
      </p:sp>
      <p:sp>
        <p:nvSpPr>
          <p:cNvPr id="3" name="Espaço Reservado para Conteúdo 2">
            <a:extLst>
              <a:ext uri="{FF2B5EF4-FFF2-40B4-BE49-F238E27FC236}">
                <a16:creationId xmlns:a16="http://schemas.microsoft.com/office/drawing/2014/main" id="{A6D70564-A502-437C-973D-42063B2C6DFB}"/>
              </a:ext>
            </a:extLst>
          </p:cNvPr>
          <p:cNvSpPr>
            <a:spLocks noGrp="1"/>
          </p:cNvSpPr>
          <p:nvPr>
            <p:ph idx="1"/>
          </p:nvPr>
        </p:nvSpPr>
        <p:spPr/>
        <p:txBody>
          <a:bodyPr/>
          <a:lstStyle/>
          <a:p>
            <a:pPr marL="0" indent="0">
              <a:buNone/>
            </a:pPr>
            <a:r>
              <a:rPr lang="pt-BR" b="0" i="0" dirty="0">
                <a:solidFill>
                  <a:srgbClr val="333333"/>
                </a:solidFill>
                <a:effectLst/>
                <a:latin typeface="Calibri" panose="020F0502020204030204" pitchFamily="34" charset="0"/>
              </a:rPr>
              <a:t>O tratamento envolve as medidas de suporte e a terapia tradicional para a IC. Devido à doença avançada e ao bloqueio atrioventricular, pode ser necessário o implante de marca-passo.</a:t>
            </a:r>
            <a:endParaRPr lang="pt-BR" dirty="0"/>
          </a:p>
        </p:txBody>
      </p:sp>
    </p:spTree>
    <p:extLst>
      <p:ext uri="{BB962C8B-B14F-4D97-AF65-F5344CB8AC3E}">
        <p14:creationId xmlns:p14="http://schemas.microsoft.com/office/powerpoint/2010/main" val="46338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FF67A-0984-4ED7-A1B7-0327CA84D4CE}"/>
              </a:ext>
            </a:extLst>
          </p:cNvPr>
          <p:cNvSpPr>
            <a:spLocks noGrp="1"/>
          </p:cNvSpPr>
          <p:nvPr>
            <p:ph type="title"/>
          </p:nvPr>
        </p:nvSpPr>
        <p:spPr/>
        <p:txBody>
          <a:bodyPr/>
          <a:lstStyle/>
          <a:p>
            <a:r>
              <a:rPr lang="pt-BR" dirty="0"/>
              <a:t>ANGINA</a:t>
            </a:r>
          </a:p>
        </p:txBody>
      </p:sp>
      <p:sp>
        <p:nvSpPr>
          <p:cNvPr id="3" name="Espaço Reservado para Conteúdo 2">
            <a:extLst>
              <a:ext uri="{FF2B5EF4-FFF2-40B4-BE49-F238E27FC236}">
                <a16:creationId xmlns:a16="http://schemas.microsoft.com/office/drawing/2014/main" id="{C45FFB13-9482-4064-B8CD-93B27A3CA7FD}"/>
              </a:ext>
            </a:extLst>
          </p:cNvPr>
          <p:cNvSpPr>
            <a:spLocks noGrp="1"/>
          </p:cNvSpPr>
          <p:nvPr>
            <p:ph idx="1"/>
          </p:nvPr>
        </p:nvSpPr>
        <p:spPr/>
        <p:txBody>
          <a:bodyPr/>
          <a:lstStyle/>
          <a:p>
            <a:r>
              <a:rPr lang="pt-BR" b="0" i="0" dirty="0">
                <a:solidFill>
                  <a:srgbClr val="0D0D0D"/>
                </a:solidFill>
                <a:effectLst/>
                <a:latin typeface="PT Serif"/>
              </a:rPr>
              <a:t>A angina (angina </a:t>
            </a:r>
            <a:r>
              <a:rPr lang="pt-BR" b="0" i="0" dirty="0" err="1">
                <a:solidFill>
                  <a:srgbClr val="0D0D0D"/>
                </a:solidFill>
                <a:effectLst/>
                <a:latin typeface="PT Serif"/>
              </a:rPr>
              <a:t>pectoris</a:t>
            </a:r>
            <a:r>
              <a:rPr lang="pt-BR" b="0" i="0" dirty="0">
                <a:solidFill>
                  <a:srgbClr val="0D0D0D"/>
                </a:solidFill>
                <a:effectLst/>
                <a:latin typeface="PT Serif"/>
              </a:rPr>
              <a:t>) é causada pelo estreitamento das artérias que conduzem sangue ao</a:t>
            </a:r>
            <a:r>
              <a:rPr lang="pt-BR" b="1" i="0" dirty="0">
                <a:solidFill>
                  <a:srgbClr val="0D0D0D"/>
                </a:solidFill>
                <a:effectLst/>
                <a:latin typeface="PT Serif"/>
              </a:rPr>
              <a:t> </a:t>
            </a:r>
            <a:r>
              <a:rPr lang="pt-BR" i="0" dirty="0">
                <a:solidFill>
                  <a:srgbClr val="0D0D0D"/>
                </a:solidFill>
                <a:effectLst/>
                <a:latin typeface="PT Serif"/>
              </a:rPr>
              <a:t>coração</a:t>
            </a:r>
            <a:r>
              <a:rPr lang="pt-BR" b="0" i="0" dirty="0">
                <a:solidFill>
                  <a:srgbClr val="0D0D0D"/>
                </a:solidFill>
                <a:effectLst/>
                <a:latin typeface="PT Serif"/>
              </a:rPr>
              <a:t>. A limitação da irrigação sanguínea provoca uma deficiência no suprimento de nutrientes e de oxigênio nesse órgão. A dor é sinal de que o coração está recebendo menos sangue do que precisa.</a:t>
            </a:r>
            <a:endParaRPr lang="pt-BR" dirty="0"/>
          </a:p>
        </p:txBody>
      </p:sp>
    </p:spTree>
    <p:extLst>
      <p:ext uri="{BB962C8B-B14F-4D97-AF65-F5344CB8AC3E}">
        <p14:creationId xmlns:p14="http://schemas.microsoft.com/office/powerpoint/2010/main" val="412367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314A3F-7EDD-4363-B115-3BCFDCB8980B}"/>
              </a:ext>
            </a:extLst>
          </p:cNvPr>
          <p:cNvSpPr>
            <a:spLocks noGrp="1"/>
          </p:cNvSpPr>
          <p:nvPr>
            <p:ph type="title"/>
          </p:nvPr>
        </p:nvSpPr>
        <p:spPr/>
        <p:txBody>
          <a:bodyPr/>
          <a:lstStyle/>
          <a:p>
            <a:r>
              <a:rPr lang="pt-BR" dirty="0"/>
              <a:t>sintomas</a:t>
            </a:r>
          </a:p>
        </p:txBody>
      </p:sp>
      <p:sp>
        <p:nvSpPr>
          <p:cNvPr id="3" name="Espaço Reservado para Conteúdo 2">
            <a:extLst>
              <a:ext uri="{FF2B5EF4-FFF2-40B4-BE49-F238E27FC236}">
                <a16:creationId xmlns:a16="http://schemas.microsoft.com/office/drawing/2014/main" id="{460489E2-9A99-4E88-A580-8A3D08C1B9E9}"/>
              </a:ext>
            </a:extLst>
          </p:cNvPr>
          <p:cNvSpPr>
            <a:spLocks noGrp="1"/>
          </p:cNvSpPr>
          <p:nvPr>
            <p:ph idx="1"/>
          </p:nvPr>
        </p:nvSpPr>
        <p:spPr/>
        <p:txBody>
          <a:bodyPr/>
          <a:lstStyle/>
          <a:p>
            <a:pPr marL="0" indent="0" algn="just">
              <a:buNone/>
            </a:pPr>
            <a:r>
              <a:rPr lang="pt-BR" b="0" i="0" dirty="0">
                <a:solidFill>
                  <a:srgbClr val="0D0D0D"/>
                </a:solidFill>
                <a:effectLst/>
                <a:latin typeface="PT Serif"/>
              </a:rPr>
              <a:t>Dor intermitente ou grande desconforto e pressão no peito. Em geral, a dor torna-se mais intensa durante a atividade física e decresce durante o repouso. Alguns tipos de angina, entretanto, podem causar dor mesmo quando a pessoa está em repouso ou dormindo. É uma dor que pode irradiar-se pela mandíbula e pelos ombros ou braços (mais comumente pelo lado esquerdo do corpo).</a:t>
            </a:r>
            <a:endParaRPr lang="pt-BR" dirty="0"/>
          </a:p>
        </p:txBody>
      </p:sp>
    </p:spTree>
    <p:extLst>
      <p:ext uri="{BB962C8B-B14F-4D97-AF65-F5344CB8AC3E}">
        <p14:creationId xmlns:p14="http://schemas.microsoft.com/office/powerpoint/2010/main" val="1825144014"/>
      </p:ext>
    </p:extLst>
  </p:cSld>
  <p:clrMapOvr>
    <a:masterClrMapping/>
  </p:clrMapOvr>
</p:sld>
</file>

<file path=ppt/theme/theme1.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1000</TotalTime>
  <Words>5932</Words>
  <Application>Microsoft Office PowerPoint</Application>
  <PresentationFormat>Widescreen</PresentationFormat>
  <Paragraphs>273</Paragraphs>
  <Slides>76</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76</vt:i4>
      </vt:variant>
    </vt:vector>
  </HeadingPairs>
  <TitlesOfParts>
    <vt:vector size="84" baseType="lpstr">
      <vt:lpstr>Arial</vt:lpstr>
      <vt:lpstr>Calibri</vt:lpstr>
      <vt:lpstr>Gill Sans MT</vt:lpstr>
      <vt:lpstr>Helvetica</vt:lpstr>
      <vt:lpstr>Open Sans</vt:lpstr>
      <vt:lpstr>PT Serif</vt:lpstr>
      <vt:lpstr>Verdana</vt:lpstr>
      <vt:lpstr>Galeria</vt:lpstr>
      <vt:lpstr>Patologias do sistema cardiovascular</vt:lpstr>
      <vt:lpstr>Hipertensão arterial</vt:lpstr>
      <vt:lpstr>Sinais e sintomas</vt:lpstr>
      <vt:lpstr>Fatores de risco</vt:lpstr>
      <vt:lpstr>Prevenção????  </vt:lpstr>
      <vt:lpstr>IAM – INFARTO AGUDO DO MIOCÁRDIO</vt:lpstr>
      <vt:lpstr>Sinais e sintomas</vt:lpstr>
      <vt:lpstr>ANGINA</vt:lpstr>
      <vt:lpstr>sintomas</vt:lpstr>
      <vt:lpstr>Principais tipos de anginas</vt:lpstr>
      <vt:lpstr>Principais tipos de anginas</vt:lpstr>
      <vt:lpstr>Principais tipos de anginas</vt:lpstr>
      <vt:lpstr>Principais tipos de anginas</vt:lpstr>
      <vt:lpstr>Disritmia </vt:lpstr>
      <vt:lpstr>Disritmia - Tipos de Disritmias </vt:lpstr>
      <vt:lpstr>Tratamento da disritmia</vt:lpstr>
      <vt:lpstr>aterosclerose</vt:lpstr>
      <vt:lpstr>aterosclerose</vt:lpstr>
      <vt:lpstr>Doença Arterial Coronariana (DAC) </vt:lpstr>
      <vt:lpstr>Doença Arterial Coronariana (DAC)</vt:lpstr>
      <vt:lpstr>Sintomas da dac</vt:lpstr>
      <vt:lpstr>Riscos da dac</vt:lpstr>
      <vt:lpstr>Tratamento da dac</vt:lpstr>
      <vt:lpstr>INSUFICÊNCIA CARDÍACA</vt:lpstr>
      <vt:lpstr>CAUSAS DA INSUFICIÊNCIA CARDÍACA</vt:lpstr>
      <vt:lpstr>CAUSAS DA INSUFICIÊNCIA CARDÍACA</vt:lpstr>
      <vt:lpstr>Apresentação do PowerPoint</vt:lpstr>
      <vt:lpstr>CONSEQUÊNCIAS DA IC.</vt:lpstr>
      <vt:lpstr>OUTRAS CAUSAS DE IC.</vt:lpstr>
      <vt:lpstr>FATORES DE RISCO DA IC</vt:lpstr>
      <vt:lpstr>SINTOMAS</vt:lpstr>
      <vt:lpstr>Classificação do nyha</vt:lpstr>
      <vt:lpstr>Diagnóstico da ic</vt:lpstr>
      <vt:lpstr>Apresentação do PowerPoint</vt:lpstr>
      <vt:lpstr>Tratamento da ic</vt:lpstr>
      <vt:lpstr>Tratamento da ic</vt:lpstr>
      <vt:lpstr>Edema agudo pulmonar</vt:lpstr>
      <vt:lpstr>Como surge o eap</vt:lpstr>
      <vt:lpstr>Apresentação do PowerPoint</vt:lpstr>
      <vt:lpstr>Apresentação do PowerPoint</vt:lpstr>
      <vt:lpstr>Causas do eap</vt:lpstr>
      <vt:lpstr>SINTOMAS</vt:lpstr>
      <vt:lpstr>TRATAMENTO</vt:lpstr>
      <vt:lpstr> Disturbios valvulares  </vt:lpstr>
      <vt:lpstr>Prolapso da válvula mitral </vt:lpstr>
      <vt:lpstr>Doença valvar aórtica bicúspide </vt:lpstr>
      <vt:lpstr>Estenose valvar </vt:lpstr>
      <vt:lpstr>Regurgitação valvar </vt:lpstr>
      <vt:lpstr>miocardiopatias</vt:lpstr>
      <vt:lpstr>miocardiopatias</vt:lpstr>
      <vt:lpstr>Miocardiopatia Dilatada </vt:lpstr>
      <vt:lpstr>Apresentação do PowerPoint</vt:lpstr>
      <vt:lpstr>Apresentação do PowerPoint</vt:lpstr>
      <vt:lpstr>SINAIS E SINTOMAS</vt:lpstr>
      <vt:lpstr>Apresentação do PowerPoint</vt:lpstr>
      <vt:lpstr>DIAGNÓSTICO</vt:lpstr>
      <vt:lpstr>COMPLICAÇÕES DA MCD</vt:lpstr>
      <vt:lpstr>TRATAMENTO</vt:lpstr>
      <vt:lpstr>Miocardiopatia Hipertrófica </vt:lpstr>
      <vt:lpstr>Patogênese </vt:lpstr>
      <vt:lpstr>Apresentação do PowerPoint</vt:lpstr>
      <vt:lpstr>SINAIS E SINTOMAS</vt:lpstr>
      <vt:lpstr>TRATAMENTO</vt:lpstr>
      <vt:lpstr>Miocardiopatia Restritiva </vt:lpstr>
      <vt:lpstr>Apresentação do PowerPoint</vt:lpstr>
      <vt:lpstr>ETIOLOGIA</vt:lpstr>
      <vt:lpstr>SINAIS E SINTOMAS</vt:lpstr>
      <vt:lpstr>COMPLICAÇÕES</vt:lpstr>
      <vt:lpstr>TRATAMENTO</vt:lpstr>
      <vt:lpstr>MIOCARDITE</vt:lpstr>
      <vt:lpstr>ETIOLOGIA</vt:lpstr>
      <vt:lpstr>SINAIS E SINTOMAS</vt:lpstr>
      <vt:lpstr>DIAGNÓSTICO</vt:lpstr>
      <vt:lpstr>Apresentação do PowerPoint</vt:lpstr>
      <vt:lpstr>Apresentação do PowerPoint</vt:lpstr>
      <vt:lpstr>TRATAMENTO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Patologias do sistema cardiovascular</dc:title>
  <dc:creator>Proprietário</dc:creator>
  <cp:lastModifiedBy>Proprietário</cp:lastModifiedBy>
  <cp:revision>24</cp:revision>
  <dcterms:created xsi:type="dcterms:W3CDTF">2021-02-10T19:59:50Z</dcterms:created>
  <dcterms:modified xsi:type="dcterms:W3CDTF">2021-02-22T21:10:36Z</dcterms:modified>
</cp:coreProperties>
</file>