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72" r:id="rId4"/>
    <p:sldId id="257" r:id="rId5"/>
    <p:sldId id="258" r:id="rId6"/>
    <p:sldId id="259" r:id="rId7"/>
    <p:sldId id="276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5" r:id="rId18"/>
    <p:sldId id="274" r:id="rId19"/>
    <p:sldId id="278" r:id="rId20"/>
    <p:sldId id="277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5586-E9C8-4328-9793-EC09A709DC8B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A88F-0C5B-4D14-A28A-925136696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03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5586-E9C8-4328-9793-EC09A709DC8B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A88F-0C5B-4D14-A28A-925136696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00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5586-E9C8-4328-9793-EC09A709DC8B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A88F-0C5B-4D14-A28A-925136696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32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5586-E9C8-4328-9793-EC09A709DC8B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A88F-0C5B-4D14-A28A-925136696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98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5586-E9C8-4328-9793-EC09A709DC8B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A88F-0C5B-4D14-A28A-925136696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95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5586-E9C8-4328-9793-EC09A709DC8B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A88F-0C5B-4D14-A28A-925136696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68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5586-E9C8-4328-9793-EC09A709DC8B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A88F-0C5B-4D14-A28A-925136696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57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5586-E9C8-4328-9793-EC09A709DC8B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A88F-0C5B-4D14-A28A-925136696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36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5586-E9C8-4328-9793-EC09A709DC8B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A88F-0C5B-4D14-A28A-925136696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06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5586-E9C8-4328-9793-EC09A709DC8B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A88F-0C5B-4D14-A28A-925136696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16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5586-E9C8-4328-9793-EC09A709DC8B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A88F-0C5B-4D14-A28A-925136696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4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55586-E9C8-4328-9793-EC09A709DC8B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0A88F-0C5B-4D14-A28A-925136696C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77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p4IIRbHQX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sz="4000" dirty="0">
                <a:solidFill>
                  <a:srgbClr val="FF0000"/>
                </a:solidFill>
              </a:rPr>
              <a:t>Sondagem </a:t>
            </a:r>
            <a:r>
              <a:rPr lang="pt-BR" sz="4000" dirty="0" err="1">
                <a:solidFill>
                  <a:srgbClr val="FF0000"/>
                </a:solidFill>
              </a:rPr>
              <a:t>nasogástrica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08912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19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SONDAGEM NASOGÁSTRICA (SNG)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600" dirty="0" smtClean="0"/>
          </a:p>
          <a:p>
            <a:pPr marL="0" indent="0">
              <a:buNone/>
            </a:pPr>
            <a:r>
              <a:rPr lang="pt-BR" sz="3600" dirty="0" smtClean="0"/>
              <a:t>11.Pedir   </a:t>
            </a:r>
            <a:r>
              <a:rPr lang="pt-BR" sz="3600" dirty="0"/>
              <a:t>para   o   cliente fletir   a  cabeça   para   frente   e   introduzir   a   sonda   até   a marca; </a:t>
            </a:r>
          </a:p>
          <a:p>
            <a:pPr marL="0" indent="0">
              <a:buNone/>
            </a:pPr>
            <a:r>
              <a:rPr lang="pt-BR" sz="3600" dirty="0"/>
              <a:t>12.Orientar o paciente para relaxar os músculos da face e, quando sentir que a sonda   chegou   à   garganta,   orientá-lo   para   inspirar   e   engolir  ,   para evitar a sensação de náusea, causada pela presença da sonda na faringe;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5308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SONDAGEM NASOGÁSTRICA (SNG)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13.Para verificar o posicionamento da sonda fazer os seguintes testes:</a:t>
            </a:r>
          </a:p>
          <a:p>
            <a:pPr lvl="0"/>
            <a:r>
              <a:rPr lang="pt-BR" dirty="0"/>
              <a:t>Observar se o paciente apresenta tosse, dificuldade     respiratória, cianose, agitação, que podem ser  manifestações de um desvio da sonda para as vias aéreas. Nesse caso, deverá ela ser retirada imediatamente e reintroduzida. A flexão da cabeça obstrui  as  vias   aéreas   superiores,   portanto,    nunca    tentar  passar    a  sonda enteral com a cabeça em extensão;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5234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SONDAGEM NASOGÁSTRICA (SNG)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13.Para verificar o posicionamento da sonda fazer os seguintes testes:</a:t>
            </a:r>
          </a:p>
          <a:p>
            <a:pPr lvl="0"/>
            <a:r>
              <a:rPr lang="pt-BR" dirty="0" smtClean="0"/>
              <a:t>Com </a:t>
            </a:r>
            <a:r>
              <a:rPr lang="pt-BR" dirty="0"/>
              <a:t>uma seringa de  20ml conectar   à  sonda    e   aspirar;  se  estiver   no  estômago provavelmente        sairá  suco    gástrico  (seringas     menores     são  contraindicadas, porque     oferecem   pressão      excessiva     e  podem   danificar     a  sonda    e   lesar  a mucosa gástrica); </a:t>
            </a:r>
          </a:p>
          <a:p>
            <a:pPr lvl="0"/>
            <a:r>
              <a:rPr lang="pt-BR" dirty="0"/>
              <a:t> Introduzir     de 10 a  20    ml   de   ar   através    da   sonda    rapidamente       e concomitantemente           colocar    o    estetoscópio      sobre    a    área    epigástrica, procurando ouvir um ruído surdo borbulhante (indicando que a extremidade da sonda está no estômago e está pérvia).  Imediatamente após, aspirar à sonda, procurando ouvir ruído semelhante ao primeiro (refluxo do ar injetado);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3613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SONDAGEM NASOGÁSTRICA (SNG)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13.Para verificar o posicionamento da sonda fazer os seguintes testes:</a:t>
            </a:r>
          </a:p>
          <a:p>
            <a:pPr lvl="0"/>
            <a:r>
              <a:rPr lang="pt-BR" dirty="0" smtClean="0"/>
              <a:t>Colocar </a:t>
            </a:r>
            <a:r>
              <a:rPr lang="pt-BR" dirty="0"/>
              <a:t>a   extremidade   da   sonda   dentro   de   um   copo   com   água   na   fase expiratória; se houver </a:t>
            </a:r>
            <a:r>
              <a:rPr lang="pt-BR" dirty="0" err="1"/>
              <a:t>borbulhamento</a:t>
            </a:r>
            <a:r>
              <a:rPr lang="pt-BR" dirty="0"/>
              <a:t> a sonda deverá ser retirada e repassada, isto indica que ela está nas vias aéreas. Fazer este último procedimento com cuidado, para se evitar ocorrência rara de aspiração de líquido para o pulmão;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4314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SONDAGEM NASOGÁSTRICA (SNG)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5616624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14</a:t>
            </a:r>
            <a:r>
              <a:rPr lang="pt-BR" sz="3600" dirty="0"/>
              <a:t>. Fixar a sonda no nariz com esparadrapo ou </a:t>
            </a:r>
            <a:r>
              <a:rPr lang="pt-BR" sz="3600" dirty="0" err="1"/>
              <a:t>micropore</a:t>
            </a:r>
            <a:r>
              <a:rPr lang="pt-BR" sz="3600" dirty="0"/>
              <a:t>; Primeiramente colocando um adesivo tipo </a:t>
            </a:r>
            <a:r>
              <a:rPr lang="pt-BR" sz="3600" dirty="0" err="1"/>
              <a:t>micropore</a:t>
            </a:r>
            <a:r>
              <a:rPr lang="pt-BR" sz="3600" dirty="0"/>
              <a:t> na pele do nariz do paciente em seguida fixando a sonda nessa base de </a:t>
            </a:r>
            <a:r>
              <a:rPr lang="pt-BR" sz="3600" dirty="0" err="1"/>
              <a:t>micropore</a:t>
            </a:r>
            <a:r>
              <a:rPr lang="pt-BR" sz="3600" dirty="0"/>
              <a:t>.</a:t>
            </a:r>
          </a:p>
          <a:p>
            <a:pPr marL="0" indent="0">
              <a:buNone/>
            </a:pPr>
            <a:r>
              <a:rPr lang="pt-BR" sz="3600" dirty="0"/>
              <a:t>15. Retirar as luvas; 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3861047"/>
            <a:ext cx="1944216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861047"/>
            <a:ext cx="3017937" cy="296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579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SONDAGEM NASOGÁSTRICA (SNG)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16. Providenciar a limpeza e a ordem do material; </a:t>
            </a:r>
          </a:p>
          <a:p>
            <a:pPr marL="0" indent="0">
              <a:buNone/>
            </a:pPr>
            <a:r>
              <a:rPr lang="pt-BR" dirty="0"/>
              <a:t>17. Higienizar as mãos; </a:t>
            </a:r>
          </a:p>
          <a:p>
            <a:pPr marL="0" indent="0">
              <a:buNone/>
            </a:pPr>
            <a:r>
              <a:rPr lang="pt-BR" dirty="0"/>
              <a:t>18. Registrar o cuidado prestado e possíveis intercorrências. </a:t>
            </a:r>
          </a:p>
          <a:p>
            <a:pPr marL="0" indent="0">
              <a:buNone/>
            </a:pPr>
            <a:r>
              <a:rPr lang="pt-BR" dirty="0"/>
              <a:t>19. Estando a sonda no estômago, esperar alguns minutos para que a respiração se normalize, e os espasmos acabem; 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832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Sonda </a:t>
            </a:r>
            <a:r>
              <a:rPr lang="pt-BR" dirty="0" err="1"/>
              <a:t>Nasoenteral</a:t>
            </a:r>
            <a:r>
              <a:rPr lang="pt-BR" dirty="0"/>
              <a:t> e os Cuidados de Enfermagem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https://www.youtube.com/watch?v=yp4IIRbHQXA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7599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Após a passagem da sonda deve ser feita um raio x para</a:t>
            </a:r>
            <a:br>
              <a:rPr lang="pt-BR" sz="2800" b="1" dirty="0" smtClean="0">
                <a:solidFill>
                  <a:srgbClr val="C00000"/>
                </a:solidFill>
              </a:rPr>
            </a:br>
            <a:r>
              <a:rPr lang="pt-BR" sz="2800" b="1" dirty="0" smtClean="0">
                <a:solidFill>
                  <a:srgbClr val="C00000"/>
                </a:solidFill>
              </a:rPr>
              <a:t>certificar que a sonda esta posicionada adequadamente, só assim a dieta pode ser liberada 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24827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271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33" y="188640"/>
            <a:ext cx="874285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821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21500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24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2400" b="1" dirty="0" err="1" smtClean="0">
                <a:solidFill>
                  <a:prstClr val="black"/>
                </a:solidFill>
                <a:ea typeface="+mn-ea"/>
                <a:cs typeface="+mn-cs"/>
              </a:rPr>
              <a:t>Jejunostomia</a:t>
            </a:r>
            <a:r>
              <a:rPr lang="pt-BR" sz="2400" dirty="0">
                <a:solidFill>
                  <a:prstClr val="black"/>
                </a:solidFill>
                <a:ea typeface="+mn-ea"/>
                <a:cs typeface="+mn-cs"/>
              </a:rPr>
              <a:t> (grego antigo para "abertura do jejuno") é o procedimento cirúrgico que cria uma abertura (estoma) entre a pele e o jejuno (parte do intestino ...</a:t>
            </a:r>
            <a:br>
              <a:rPr lang="pt-BR" sz="2400" dirty="0">
                <a:solidFill>
                  <a:prstClr val="black"/>
                </a:solidFill>
                <a:ea typeface="+mn-ea"/>
                <a:cs typeface="+mn-cs"/>
              </a:rPr>
            </a:b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7" y="2514420"/>
            <a:ext cx="2691183" cy="264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14420"/>
            <a:ext cx="5040560" cy="325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34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370583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Sondagem </a:t>
            </a:r>
            <a:r>
              <a:rPr lang="pt-BR" dirty="0" err="1" smtClean="0">
                <a:solidFill>
                  <a:srgbClr val="FF0000"/>
                </a:solidFill>
              </a:rPr>
              <a:t>nasogástrica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856984" cy="509012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FINALIDADES: </a:t>
            </a:r>
          </a:p>
          <a:p>
            <a:pPr algn="l"/>
            <a:r>
              <a:rPr lang="pt-BR" sz="3500" dirty="0" smtClean="0">
                <a:solidFill>
                  <a:schemeClr val="tx1"/>
                </a:solidFill>
              </a:rPr>
              <a:t>- Proporcionar nutrição-</a:t>
            </a:r>
            <a:r>
              <a:rPr lang="pt-BR" sz="3500" dirty="0" err="1" smtClean="0">
                <a:solidFill>
                  <a:schemeClr val="tx1"/>
                </a:solidFill>
              </a:rPr>
              <a:t>gavagem</a:t>
            </a:r>
            <a:r>
              <a:rPr lang="pt-BR" sz="3500" dirty="0" smtClean="0">
                <a:solidFill>
                  <a:schemeClr val="tx1"/>
                </a:solidFill>
              </a:rPr>
              <a:t>; </a:t>
            </a:r>
          </a:p>
          <a:p>
            <a:pPr algn="l"/>
            <a:r>
              <a:rPr lang="pt-BR" sz="3500" dirty="0" smtClean="0">
                <a:solidFill>
                  <a:schemeClr val="tx1"/>
                </a:solidFill>
              </a:rPr>
              <a:t>- Administrar medicação oral; </a:t>
            </a:r>
          </a:p>
          <a:p>
            <a:pPr algn="l"/>
            <a:r>
              <a:rPr lang="pt-BR" sz="3500" dirty="0" smtClean="0">
                <a:solidFill>
                  <a:schemeClr val="tx1"/>
                </a:solidFill>
              </a:rPr>
              <a:t>- Obter amostra de secreções para testes diagnóstico; </a:t>
            </a:r>
          </a:p>
          <a:p>
            <a:pPr algn="l"/>
            <a:r>
              <a:rPr lang="pt-BR" sz="3500" dirty="0" smtClean="0">
                <a:solidFill>
                  <a:schemeClr val="tx1"/>
                </a:solidFill>
              </a:rPr>
              <a:t>- Remover substâncias venenosas-lavagem; </a:t>
            </a:r>
          </a:p>
          <a:p>
            <a:pPr algn="l"/>
            <a:r>
              <a:rPr lang="pt-BR" sz="3500" dirty="0" smtClean="0">
                <a:solidFill>
                  <a:schemeClr val="tx1"/>
                </a:solidFill>
              </a:rPr>
              <a:t>- Remover gases e secreções do estômago e intestino-descompressão; </a:t>
            </a:r>
          </a:p>
          <a:p>
            <a:pPr algn="l"/>
            <a:r>
              <a:rPr lang="pt-BR" sz="3500" dirty="0" smtClean="0">
                <a:solidFill>
                  <a:schemeClr val="tx1"/>
                </a:solidFill>
              </a:rPr>
              <a:t>- Controlar sangramento gástrico-compressão ou tamponamento.</a:t>
            </a:r>
            <a:endParaRPr lang="pt-BR" sz="3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80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0630"/>
            <a:ext cx="8273788" cy="378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21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28092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83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Sondagem </a:t>
            </a:r>
            <a:r>
              <a:rPr lang="pt-BR" dirty="0" err="1">
                <a:solidFill>
                  <a:srgbClr val="FF0000"/>
                </a:solidFill>
              </a:rPr>
              <a:t>nasogástrica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544616"/>
          </a:xfrm>
        </p:spPr>
        <p:txBody>
          <a:bodyPr>
            <a:normAutofit/>
          </a:bodyPr>
          <a:lstStyle/>
          <a:p>
            <a:r>
              <a:rPr lang="pt-BR" dirty="0" smtClean="0"/>
              <a:t>Importante: </a:t>
            </a:r>
          </a:p>
          <a:p>
            <a:r>
              <a:rPr lang="pt-BR" dirty="0" smtClean="0"/>
              <a:t>- Inspecionar a sonda à procura de danos e testar sua permeabilidade; </a:t>
            </a:r>
          </a:p>
          <a:p>
            <a:r>
              <a:rPr lang="pt-BR" dirty="0" smtClean="0"/>
              <a:t>- Aumente a flexibilidade da sonda enrolando-a na mão; </a:t>
            </a:r>
          </a:p>
          <a:p>
            <a:r>
              <a:rPr lang="pt-BR" dirty="0" smtClean="0"/>
              <a:t>-  Orientar    o  paciente    quanto    ao  desconforto    (náuseas     e   vômitos)   e   a </a:t>
            </a:r>
          </a:p>
          <a:p>
            <a:r>
              <a:rPr lang="pt-BR" dirty="0" smtClean="0"/>
              <a:t>necessidade da sua cooperação; </a:t>
            </a:r>
          </a:p>
          <a:p>
            <a:r>
              <a:rPr lang="pt-BR" dirty="0" smtClean="0"/>
              <a:t>- Lubrificar a sonda com substância hidrossolúvel para facilitar inseri-la;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940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Sondagem </a:t>
            </a:r>
            <a:r>
              <a:rPr lang="pt-BR" dirty="0" err="1">
                <a:solidFill>
                  <a:srgbClr val="FF0000"/>
                </a:solidFill>
              </a:rPr>
              <a:t>nasogástrica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76064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Evitar as lipossolúveis, pois pode ser aspirado causando a pneumonia lipoide; </a:t>
            </a:r>
          </a:p>
          <a:p>
            <a:r>
              <a:rPr lang="pt-BR" dirty="0" smtClean="0"/>
              <a:t>Após a inserção inspecionar se a sonda não ficou na boca ou torcida usando abaixador de língua e lanterna; </a:t>
            </a:r>
          </a:p>
          <a:p>
            <a:r>
              <a:rPr lang="pt-BR" dirty="0" smtClean="0"/>
              <a:t>Durante a inserção observar reações do paciente; </a:t>
            </a:r>
          </a:p>
          <a:p>
            <a:r>
              <a:rPr lang="pt-BR" dirty="0" smtClean="0"/>
              <a:t>A presença de desconforto respiratório, cianose e tosse indicam que a sonda está na árvore brônquica; </a:t>
            </a:r>
          </a:p>
          <a:p>
            <a:r>
              <a:rPr lang="pt-BR" dirty="0" smtClean="0"/>
              <a:t>Antes    de   inserir  a   sonda,   realize   exame     físico  nasal   à  procura    de anormalidades;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645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>
                <a:solidFill>
                  <a:srgbClr val="FF0000"/>
                </a:solidFill>
              </a:rPr>
              <a:t>Sondagem </a:t>
            </a:r>
            <a:r>
              <a:rPr lang="pt-BR" sz="4000" dirty="0" err="1" smtClean="0">
                <a:solidFill>
                  <a:srgbClr val="FF0000"/>
                </a:solidFill>
              </a:rPr>
              <a:t>nasogástrica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616624"/>
          </a:xfrm>
        </p:spPr>
        <p:txBody>
          <a:bodyPr>
            <a:normAutofit/>
          </a:bodyPr>
          <a:lstStyle/>
          <a:p>
            <a:r>
              <a:rPr lang="pt-BR" dirty="0" smtClean="0"/>
              <a:t> Em   casos   de   sondagem </a:t>
            </a:r>
            <a:r>
              <a:rPr lang="pt-BR" dirty="0" err="1" smtClean="0"/>
              <a:t>orogástrica</a:t>
            </a:r>
            <a:r>
              <a:rPr lang="pt-BR" dirty="0" smtClean="0"/>
              <a:t>   retirar   próteses   dentárias   e   deslizar   a sonda sobre a língua; </a:t>
            </a:r>
          </a:p>
          <a:p>
            <a:r>
              <a:rPr lang="pt-BR" dirty="0" smtClean="0"/>
              <a:t>Se o paciente estiver inconsciente, incline o queixo na direção do peito para fechar a traqueia.</a:t>
            </a:r>
          </a:p>
          <a:p>
            <a:r>
              <a:rPr lang="pt-BR" dirty="0" smtClean="0"/>
              <a:t> A seguir avance a sonda entre as respirações para garantir que ela não irá penetrar na traqueia; </a:t>
            </a:r>
          </a:p>
          <a:p>
            <a:r>
              <a:rPr lang="pt-BR" dirty="0" smtClean="0"/>
              <a:t>-  Vômitos    após    a  colocação    da   sonda   sugerem     obstrução    da  sonda    ou </a:t>
            </a:r>
          </a:p>
          <a:p>
            <a:pPr marL="0" indent="0">
              <a:buNone/>
            </a:pPr>
            <a:r>
              <a:rPr lang="pt-BR" dirty="0" smtClean="0"/>
              <a:t>    posicionamento incorreto.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68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prstClr val="black"/>
                </a:solidFill>
              </a:rPr>
              <a:t>Material Necessário SNG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1600200"/>
            <a:ext cx="9108504" cy="4525963"/>
          </a:xfrm>
        </p:spPr>
        <p:txBody>
          <a:bodyPr>
            <a:normAutofit fontScale="70000" lnSpcReduction="20000"/>
          </a:bodyPr>
          <a:lstStyle/>
          <a:p>
            <a:endParaRPr lang="pt-BR" dirty="0"/>
          </a:p>
          <a:p>
            <a:r>
              <a:rPr lang="pt-BR" dirty="0" smtClean="0"/>
              <a:t>- bandeja</a:t>
            </a:r>
            <a:r>
              <a:rPr lang="pt-BR" dirty="0"/>
              <a:t>; </a:t>
            </a:r>
          </a:p>
          <a:p>
            <a:r>
              <a:rPr lang="pt-BR" dirty="0"/>
              <a:t>- gaze; </a:t>
            </a:r>
          </a:p>
          <a:p>
            <a:r>
              <a:rPr lang="pt-BR" dirty="0"/>
              <a:t>- sonda gástrica; </a:t>
            </a:r>
          </a:p>
          <a:p>
            <a:r>
              <a:rPr lang="pt-BR" dirty="0"/>
              <a:t>- seringa de 20 ml; </a:t>
            </a:r>
          </a:p>
          <a:p>
            <a:r>
              <a:rPr lang="pt-BR" dirty="0"/>
              <a:t>- lubrificante: xilocaína gel a base de água ou solução </a:t>
            </a:r>
            <a:r>
              <a:rPr lang="pt-BR" dirty="0" smtClean="0"/>
              <a:t>   fisiológica</a:t>
            </a:r>
            <a:r>
              <a:rPr lang="pt-BR" dirty="0"/>
              <a:t>; </a:t>
            </a:r>
          </a:p>
          <a:p>
            <a:r>
              <a:rPr lang="pt-BR" dirty="0"/>
              <a:t>- esparadrapo ou </a:t>
            </a:r>
            <a:r>
              <a:rPr lang="pt-BR" dirty="0" err="1" smtClean="0"/>
              <a:t>micropore</a:t>
            </a:r>
            <a:r>
              <a:rPr lang="pt-BR" dirty="0" smtClean="0"/>
              <a:t>(adesivo fixador);</a:t>
            </a:r>
            <a:endParaRPr lang="pt-BR" dirty="0"/>
          </a:p>
          <a:p>
            <a:r>
              <a:rPr lang="pt-BR" dirty="0"/>
              <a:t>- copo com água; </a:t>
            </a:r>
          </a:p>
          <a:p>
            <a:r>
              <a:rPr lang="pt-BR" dirty="0"/>
              <a:t>- estetoscópio; </a:t>
            </a:r>
          </a:p>
          <a:p>
            <a:pPr marL="457200" indent="-457200">
              <a:buFontTx/>
              <a:buChar char="-"/>
            </a:pPr>
            <a:r>
              <a:rPr lang="pt-BR" dirty="0"/>
              <a:t>luvas de </a:t>
            </a:r>
            <a:r>
              <a:rPr lang="pt-BR" dirty="0" smtClean="0"/>
              <a:t>procedimento;</a:t>
            </a:r>
          </a:p>
          <a:p>
            <a:pPr marL="457200" indent="-457200">
              <a:buFontTx/>
              <a:buChar char="-"/>
            </a:pPr>
            <a:r>
              <a:rPr lang="pt-BR" dirty="0" smtClean="0"/>
              <a:t>Toalha de banho;</a:t>
            </a:r>
            <a:endParaRPr lang="pt-BR" dirty="0"/>
          </a:p>
          <a:p>
            <a:pPr marL="457200" indent="-457200">
              <a:buFontTx/>
              <a:buChar char="-"/>
            </a:pPr>
            <a:r>
              <a:rPr lang="pt-BR" dirty="0"/>
              <a:t>Biombo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249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SONDAGEM NASOGÁSTRICA (SNG)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1.Separar e organizar o material;</a:t>
            </a:r>
          </a:p>
          <a:p>
            <a:pPr marL="0" indent="0">
              <a:buNone/>
            </a:pPr>
            <a:r>
              <a:rPr lang="pt-BR" dirty="0"/>
              <a:t>2.Perguntar o nome do paciente. Apresentar-se e orientar o cliente sobre o procedimento; </a:t>
            </a:r>
          </a:p>
          <a:p>
            <a:pPr marL="0" indent="0">
              <a:buNone/>
            </a:pPr>
            <a:r>
              <a:rPr lang="pt-BR" dirty="0"/>
              <a:t>3. Higienizar as mãos; </a:t>
            </a:r>
          </a:p>
          <a:p>
            <a:pPr marL="0" indent="0">
              <a:buNone/>
            </a:pPr>
            <a:r>
              <a:rPr lang="pt-BR" dirty="0"/>
              <a:t>4. Posicionar o paciente em Fowler; </a:t>
            </a:r>
          </a:p>
          <a:p>
            <a:pPr marL="0" indent="0">
              <a:buNone/>
            </a:pPr>
            <a:r>
              <a:rPr lang="pt-BR" dirty="0"/>
              <a:t>5. Observar e limpar as narinas do cliente com gaze se necessário; Verificar uso de prótese dentária.</a:t>
            </a:r>
          </a:p>
          <a:p>
            <a:pPr marL="0" indent="0">
              <a:buNone/>
            </a:pPr>
            <a:r>
              <a:rPr lang="pt-BR" dirty="0"/>
              <a:t>6. Cortar o esparadrapo para fixação e para marcar a sonda;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011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SONDAGEM NASOGÁSTRICA (SNG)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7. Calçar as luvas de procedimento; </a:t>
            </a:r>
          </a:p>
          <a:p>
            <a:pPr marL="0" indent="0">
              <a:buNone/>
            </a:pPr>
            <a:r>
              <a:rPr lang="pt-BR" dirty="0"/>
              <a:t>8.Inspecionas as narinas com uso de lanterna de bolso para detectar anormalidades, ocluir cada narina e solicitar ao cliente que respire para determinar qual narina está mais pérvia, pois e nesta narina que será introduzido. </a:t>
            </a:r>
          </a:p>
          <a:p>
            <a:pPr marL="0" indent="0">
              <a:buNone/>
            </a:pPr>
            <a:r>
              <a:rPr lang="pt-BR" dirty="0"/>
              <a:t>9.Medir a extremidade que contem os orifícios da sonda desde a ponta do nariz até o lóbulo da orelha e ate o apêndice </a:t>
            </a:r>
            <a:r>
              <a:rPr lang="pt-BR" dirty="0" smtClean="0"/>
              <a:t>xifoide </a:t>
            </a:r>
            <a:r>
              <a:rPr lang="pt-BR" dirty="0"/>
              <a:t>e marca-se com o esparadrapo; </a:t>
            </a:r>
          </a:p>
          <a:p>
            <a:pPr marL="0" indent="0">
              <a:buNone/>
            </a:pPr>
            <a:r>
              <a:rPr lang="pt-BR" dirty="0"/>
              <a:t>10.Lubrificar a sonda;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5219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910</Words>
  <Application>Microsoft Office PowerPoint</Application>
  <PresentationFormat>Apresentação na tela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Sondagem nasogástrica</vt:lpstr>
      <vt:lpstr>Sondagem nasogástrica</vt:lpstr>
      <vt:lpstr>Apresentação do PowerPoint</vt:lpstr>
      <vt:lpstr>Sondagem nasogástrica</vt:lpstr>
      <vt:lpstr>Sondagem nasogástrica</vt:lpstr>
      <vt:lpstr>Sondagem nasogástrica</vt:lpstr>
      <vt:lpstr>Material Necessário SNG</vt:lpstr>
      <vt:lpstr>SONDAGEM NASOGÁSTRICA (SNG) </vt:lpstr>
      <vt:lpstr>SONDAGEM NASOGÁSTRICA (SNG) </vt:lpstr>
      <vt:lpstr>SONDAGEM NASOGÁSTRICA (SNG) </vt:lpstr>
      <vt:lpstr>SONDAGEM NASOGÁSTRICA (SNG) </vt:lpstr>
      <vt:lpstr>SONDAGEM NASOGÁSTRICA (SNG) </vt:lpstr>
      <vt:lpstr>SONDAGEM NASOGÁSTRICA (SNG) </vt:lpstr>
      <vt:lpstr>SONDAGEM NASOGÁSTRICA (SNG) </vt:lpstr>
      <vt:lpstr>SONDAGEM NASOGÁSTRICA (SNG) </vt:lpstr>
      <vt:lpstr> Sonda Nasoenteral e os Cuidados de Enfermagem </vt:lpstr>
      <vt:lpstr>Após a passagem da sonda deve ser feita um raio x para certificar que a sonda esta posicionada adequadamente, só assim a dieta pode ser liberada </vt:lpstr>
      <vt:lpstr>Apresentação do PowerPoint</vt:lpstr>
      <vt:lpstr> Jejunostomia (grego antigo para "abertura do jejuno") é o procedimento cirúrgico que cria uma abertura (estoma) entre a pele e o jejuno (parte do intestino ...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Sondagem nasogástrica</dc:title>
  <dc:creator>User</dc:creator>
  <cp:lastModifiedBy>Usuario</cp:lastModifiedBy>
  <cp:revision>17</cp:revision>
  <cp:lastPrinted>2020-08-27T20:08:02Z</cp:lastPrinted>
  <dcterms:created xsi:type="dcterms:W3CDTF">2019-08-09T18:11:32Z</dcterms:created>
  <dcterms:modified xsi:type="dcterms:W3CDTF">2020-08-27T20:26:44Z</dcterms:modified>
</cp:coreProperties>
</file>