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7764-2977-432F-9D29-CB19996D502A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E104D-AEBB-4B5E-8929-C4172957A1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E104D-AEBB-4B5E-8929-C4172957A186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699BBA-A739-4603-8B48-09B9C6703037}" type="datetimeFigureOut">
              <a:rPr lang="pt-BR" smtClean="0"/>
              <a:pPr/>
              <a:t>18/11/2020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588105-D1DE-49BC-982B-47286440371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Wdh0Ptq-n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.ufrj.br/images/pdfs/protocolos/obstetricia/operacao_cesarian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28" y="1785926"/>
            <a:ext cx="7406640" cy="1472184"/>
          </a:xfrm>
        </p:spPr>
        <p:txBody>
          <a:bodyPr/>
          <a:lstStyle/>
          <a:p>
            <a:r>
              <a:rPr lang="pt-BR" dirty="0" smtClean="0"/>
              <a:t>VIAS DE PARTO (PARTE 2)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2214554"/>
            <a:ext cx="7406640" cy="175260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r"/>
            <a:r>
              <a:rPr lang="pt-BR" dirty="0" smtClean="0"/>
              <a:t>ENFERMEIRA DANIELA</a:t>
            </a:r>
            <a:endParaRPr lang="pt-BR" dirty="0"/>
          </a:p>
        </p:txBody>
      </p:sp>
      <p:pic>
        <p:nvPicPr>
          <p:cNvPr id="11266" name="Picture 2" descr="O bebê comeu mecônio, e agora? | Casa da Do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00504"/>
            <a:ext cx="3178820" cy="2214578"/>
          </a:xfrm>
          <a:prstGeom prst="rect">
            <a:avLst/>
          </a:prstGeom>
          <a:noFill/>
        </p:spPr>
      </p:pic>
      <p:pic>
        <p:nvPicPr>
          <p:cNvPr id="11268" name="Picture 4" descr="Cesáreas feitas por planos de saúde no Brasil superam média de outros  países - Leia Notíc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3294879" cy="2504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INDICAÇÕES PARA A CESAREANA</a:t>
            </a:r>
            <a:endParaRPr lang="pt-BR" dirty="0"/>
          </a:p>
        </p:txBody>
      </p:sp>
      <p:pic>
        <p:nvPicPr>
          <p:cNvPr id="1026" name="Picture 2" descr="Pequenos Modernos: Você sabe o que é Cesárea Eletiva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4467225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214290"/>
            <a:ext cx="7933588" cy="6429420"/>
          </a:xfrm>
        </p:spPr>
        <p:txBody>
          <a:bodyPr>
            <a:normAutofit/>
          </a:bodyPr>
          <a:lstStyle/>
          <a:p>
            <a:endParaRPr lang="pt-BR" b="1" dirty="0" smtClean="0">
              <a:latin typeface="Berlin Sans FB Demi" pitchFamily="34" charset="0"/>
            </a:endParaRPr>
          </a:p>
          <a:p>
            <a:r>
              <a:rPr lang="pt-BR" b="1" dirty="0" smtClean="0">
                <a:latin typeface="Berlin Sans FB Demi" pitchFamily="34" charset="0"/>
              </a:rPr>
              <a:t>Posicionamento Fetal (Apresentação pélvica/transversal)</a:t>
            </a:r>
          </a:p>
          <a:p>
            <a:pPr algn="just">
              <a:buNone/>
            </a:pPr>
            <a:r>
              <a:rPr lang="pt-BR" dirty="0" smtClean="0"/>
              <a:t>   </a:t>
            </a:r>
            <a:r>
              <a:rPr lang="pt-BR" sz="1800" dirty="0" smtClean="0"/>
              <a:t>Há evidências que fetos em apresentação pélvica beneficiem se da cesariana eletiva em vez de parto vaginal. Em um estudo </a:t>
            </a:r>
            <a:r>
              <a:rPr lang="pt-BR" sz="1800" dirty="0" err="1" smtClean="0"/>
              <a:t>randomizado</a:t>
            </a:r>
            <a:r>
              <a:rPr lang="pt-BR" sz="1800" dirty="0" smtClean="0"/>
              <a:t> de 2088 mulheres, a decisão da via alta mostrou menor incidência de mortalidade </a:t>
            </a:r>
            <a:r>
              <a:rPr lang="pt-BR" sz="1800" dirty="0" err="1" smtClean="0"/>
              <a:t>perinatal</a:t>
            </a:r>
            <a:r>
              <a:rPr lang="pt-BR" sz="1800" dirty="0" smtClean="0"/>
              <a:t> e séria morbidade neonatal. Não houve diferença entre os grupos em relação à mortalidade materna e séria morbidade materna. </a:t>
            </a:r>
            <a:endParaRPr lang="pt-BR" sz="1800" dirty="0"/>
          </a:p>
        </p:txBody>
      </p:sp>
      <p:pic>
        <p:nvPicPr>
          <p:cNvPr id="4" name="Imagem 3" descr="posicoes-do-bebe-na-barriga.fw_.png"/>
          <p:cNvPicPr>
            <a:picLocks noChangeAspect="1"/>
          </p:cNvPicPr>
          <p:nvPr/>
        </p:nvPicPr>
        <p:blipFill>
          <a:blip r:embed="rId3"/>
          <a:srcRect l="33548" t="4860" r="35201" b="1389"/>
          <a:stretch>
            <a:fillRect/>
          </a:stretch>
        </p:blipFill>
        <p:spPr>
          <a:xfrm>
            <a:off x="4500562" y="3585702"/>
            <a:ext cx="1785950" cy="2986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ntes d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540" y="785795"/>
            <a:ext cx="7143985" cy="52197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857232"/>
            <a:ext cx="7260525" cy="530486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714356"/>
            <a:ext cx="7333039" cy="53578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857232"/>
            <a:ext cx="7333040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571480"/>
            <a:ext cx="7528588" cy="5500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transversa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 smtClean="0"/>
              <a:t>Fetos em situação transversa persistente a termo, em ocasiões em que não há domínio da técnica de versão externa, devem ser submetidos à cesariana fora do trabalho de parto. Altos índices de morbidade fetal são evidenciados quando a gestação de um feto transverso evolui ao trabalho de parto.</a:t>
            </a:r>
            <a:endParaRPr lang="pt-BR" sz="1800" dirty="0"/>
          </a:p>
        </p:txBody>
      </p:sp>
      <p:pic>
        <p:nvPicPr>
          <p:cNvPr id="4" name="Imagem 3" descr="posicoes-do-bebe-na-barriga.fw_.png"/>
          <p:cNvPicPr>
            <a:picLocks noChangeAspect="1"/>
          </p:cNvPicPr>
          <p:nvPr/>
        </p:nvPicPr>
        <p:blipFill>
          <a:blip r:embed="rId2"/>
          <a:srcRect l="63548" t="3125" r="645" b="4861"/>
          <a:stretch>
            <a:fillRect/>
          </a:stretch>
        </p:blipFill>
        <p:spPr>
          <a:xfrm>
            <a:off x="5429256" y="2857496"/>
            <a:ext cx="2643206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Gestação </a:t>
            </a:r>
            <a:r>
              <a:rPr lang="pt-BR" dirty="0" err="1" smtClean="0"/>
              <a:t>gemelar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t-BR" dirty="0" smtClean="0"/>
              <a:t>    Na presença de gestação </a:t>
            </a:r>
            <a:r>
              <a:rPr lang="pt-BR" dirty="0" err="1" smtClean="0"/>
              <a:t>gemelar</a:t>
            </a:r>
            <a:r>
              <a:rPr lang="pt-BR" dirty="0" smtClean="0"/>
              <a:t>, </a:t>
            </a:r>
            <a:r>
              <a:rPr lang="pt-BR" dirty="0" err="1" smtClean="0"/>
              <a:t>monoamniótica</a:t>
            </a:r>
            <a:r>
              <a:rPr lang="pt-BR" dirty="0" smtClean="0"/>
              <a:t> ou </a:t>
            </a:r>
            <a:r>
              <a:rPr lang="pt-BR" dirty="0" err="1" smtClean="0"/>
              <a:t>diamniótica</a:t>
            </a:r>
            <a:r>
              <a:rPr lang="pt-BR" dirty="0" smtClean="0"/>
              <a:t>, com ambos os fetos em apresentação cefálica, há consenso de que o parto vaginal é seguro. Existem poucos trabalhos sobre o assunto, mas a maioria mostra-se favorável ao parto vaginal. Nos casos de gestação </a:t>
            </a:r>
            <a:r>
              <a:rPr lang="pt-BR" dirty="0" err="1" smtClean="0"/>
              <a:t>gemelar</a:t>
            </a:r>
            <a:r>
              <a:rPr lang="pt-BR" dirty="0" smtClean="0"/>
              <a:t> com o primeiro feto em apresentação cefálica e o segundo feto em apresentação pélvica ou situação transversa após a 35ª semana de gestação, o resultado neonatal do 2º gêmeo não é influenciado significativamente pela via de parto. Neste caso, se não existir outra indicação para cesariana, recomenda-se o parto vaginal. Nas gestações </a:t>
            </a:r>
            <a:r>
              <a:rPr lang="pt-BR" dirty="0" err="1" smtClean="0"/>
              <a:t>gemelares</a:t>
            </a:r>
            <a:r>
              <a:rPr lang="pt-BR" dirty="0" smtClean="0"/>
              <a:t> com ambos os fetos em apresentação pélvica ou o primeiro pélvico e o segundo cefálico, recomenda-se a realização de cesariana em vista de possível maior </a:t>
            </a:r>
            <a:r>
              <a:rPr lang="pt-BR" dirty="0" err="1" smtClean="0"/>
              <a:t>morbi-mortalidade</a:t>
            </a:r>
            <a:r>
              <a:rPr lang="pt-BR" dirty="0" smtClean="0"/>
              <a:t> fetal.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571868" y="5929330"/>
            <a:ext cx="25987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TRIGEMEOS OU +</a:t>
            </a:r>
          </a:p>
          <a:p>
            <a:pPr algn="ctr"/>
            <a:r>
              <a:rPr lang="pt-BR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SEMPRE CESAREA</a:t>
            </a:r>
            <a:endParaRPr lang="pt-BR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Sofrimento fetal agudo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1800" dirty="0" smtClean="0"/>
              <a:t>   Há consenso que na presença de sofrimento fetal agudo real, a indicação de cesariana é necessária. Recomenda-se a realização da cesariana no menor intervalo de tempo. A literatura tem demonstrado que um intervalo de 30 minutos parece ser adequado para a maioria dos casos.</a:t>
            </a:r>
            <a:endParaRPr lang="pt-BR" sz="1800" dirty="0"/>
          </a:p>
        </p:txBody>
      </p:sp>
      <p:pic>
        <p:nvPicPr>
          <p:cNvPr id="4" name="Imagem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019665"/>
            <a:ext cx="5143536" cy="3454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CESÁREA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14" y="1428736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dirty="0" smtClean="0"/>
              <a:t>   </a:t>
            </a:r>
            <a:r>
              <a:rPr lang="pt-BR" sz="3100" dirty="0" smtClean="0"/>
              <a:t> A cesariana, também chamada de parto </a:t>
            </a:r>
            <a:r>
              <a:rPr lang="pt-BR" sz="3100" dirty="0" err="1" smtClean="0"/>
              <a:t>cesário</a:t>
            </a:r>
            <a:r>
              <a:rPr lang="pt-BR" sz="3100" dirty="0" smtClean="0"/>
              <a:t> ou </a:t>
            </a:r>
            <a:r>
              <a:rPr lang="pt-BR" sz="3100" dirty="0" err="1" smtClean="0"/>
              <a:t>cesária</a:t>
            </a:r>
            <a:r>
              <a:rPr lang="pt-BR" sz="3100" dirty="0" smtClean="0"/>
              <a:t>, é uma forma de parto feita através de cirurgia.</a:t>
            </a:r>
          </a:p>
          <a:p>
            <a:pPr algn="just">
              <a:buNone/>
            </a:pPr>
            <a:r>
              <a:rPr lang="pt-BR" sz="3100" dirty="0" smtClean="0"/>
              <a:t>   </a:t>
            </a:r>
          </a:p>
          <a:p>
            <a:pPr algn="just">
              <a:buNone/>
            </a:pPr>
            <a:r>
              <a:rPr lang="pt-BR" sz="3100" dirty="0" smtClean="0"/>
              <a:t>    A </a:t>
            </a:r>
            <a:r>
              <a:rPr lang="pt-BR" sz="3100" dirty="0" err="1" smtClean="0"/>
              <a:t>cesária</a:t>
            </a:r>
            <a:r>
              <a:rPr lang="pt-BR" sz="3100" dirty="0" smtClean="0"/>
              <a:t> ainda é a via mais comum de parto no Brasil, apesar do parto normal (parto vaginal) ser considerado pela organização mundial de saúde (OMS) e por diversas entidades médicas a melhor forma do bebê nascer.</a:t>
            </a:r>
          </a:p>
          <a:p>
            <a:pPr algn="just">
              <a:buNone/>
            </a:pPr>
            <a:endParaRPr lang="pt-BR" sz="3100" dirty="0" smtClean="0"/>
          </a:p>
          <a:p>
            <a:pPr algn="just">
              <a:buNone/>
            </a:pPr>
            <a:r>
              <a:rPr lang="pt-BR" sz="3100" dirty="0" smtClean="0"/>
              <a:t>   Segundo recomendações da OMS, apenas cerca de 15% dos partos apresentam indicação para a cesariana, devendo os 85% restantes serem efetuados pela via vaginal.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Macrossomia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 smtClean="0"/>
              <a:t>A indicação de cesariana em fetos acima de 4.000g, principalmente em </a:t>
            </a:r>
            <a:r>
              <a:rPr lang="pt-BR" sz="1800" dirty="0" err="1" smtClean="0"/>
              <a:t>primíparas</a:t>
            </a:r>
            <a:r>
              <a:rPr lang="pt-BR" sz="1800" dirty="0" smtClean="0"/>
              <a:t>, diminui morbidade fetal e materna. Algumas literaturas trazem como a partir de 4.500g, mas bem sabe-se que torna-se um risco para a paciente e bebê, além da equipe médica não querer se expor a tal risco.</a:t>
            </a:r>
            <a:endParaRPr lang="pt-BR" sz="1800" dirty="0"/>
          </a:p>
        </p:txBody>
      </p:sp>
      <p:pic>
        <p:nvPicPr>
          <p:cNvPr id="4" name="Imagem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000372"/>
            <a:ext cx="3071834" cy="34976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Placenta prévia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 smtClean="0"/>
              <a:t>Indica-se cesariana em gestações com placenta prévia oclusiva. Gestações com placenta marginal podem ser submetidas ao trabalho de parto desde que com </a:t>
            </a:r>
            <a:r>
              <a:rPr lang="pt-BR" sz="1800" dirty="0" err="1" smtClean="0"/>
              <a:t>monitorização</a:t>
            </a:r>
            <a:r>
              <a:rPr lang="pt-BR" sz="1800" dirty="0" smtClean="0"/>
              <a:t> adequada. Vinte e sete </a:t>
            </a:r>
            <a:r>
              <a:rPr lang="pt-BR" sz="1800" dirty="0" err="1" smtClean="0"/>
              <a:t>porcento</a:t>
            </a:r>
            <a:r>
              <a:rPr lang="pt-BR" sz="1800" dirty="0" smtClean="0"/>
              <a:t> das pacientes com diagnóstico de placenta prévia com 32 a 35 semanas não mais apresentarão placenta prévia no termo. No grupo restante, recomenda-se cesariana antes do trabalho de parto.</a:t>
            </a:r>
          </a:p>
          <a:p>
            <a:pPr algn="just">
              <a:buNone/>
            </a:pPr>
            <a:endParaRPr lang="pt-BR" sz="1800" dirty="0" smtClean="0"/>
          </a:p>
          <a:p>
            <a:pPr algn="just">
              <a:buNone/>
            </a:pPr>
            <a:endParaRPr lang="pt-BR" sz="1800" dirty="0"/>
          </a:p>
        </p:txBody>
      </p:sp>
      <p:pic>
        <p:nvPicPr>
          <p:cNvPr id="4" name="Imagem 3" descr="placenta-prévia_babycent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786190"/>
            <a:ext cx="5857916" cy="27103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Descolamento prematuro de placenta com feto vivo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A </a:t>
            </a:r>
            <a:r>
              <a:rPr lang="pt-BR" sz="1800" dirty="0" err="1" smtClean="0"/>
              <a:t>morbi-mortalidade</a:t>
            </a:r>
            <a:r>
              <a:rPr lang="pt-BR" sz="1800" dirty="0" smtClean="0"/>
              <a:t> fetal está intimamente associada com o intervalo entre o diagnóstico e o nascimento do feto. Assim, recomenda-se a realização de cesariana na maioria dos casos, com exceção daqueles em que a via baixa é mais rápida.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Procidência</a:t>
            </a:r>
            <a:r>
              <a:rPr lang="pt-BR" dirty="0" smtClean="0"/>
              <a:t> de cordão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 smtClean="0"/>
              <a:t>Na maioria das vezes a cesariana urgente é obrigatória. Em alguns casos, em que a apresentação é baixa, o colo uterino está completamente dilatado e é possível o nascimento imediato, a via vaginal pode ser escolhida</a:t>
            </a:r>
            <a:endParaRPr lang="pt-BR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Malformações congênitas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300" dirty="0" smtClean="0"/>
              <a:t>Fetos com </a:t>
            </a:r>
            <a:r>
              <a:rPr lang="pt-BR" sz="2300" dirty="0" err="1" smtClean="0"/>
              <a:t>meningomielocele</a:t>
            </a:r>
            <a:r>
              <a:rPr lang="pt-BR" sz="2300" dirty="0" smtClean="0"/>
              <a:t>, hidrocefalia e concomitante </a:t>
            </a:r>
            <a:r>
              <a:rPr lang="pt-BR" sz="2300" dirty="0" err="1" smtClean="0"/>
              <a:t>macrocrania</a:t>
            </a:r>
            <a:r>
              <a:rPr lang="pt-BR" sz="2300" dirty="0" smtClean="0"/>
              <a:t>, defeitos de parede anterior com fígado extra-corpóreo, </a:t>
            </a:r>
            <a:r>
              <a:rPr lang="pt-BR" sz="2300" dirty="0" err="1" smtClean="0"/>
              <a:t>teratomas</a:t>
            </a:r>
            <a:r>
              <a:rPr lang="pt-BR" sz="2300" dirty="0" smtClean="0"/>
              <a:t> </a:t>
            </a:r>
            <a:r>
              <a:rPr lang="pt-BR" sz="2300" dirty="0" err="1" smtClean="0"/>
              <a:t>sacrococcígenos</a:t>
            </a:r>
            <a:r>
              <a:rPr lang="pt-BR" sz="2300" dirty="0" smtClean="0"/>
              <a:t>, </a:t>
            </a:r>
            <a:r>
              <a:rPr lang="pt-BR" sz="2300" dirty="0" err="1" smtClean="0"/>
              <a:t>hidropsia</a:t>
            </a:r>
            <a:r>
              <a:rPr lang="pt-BR" sz="2300" dirty="0" smtClean="0"/>
              <a:t> ou </a:t>
            </a:r>
            <a:r>
              <a:rPr lang="pt-BR" sz="2300" dirty="0" err="1" smtClean="0"/>
              <a:t>trombocitopenia</a:t>
            </a:r>
            <a:r>
              <a:rPr lang="pt-BR" sz="2300" dirty="0" smtClean="0"/>
              <a:t> </a:t>
            </a:r>
            <a:r>
              <a:rPr lang="pt-BR" sz="2300" dirty="0" err="1" smtClean="0"/>
              <a:t>aloimune</a:t>
            </a:r>
            <a:r>
              <a:rPr lang="pt-BR" sz="2300" dirty="0" smtClean="0"/>
              <a:t>, beneficiam-se do nascimento por cesariana. Fetos com hidrocefalia sem </a:t>
            </a:r>
            <a:r>
              <a:rPr lang="pt-BR" sz="2300" dirty="0" err="1" smtClean="0"/>
              <a:t>macrocrania</a:t>
            </a:r>
            <a:r>
              <a:rPr lang="pt-BR" sz="2300" dirty="0" smtClean="0"/>
              <a:t>, defeitos de parede anterior sem exteriorização hepática ou displasias ósseas, parecem não se beneficiar de cesariana. Em vários casos, a decisão por cesariana é influenciada pela necessidade de planejamento do horário e local de nascimento para dispor-se de uma equipe de cirurgia pediátrica para pronto atendimento do feto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Herpes genital ativo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Quando a lesão </a:t>
            </a:r>
            <a:r>
              <a:rPr lang="pt-BR" sz="2000" dirty="0" err="1" smtClean="0"/>
              <a:t>herpética</a:t>
            </a:r>
            <a:r>
              <a:rPr lang="pt-BR" sz="2000" dirty="0" smtClean="0"/>
              <a:t> decorrer de </a:t>
            </a:r>
            <a:r>
              <a:rPr lang="pt-BR" sz="2000" dirty="0" err="1" smtClean="0"/>
              <a:t>primoinfecção</a:t>
            </a:r>
            <a:r>
              <a:rPr lang="pt-BR" sz="2000" dirty="0" smtClean="0"/>
              <a:t>, o risco de transmissão fetal por parto normal é de 30% a 50%. Quando a lesão for ocasionada por infecção recorrente, o risco cai drasticamente para 3%. Apesar de não haver estudos </a:t>
            </a:r>
            <a:r>
              <a:rPr lang="pt-BR" sz="2000" dirty="0" err="1" smtClean="0"/>
              <a:t>randomizados</a:t>
            </a:r>
            <a:r>
              <a:rPr lang="pt-BR" sz="2000" dirty="0" smtClean="0"/>
              <a:t>, fetos de pacientes que apresentem no momento do parto lesão de herpes ativa (seja </a:t>
            </a:r>
            <a:r>
              <a:rPr lang="pt-BR" sz="2000" dirty="0" err="1" smtClean="0"/>
              <a:t>primoinfecção</a:t>
            </a:r>
            <a:r>
              <a:rPr lang="pt-BR" sz="2000" dirty="0" smtClean="0"/>
              <a:t> ou recorrente) beneficiam-se da realização de cesariana.</a:t>
            </a:r>
            <a:endParaRPr lang="pt-BR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Infecção pelo HIV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7290" y="1285860"/>
            <a:ext cx="7576398" cy="521497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Sabe-se que a transmissão vertical do HIV está intimamente relacionada com a carga viral materna. Pacientes com carga viral abaixo de 1000 cópias/ml ou indetectável, possuem chance de 0% a 5% de transmitir a infecção para o feto. Assim, recomenda-se atingir a menor carga viral possível durante a gestação. Vários estudos têm demonstrado também o benefício da cesariana eletiva (fora do trabalho de parto e com membranas íntegras) em prevenir a transmissão vertical do HIV. Segundo uma meta-análise que envolveu 15 estudos prospectivos, </a:t>
            </a:r>
            <a:r>
              <a:rPr lang="pt-BR" dirty="0" err="1" smtClean="0"/>
              <a:t>incluíndo</a:t>
            </a:r>
            <a:r>
              <a:rPr lang="pt-BR" dirty="0" smtClean="0"/>
              <a:t> 8.533 gestações HIV+, a interrupção por cesariana eletiva reduz em 50% a taxa de transmissão do vírus. </a:t>
            </a:r>
          </a:p>
          <a:p>
            <a:pPr algn="just"/>
            <a:r>
              <a:rPr lang="pt-BR" dirty="0" smtClean="0"/>
              <a:t>É importante lembrar que o status sorológico determinado pelo </a:t>
            </a:r>
            <a:r>
              <a:rPr lang="pt-BR" b="1" u="sng" dirty="0" smtClean="0"/>
              <a:t>nível de CD4 </a:t>
            </a:r>
            <a:r>
              <a:rPr lang="pt-BR" dirty="0" smtClean="0"/>
              <a:t>está associado à incidência de complicações pós-cesariana. Entretanto, as pacientes HIV+, independente da contagem de CD4 ou de outros fatores de risco, possuem morbidade maior quando submetidas à cesariana, seja de emergência ou eletiva, quando comparadas ao parto vaginal.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Cesarianas prévias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Após duas ou mais </a:t>
            </a:r>
            <a:r>
              <a:rPr lang="pt-BR" sz="2400" dirty="0" err="1" smtClean="0"/>
              <a:t>cesareanas</a:t>
            </a:r>
            <a:r>
              <a:rPr lang="pt-BR" sz="2400" dirty="0" smtClean="0"/>
              <a:t> o risco de ruptura uterina se torna elevado, tendo a </a:t>
            </a:r>
            <a:r>
              <a:rPr lang="pt-BR" sz="2400" dirty="0" err="1" smtClean="0"/>
              <a:t>morbi-motalidade</a:t>
            </a:r>
            <a:r>
              <a:rPr lang="pt-BR" sz="2400" dirty="0" smtClean="0"/>
              <a:t> materno-infantil como principal fator determinante para a indicação da </a:t>
            </a:r>
            <a:r>
              <a:rPr lang="pt-BR" sz="2400" dirty="0" err="1" smtClean="0"/>
              <a:t>cesareana</a:t>
            </a:r>
            <a:r>
              <a:rPr lang="pt-BR" sz="1800" dirty="0" smtClean="0"/>
              <a:t>.</a:t>
            </a:r>
            <a:endParaRPr lang="pt-BR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https://www.youtube.com/watch?v=WaEifL0Ofck&amp;has_verified=1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643042" y="2928934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https://www.youtube.com/watch?v=9Wdh0Ptq-nY</a:t>
            </a:r>
            <a:r>
              <a:rPr lang="pt-BR" dirty="0" smtClean="0"/>
              <a:t>  (PÉLVICO)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u="sng" dirty="0" smtClean="0">
                <a:hlinkClick r:id="rId2"/>
              </a:rPr>
              <a:t>www.me.ufrj.br › </a:t>
            </a:r>
            <a:r>
              <a:rPr lang="pt-BR" sz="1600" u="sng" dirty="0" err="1" smtClean="0">
                <a:hlinkClick r:id="rId2"/>
              </a:rPr>
              <a:t>pdfs</a:t>
            </a:r>
            <a:r>
              <a:rPr lang="pt-BR" sz="1600" u="sng" dirty="0" smtClean="0">
                <a:hlinkClick r:id="rId2"/>
              </a:rPr>
              <a:t> › </a:t>
            </a:r>
            <a:r>
              <a:rPr lang="pt-BR" sz="1600" u="sng" dirty="0" err="1" smtClean="0">
                <a:hlinkClick r:id="rId2"/>
              </a:rPr>
              <a:t>obstetricia</a:t>
            </a:r>
            <a:r>
              <a:rPr lang="pt-BR" sz="1600" u="sng" dirty="0" smtClean="0">
                <a:hlinkClick r:id="rId2"/>
              </a:rPr>
              <a:t> › </a:t>
            </a:r>
            <a:r>
              <a:rPr lang="pt-BR" sz="1600" u="sng" dirty="0" err="1" smtClean="0">
                <a:hlinkClick r:id="rId2"/>
              </a:rPr>
              <a:t>operacao_cesariana</a:t>
            </a:r>
            <a:endParaRPr lang="pt-BR" sz="1600" u="sng" dirty="0" smtClean="0">
              <a:hlinkClick r:id="rId2"/>
            </a:endParaRPr>
          </a:p>
          <a:p>
            <a:r>
              <a:rPr lang="pt-BR" sz="1600" dirty="0" smtClean="0"/>
              <a:t>Diretrizes da Associação Médica Brasileira e Conselho Federal de Medicina – 2002.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7290" y="1071546"/>
            <a:ext cx="749808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</a:t>
            </a:r>
            <a:r>
              <a:rPr lang="pt-BR" sz="2600" dirty="0" smtClean="0"/>
              <a:t>A cesariana é uma forma de parto realizada através de um ato cirúrgico, no qual é feita uma incisão no abdômen e outra no útero para se chegar ao bebê. Um parto </a:t>
            </a:r>
            <a:r>
              <a:rPr lang="pt-BR" sz="2600" dirty="0" err="1" smtClean="0"/>
              <a:t>cesário</a:t>
            </a:r>
            <a:r>
              <a:rPr lang="pt-BR" sz="2600" dirty="0" smtClean="0"/>
              <a:t> dura em média 45 minutos a uma hora. O nascimento do bebê costuma ocorrer já nos primeiros 15 minutos de ato cirúrgico, mas o obstetra ainda precisa de pelo menos mais 30 minutos para realizar todas as suturas, incluindo útero, músculos e pele.</a:t>
            </a:r>
            <a:endParaRPr lang="pt-BR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CUIDADOS PRÉ </a:t>
            </a:r>
            <a:br>
              <a:rPr lang="pt-BR" dirty="0" smtClean="0"/>
            </a:br>
            <a:r>
              <a:rPr lang="pt-BR" dirty="0" smtClean="0"/>
              <a:t>PROCEDIMENTO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5852" y="1785926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Jejum de no mínimo seis a oito horas nas cirurgias eletivas. </a:t>
            </a:r>
          </a:p>
          <a:p>
            <a:r>
              <a:rPr lang="pt-BR" dirty="0" smtClean="0"/>
              <a:t>Tricotomia </a:t>
            </a:r>
            <a:r>
              <a:rPr lang="pt-BR" dirty="0" err="1" smtClean="0"/>
              <a:t>suprapúbica</a:t>
            </a:r>
            <a:r>
              <a:rPr lang="pt-BR" dirty="0" smtClean="0"/>
              <a:t>. </a:t>
            </a:r>
          </a:p>
          <a:p>
            <a:r>
              <a:rPr lang="pt-BR" dirty="0" smtClean="0"/>
              <a:t>Banho de chuveiro, sempre que possível.</a:t>
            </a:r>
          </a:p>
          <a:p>
            <a:r>
              <a:rPr lang="pt-BR" dirty="0" smtClean="0"/>
              <a:t>Desinfecção do abdome e coxas com </a:t>
            </a:r>
            <a:r>
              <a:rPr lang="pt-BR" dirty="0" err="1" smtClean="0"/>
              <a:t>clorexidina</a:t>
            </a:r>
            <a:r>
              <a:rPr lang="pt-BR" dirty="0" smtClean="0"/>
              <a:t> </a:t>
            </a:r>
            <a:r>
              <a:rPr lang="pt-BR" dirty="0" err="1" smtClean="0"/>
              <a:t>degermante</a:t>
            </a:r>
            <a:r>
              <a:rPr lang="pt-BR" dirty="0" smtClean="0"/>
              <a:t> a 2% </a:t>
            </a:r>
          </a:p>
          <a:p>
            <a:r>
              <a:rPr lang="pt-BR" dirty="0" smtClean="0"/>
              <a:t>Cateterismo vesical com sonda de </a:t>
            </a:r>
            <a:r>
              <a:rPr lang="pt-BR" dirty="0" err="1" smtClean="0"/>
              <a:t>Foley</a:t>
            </a:r>
            <a:r>
              <a:rPr lang="pt-BR" dirty="0" smtClean="0"/>
              <a:t> n0 12 ou 14. </a:t>
            </a:r>
          </a:p>
          <a:p>
            <a:r>
              <a:rPr lang="pt-BR" dirty="0" err="1" smtClean="0"/>
              <a:t>Antissepsia</a:t>
            </a:r>
            <a:r>
              <a:rPr lang="pt-BR" dirty="0" smtClean="0"/>
              <a:t> com </a:t>
            </a:r>
            <a:r>
              <a:rPr lang="pt-BR" dirty="0" err="1" smtClean="0"/>
              <a:t>clorexidina</a:t>
            </a:r>
            <a:r>
              <a:rPr lang="pt-BR" dirty="0" smtClean="0"/>
              <a:t> alcoólica e colocação dos campos cirúrgicos </a:t>
            </a:r>
          </a:p>
          <a:p>
            <a:r>
              <a:rPr lang="pt-BR" dirty="0" smtClean="0"/>
              <a:t>Administração de </a:t>
            </a:r>
            <a:r>
              <a:rPr lang="pt-BR" dirty="0" err="1" smtClean="0"/>
              <a:t>cefazolina</a:t>
            </a:r>
            <a:r>
              <a:rPr lang="pt-BR" dirty="0" smtClean="0"/>
              <a:t> 2 g IV, na indução anestésica. (Como esquema de 2ª opção , pode-se utilizar </a:t>
            </a:r>
            <a:r>
              <a:rPr lang="pt-BR" dirty="0" err="1" smtClean="0"/>
              <a:t>cefalotina</a:t>
            </a:r>
            <a:r>
              <a:rPr lang="pt-BR" dirty="0" smtClean="0"/>
              <a:t>, na mesma dosagem. Em pacientes alérgicas, </a:t>
            </a:r>
            <a:r>
              <a:rPr lang="pt-BR" dirty="0" err="1" smtClean="0"/>
              <a:t>clindamicina</a:t>
            </a:r>
            <a:r>
              <a:rPr lang="pt-BR" dirty="0" smtClean="0"/>
              <a:t>, 900 </a:t>
            </a:r>
            <a:r>
              <a:rPr lang="pt-BR" dirty="0" err="1" smtClean="0"/>
              <a:t>mg</a:t>
            </a:r>
            <a:r>
              <a:rPr lang="pt-BR" dirty="0" smtClean="0"/>
              <a:t> IV).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572264" y="3357562"/>
            <a:ext cx="30003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1200" b="1" cap="none" spc="0" dirty="0" smtClean="0">
                <a:ln/>
                <a:solidFill>
                  <a:schemeClr val="accent3"/>
                </a:solidFill>
                <a:effectLst/>
              </a:rPr>
              <a:t>ISSO NÃO </a:t>
            </a:r>
          </a:p>
          <a:p>
            <a:pPr algn="ctr"/>
            <a:r>
              <a:rPr lang="pt-BR" sz="1200" b="1" dirty="0" smtClean="0">
                <a:ln/>
                <a:solidFill>
                  <a:schemeClr val="accent3"/>
                </a:solidFill>
              </a:rPr>
              <a:t>É UMA REGRA</a:t>
            </a:r>
            <a:endParaRPr lang="pt-BR" sz="1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Seta dobrada para cima 4"/>
          <p:cNvSpPr/>
          <p:nvPr/>
        </p:nvSpPr>
        <p:spPr>
          <a:xfrm rot="10800000">
            <a:off x="7215206" y="3429000"/>
            <a:ext cx="428628" cy="28575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TÉCNICA E CONDUTA PER-OPERATÓRIA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785926"/>
            <a:ext cx="7498080" cy="48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b="1" u="sng" dirty="0" smtClean="0"/>
              <a:t>ABERTURA</a:t>
            </a:r>
            <a:r>
              <a:rPr lang="pt-BR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Abertura da pele e do tecido celular subcutâneo a bisturi, transversal, </a:t>
            </a:r>
            <a:r>
              <a:rPr lang="pt-BR" dirty="0" err="1" smtClean="0"/>
              <a:t>arciforme</a:t>
            </a:r>
            <a:r>
              <a:rPr lang="pt-BR" dirty="0" smtClean="0"/>
              <a:t> de cavo superior, 2 a 3 cm acima do </a:t>
            </a:r>
            <a:r>
              <a:rPr lang="pt-BR" dirty="0" err="1" smtClean="0"/>
              <a:t>pube</a:t>
            </a:r>
            <a:r>
              <a:rPr lang="pt-BR" dirty="0" smtClean="0"/>
              <a:t>, com 10 a 12 cm de extensão (incisão de </a:t>
            </a:r>
            <a:r>
              <a:rPr lang="pt-BR" dirty="0" err="1" smtClean="0"/>
              <a:t>Pfannenstiel</a:t>
            </a:r>
            <a:r>
              <a:rPr lang="pt-BR" dirty="0" smtClean="0"/>
              <a:t>). </a:t>
            </a:r>
          </a:p>
          <a:p>
            <a:pPr>
              <a:buFont typeface="Wingdings" pitchFamily="2" charset="2"/>
              <a:buChar char="§"/>
            </a:pPr>
            <a:r>
              <a:rPr lang="pt-BR" dirty="0" err="1" smtClean="0"/>
              <a:t>Pinçamento</a:t>
            </a:r>
            <a:r>
              <a:rPr lang="pt-BR" dirty="0" smtClean="0"/>
              <a:t> e ligadura dos vasos atingidos.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Incisão da aponeurose a bisturi, transversal, </a:t>
            </a:r>
            <a:r>
              <a:rPr lang="pt-BR" dirty="0" err="1" smtClean="0"/>
              <a:t>arciforme</a:t>
            </a:r>
            <a:r>
              <a:rPr lang="pt-BR" dirty="0" smtClean="0"/>
              <a:t> de concavidade superior, prolongando-se lateralmente, com tesoura de </a:t>
            </a:r>
            <a:r>
              <a:rPr lang="pt-BR" dirty="0" err="1" smtClean="0"/>
              <a:t>Metzembaum</a:t>
            </a:r>
            <a:r>
              <a:rPr lang="pt-BR" dirty="0" smtClean="0"/>
              <a:t>, por 1 a 2 cm além da incisão da pele. </a:t>
            </a:r>
          </a:p>
          <a:p>
            <a:pPr>
              <a:buFont typeface="Wingdings" pitchFamily="2" charset="2"/>
              <a:buChar char="§"/>
            </a:pPr>
            <a:r>
              <a:rPr lang="pt-BR" dirty="0" err="1" smtClean="0"/>
              <a:t>Pinçamento</a:t>
            </a:r>
            <a:r>
              <a:rPr lang="pt-BR" dirty="0" smtClean="0"/>
              <a:t> da aponeurose com pinças de </a:t>
            </a:r>
            <a:r>
              <a:rPr lang="pt-BR" dirty="0" err="1" smtClean="0"/>
              <a:t>Kocher</a:t>
            </a:r>
            <a:r>
              <a:rPr lang="pt-BR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Descolamento dos retalhos superior e inferior da aponeurose por </a:t>
            </a:r>
            <a:r>
              <a:rPr lang="pt-BR" dirty="0" err="1" smtClean="0"/>
              <a:t>divulsão</a:t>
            </a:r>
            <a:r>
              <a:rPr lang="pt-BR" dirty="0" smtClean="0"/>
              <a:t> digital, no sentido cranial, criando espaço suficiente para a extração fetal.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Descolamento caudal até a sínfise pubiana. </a:t>
            </a:r>
            <a:r>
              <a:rPr lang="pt-BR" dirty="0" err="1" smtClean="0"/>
              <a:t>Hemostasia</a:t>
            </a:r>
            <a:r>
              <a:rPr lang="pt-BR" dirty="0" smtClean="0"/>
              <a:t> dos vasos perfurantes da aponeurose.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Descolar a linha média com tesoura de </a:t>
            </a:r>
            <a:r>
              <a:rPr lang="pt-BR" dirty="0" err="1" smtClean="0"/>
              <a:t>Metzembaum</a:t>
            </a:r>
            <a:r>
              <a:rPr lang="pt-BR" dirty="0" smtClean="0"/>
              <a:t> ou bisturi elétrico.</a:t>
            </a:r>
          </a:p>
          <a:p>
            <a:pPr>
              <a:buFont typeface="Wingdings" pitchFamily="2" charset="2"/>
              <a:buChar char="§"/>
            </a:pPr>
            <a:r>
              <a:rPr lang="pt-BR" dirty="0" err="1" smtClean="0"/>
              <a:t>Pinçamento</a:t>
            </a:r>
            <a:r>
              <a:rPr lang="pt-BR" dirty="0" smtClean="0"/>
              <a:t> e ligadura dos vasos atingidos. </a:t>
            </a:r>
          </a:p>
          <a:p>
            <a:pPr>
              <a:buFont typeface="Wingdings" pitchFamily="2" charset="2"/>
              <a:buChar char="§"/>
            </a:pPr>
            <a:r>
              <a:rPr lang="pt-BR" dirty="0" err="1" smtClean="0"/>
              <a:t>Pinçamento</a:t>
            </a:r>
            <a:r>
              <a:rPr lang="pt-BR" dirty="0" smtClean="0"/>
              <a:t> dos retos abdominais com pinças de </a:t>
            </a:r>
            <a:r>
              <a:rPr lang="pt-BR" dirty="0" err="1" smtClean="0"/>
              <a:t>Allis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pt-BR" dirty="0" err="1" smtClean="0"/>
              <a:t>Divulsão</a:t>
            </a:r>
            <a:r>
              <a:rPr lang="pt-BR" dirty="0" smtClean="0"/>
              <a:t> digital longitudinal dos retos abdominais..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Liberação do peritônio parietal por </a:t>
            </a:r>
            <a:r>
              <a:rPr lang="pt-BR" dirty="0" err="1" smtClean="0"/>
              <a:t>divulsão</a:t>
            </a:r>
            <a:r>
              <a:rPr lang="pt-BR" dirty="0" smtClean="0"/>
              <a:t> digital.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785794"/>
            <a:ext cx="7498080" cy="56436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700" dirty="0" err="1" smtClean="0"/>
              <a:t>Pinçamento</a:t>
            </a:r>
            <a:r>
              <a:rPr lang="pt-BR" sz="1700" dirty="0" smtClean="0"/>
              <a:t> do peritônio parietal com pinças de Kelly.</a:t>
            </a:r>
          </a:p>
          <a:p>
            <a:pPr>
              <a:buFont typeface="Wingdings" pitchFamily="2" charset="2"/>
              <a:buChar char="§"/>
            </a:pPr>
            <a:r>
              <a:rPr lang="pt-BR" sz="1700" dirty="0" err="1" smtClean="0"/>
              <a:t>Celiotomia</a:t>
            </a:r>
            <a:r>
              <a:rPr lang="pt-BR" sz="1700" dirty="0" smtClean="0"/>
              <a:t> parietal longitudinal com tesoura de </a:t>
            </a:r>
            <a:r>
              <a:rPr lang="pt-BR" sz="1700" dirty="0" err="1" smtClean="0"/>
              <a:t>Metzembaum</a:t>
            </a:r>
            <a:r>
              <a:rPr lang="pt-BR" sz="1700" dirty="0" smtClean="0"/>
              <a:t>, protegendo-se os intestinos com os dedos indicador e médio da mão oposta colocados sob o peritônio, para cima até a altura da abertura dos músculos reto-abdominais, e para baixo até a proximidade do fundo vesical.</a:t>
            </a:r>
          </a:p>
          <a:p>
            <a:pPr>
              <a:buFont typeface="Wingdings" pitchFamily="2" charset="2"/>
              <a:buChar char="§"/>
            </a:pPr>
            <a:r>
              <a:rPr lang="pt-BR" sz="1700" dirty="0" smtClean="0"/>
              <a:t>Colocação da válvula de </a:t>
            </a:r>
            <a:r>
              <a:rPr lang="pt-BR" sz="1700" dirty="0" err="1" smtClean="0"/>
              <a:t>Doyen</a:t>
            </a:r>
            <a:r>
              <a:rPr lang="pt-BR" sz="1700" dirty="0" smtClean="0"/>
              <a:t>, </a:t>
            </a:r>
            <a:r>
              <a:rPr lang="pt-BR" sz="1700" dirty="0" err="1" smtClean="0"/>
              <a:t>suprapúbica</a:t>
            </a:r>
            <a:r>
              <a:rPr lang="pt-BR" sz="1700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pt-BR" sz="1700" dirty="0" smtClean="0"/>
              <a:t>Incisão do peritônio visceral com bisturi ou tesoura de </a:t>
            </a:r>
            <a:r>
              <a:rPr lang="pt-BR" sz="1700" dirty="0" err="1" smtClean="0"/>
              <a:t>Metzembaum</a:t>
            </a:r>
            <a:r>
              <a:rPr lang="pt-BR" sz="1700" dirty="0" smtClean="0"/>
              <a:t>, transversal, </a:t>
            </a:r>
            <a:r>
              <a:rPr lang="pt-BR" sz="1700" dirty="0" err="1" smtClean="0"/>
              <a:t>arciforme</a:t>
            </a:r>
            <a:r>
              <a:rPr lang="pt-BR" sz="1700" dirty="0" smtClean="0"/>
              <a:t> de côncavo superior, na altura da prega </a:t>
            </a:r>
            <a:r>
              <a:rPr lang="pt-BR" sz="1700" dirty="0" err="1" smtClean="0"/>
              <a:t>vésico-uterina</a:t>
            </a:r>
            <a:r>
              <a:rPr lang="pt-BR" sz="1700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pt-BR" sz="1700" dirty="0" smtClean="0"/>
              <a:t>Incisão do segmento uterino a bisturi, </a:t>
            </a:r>
            <a:r>
              <a:rPr lang="pt-BR" sz="1700" dirty="0" err="1" smtClean="0"/>
              <a:t>arciforme</a:t>
            </a:r>
            <a:r>
              <a:rPr lang="pt-BR" sz="1700" dirty="0" smtClean="0"/>
              <a:t> de côncavo superior, superficialmente nas laterais e aprofundando-se na região central. </a:t>
            </a:r>
          </a:p>
          <a:p>
            <a:pPr>
              <a:buFont typeface="Wingdings" pitchFamily="2" charset="2"/>
              <a:buChar char="§"/>
            </a:pPr>
            <a:r>
              <a:rPr lang="pt-BR" sz="1700" dirty="0" smtClean="0"/>
              <a:t>Botoeira na região central com pinça de Kelly. </a:t>
            </a:r>
          </a:p>
          <a:p>
            <a:pPr>
              <a:buFont typeface="Wingdings" pitchFamily="2" charset="2"/>
              <a:buChar char="§"/>
            </a:pPr>
            <a:r>
              <a:rPr lang="pt-BR" sz="1700" dirty="0" err="1" smtClean="0"/>
              <a:t>Divulsão</a:t>
            </a:r>
            <a:r>
              <a:rPr lang="pt-BR" sz="1700" dirty="0" smtClean="0"/>
              <a:t> digital das fibras uterinas, orientada pela incisão superficial. </a:t>
            </a:r>
          </a:p>
          <a:p>
            <a:pPr>
              <a:buFont typeface="Wingdings" pitchFamily="2" charset="2"/>
              <a:buChar char="§"/>
            </a:pPr>
            <a:r>
              <a:rPr lang="pt-BR" sz="1700" dirty="0" err="1" smtClean="0"/>
              <a:t>Amniotomia</a:t>
            </a:r>
            <a:r>
              <a:rPr lang="pt-BR" sz="1700" dirty="0" smtClean="0"/>
              <a:t>, se necessário (Bolsa Íntegra).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800" dirty="0" smtClean="0"/>
              <a:t>Extração do concepto na apresentação cefálica: o Orientar o occipital do concepto para a incisão. o Retirar a válvula de </a:t>
            </a:r>
            <a:r>
              <a:rPr lang="pt-BR" sz="1800" dirty="0" err="1" smtClean="0"/>
              <a:t>Doyen</a:t>
            </a:r>
            <a:r>
              <a:rPr lang="pt-BR" sz="1800" dirty="0" smtClean="0"/>
              <a:t>. o Manter a mão espalmada entre o </a:t>
            </a:r>
            <a:r>
              <a:rPr lang="pt-BR" sz="1800" dirty="0" err="1" smtClean="0"/>
              <a:t>pube</a:t>
            </a:r>
            <a:r>
              <a:rPr lang="pt-BR" sz="1800" dirty="0" smtClean="0"/>
              <a:t> e a apresentação fetal conduzindo-a de encontro à </a:t>
            </a:r>
            <a:r>
              <a:rPr lang="pt-BR" sz="1800" dirty="0" err="1" smtClean="0"/>
              <a:t>histerotomia</a:t>
            </a:r>
            <a:r>
              <a:rPr lang="pt-BR" sz="1800" dirty="0" smtClean="0"/>
              <a:t>, enquanto o auxiliar faz ligeira pressão no fundo uterino. o Desprendimento do pólo cefálico. o Desprendimento delicado das demais partes fetais. 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err="1" smtClean="0"/>
              <a:t>Clampeamento</a:t>
            </a:r>
            <a:r>
              <a:rPr lang="pt-BR" sz="1800" dirty="0" smtClean="0"/>
              <a:t> do cordão umbilical, 8 a 10 cm da sua inserção abdominal, e se possível, 1 a 3 minutos após o desprendimento fetal. Coleta de sangue do cordão. 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/>
              <a:t>Aguardar o desprendimento da placenta, auxiliando sua saída com a manobra de </a:t>
            </a:r>
            <a:r>
              <a:rPr lang="pt-BR" sz="1800" dirty="0" err="1" smtClean="0"/>
              <a:t>Credé</a:t>
            </a:r>
            <a:r>
              <a:rPr lang="pt-BR" sz="1800" dirty="0" smtClean="0"/>
              <a:t>. Nos casos em que houver demora da resposta uterina, realizar a extração manual da placenta. 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/>
              <a:t>Após a saída da placenta administrar o </a:t>
            </a:r>
            <a:r>
              <a:rPr lang="pt-BR" sz="1800" dirty="0" err="1" smtClean="0"/>
              <a:t>Ocitocina</a:t>
            </a:r>
            <a:r>
              <a:rPr lang="pt-BR" sz="1800" dirty="0" smtClean="0"/>
              <a:t>: 10 U EV, seguido de 20 U diluída em 500 ml de solução glicosada a 40 gotas/minuto. 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err="1" smtClean="0"/>
              <a:t>Pinçamento</a:t>
            </a:r>
            <a:r>
              <a:rPr lang="pt-BR" sz="1800" dirty="0" smtClean="0"/>
              <a:t> das bordas da </a:t>
            </a:r>
            <a:r>
              <a:rPr lang="pt-BR" sz="1800" dirty="0" err="1" smtClean="0"/>
              <a:t>histerotomia</a:t>
            </a:r>
            <a:r>
              <a:rPr lang="pt-BR" sz="1800" dirty="0" smtClean="0"/>
              <a:t> com pinça de </a:t>
            </a:r>
            <a:r>
              <a:rPr lang="pt-BR" sz="1800" dirty="0" err="1" smtClean="0"/>
              <a:t>Allis</a:t>
            </a:r>
            <a:r>
              <a:rPr lang="pt-BR" sz="1800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pt-BR" sz="1800" dirty="0" smtClean="0"/>
              <a:t>Revisão e limpeza da cavidade uterina com compressas cirúrgicas ou com chumaço de gaze montado em pinça. </a:t>
            </a:r>
            <a:endParaRPr lang="pt-BR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FECHAMENTO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Manter reparadas as bordas da </a:t>
            </a:r>
            <a:r>
              <a:rPr lang="pt-BR" dirty="0" err="1" smtClean="0"/>
              <a:t>histerotomia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pt-BR" dirty="0" err="1" smtClean="0"/>
              <a:t>Histerorrafia</a:t>
            </a:r>
            <a:r>
              <a:rPr lang="pt-BR" dirty="0" smtClean="0"/>
              <a:t> em plano único, chuleio cruzado, fio absorvível, </a:t>
            </a:r>
            <a:r>
              <a:rPr lang="pt-BR" dirty="0" err="1" smtClean="0"/>
              <a:t>poliglactina</a:t>
            </a:r>
            <a:r>
              <a:rPr lang="pt-BR" dirty="0" smtClean="0"/>
              <a:t> 910 (</a:t>
            </a:r>
            <a:r>
              <a:rPr lang="pt-BR" dirty="0" err="1" smtClean="0"/>
              <a:t>Vicryl</a:t>
            </a:r>
            <a:r>
              <a:rPr lang="pt-BR" dirty="0" smtClean="0"/>
              <a:t> ou similar) nº 0. Neste tempo, fazer a revisão da </a:t>
            </a:r>
            <a:r>
              <a:rPr lang="pt-BR" dirty="0" err="1" smtClean="0"/>
              <a:t>hemostasia</a:t>
            </a:r>
            <a:r>
              <a:rPr lang="pt-BR" dirty="0" smtClean="0"/>
              <a:t> da sutura uterina, com pontos em X caso haja área </a:t>
            </a:r>
            <a:r>
              <a:rPr lang="pt-BR" dirty="0" err="1" smtClean="0"/>
              <a:t>sangrante</a:t>
            </a:r>
            <a:r>
              <a:rPr lang="pt-BR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Revisão da cavidade pélvica, com retirada do sangue coletado e inspeção dos anexos.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Reparo do peritônio visceral com pinças de Kelly que, levemente tracionadas, facilitam a revisão da </a:t>
            </a:r>
            <a:r>
              <a:rPr lang="pt-BR" dirty="0" err="1" smtClean="0"/>
              <a:t>histerorrafia</a:t>
            </a:r>
            <a:r>
              <a:rPr lang="pt-BR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Reparo do peritônio parietal com pinças de Kelly. O fechamento dos peritônios visceral e parietal não é recomendado rotineiramente, a não ser para </a:t>
            </a:r>
            <a:r>
              <a:rPr lang="pt-BR" dirty="0" err="1" smtClean="0"/>
              <a:t>hemostasia</a:t>
            </a:r>
            <a:r>
              <a:rPr lang="pt-BR" dirty="0" smtClean="0"/>
              <a:t> dos bordos.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Revisão da </a:t>
            </a:r>
            <a:r>
              <a:rPr lang="pt-BR" dirty="0" err="1" smtClean="0"/>
              <a:t>hemostasia</a:t>
            </a:r>
            <a:r>
              <a:rPr lang="pt-BR" dirty="0" smtClean="0"/>
              <a:t> da borda inferior dos retos abdominais. 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28" y="714356"/>
            <a:ext cx="7498080" cy="480060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Aproximação das bordas dos retos abdominais com pontos em U ou simples, com </a:t>
            </a:r>
            <a:r>
              <a:rPr lang="pt-BR" dirty="0" err="1" smtClean="0"/>
              <a:t>poliglactina</a:t>
            </a:r>
            <a:r>
              <a:rPr lang="pt-BR" dirty="0" smtClean="0"/>
              <a:t> 910 (</a:t>
            </a:r>
            <a:r>
              <a:rPr lang="pt-BR" dirty="0" err="1" smtClean="0"/>
              <a:t>Vicryl</a:t>
            </a:r>
            <a:r>
              <a:rPr lang="pt-BR" dirty="0" smtClean="0"/>
              <a:t> 2-0). </a:t>
            </a:r>
          </a:p>
          <a:p>
            <a:r>
              <a:rPr lang="pt-BR" dirty="0" smtClean="0"/>
              <a:t>Revisão da </a:t>
            </a:r>
            <a:r>
              <a:rPr lang="pt-BR" dirty="0" err="1" smtClean="0"/>
              <a:t>hemostasia</a:t>
            </a:r>
            <a:r>
              <a:rPr lang="pt-BR" dirty="0" smtClean="0"/>
              <a:t> do espaço subaponeurótico. </a:t>
            </a:r>
          </a:p>
          <a:p>
            <a:r>
              <a:rPr lang="pt-BR" dirty="0" smtClean="0"/>
              <a:t>Reparo da aponeurose com pinças de </a:t>
            </a:r>
            <a:r>
              <a:rPr lang="pt-BR" dirty="0" err="1" smtClean="0"/>
              <a:t>Kocher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Sutura em plano único da aponeurose, chuleio cruzado interrompido a cada três pontos, ou pontos separados em X, com </a:t>
            </a:r>
            <a:r>
              <a:rPr lang="pt-BR" dirty="0" err="1" smtClean="0"/>
              <a:t>poliglactina</a:t>
            </a:r>
            <a:r>
              <a:rPr lang="pt-BR" dirty="0" smtClean="0"/>
              <a:t> 910 (</a:t>
            </a:r>
            <a:r>
              <a:rPr lang="pt-BR" dirty="0" err="1" smtClean="0"/>
              <a:t>Vicryl</a:t>
            </a:r>
            <a:r>
              <a:rPr lang="pt-BR" dirty="0" smtClean="0"/>
              <a:t> 0). </a:t>
            </a:r>
          </a:p>
          <a:p>
            <a:r>
              <a:rPr lang="pt-BR" dirty="0" smtClean="0"/>
              <a:t>Revisão da </a:t>
            </a:r>
            <a:r>
              <a:rPr lang="pt-BR" dirty="0" err="1" smtClean="0"/>
              <a:t>hemostasia</a:t>
            </a:r>
            <a:r>
              <a:rPr lang="pt-BR" dirty="0" smtClean="0"/>
              <a:t> do tecido celular subcutâneo. </a:t>
            </a:r>
          </a:p>
          <a:p>
            <a:r>
              <a:rPr lang="pt-BR" dirty="0" smtClean="0"/>
              <a:t>Aproximação da </a:t>
            </a:r>
            <a:r>
              <a:rPr lang="pt-BR" dirty="0" err="1" smtClean="0"/>
              <a:t>fáscia</a:t>
            </a:r>
            <a:r>
              <a:rPr lang="pt-BR" dirty="0" smtClean="0"/>
              <a:t> superficial e do tecido celular subcutâneo com </a:t>
            </a:r>
            <a:r>
              <a:rPr lang="pt-BR" dirty="0" err="1" smtClean="0"/>
              <a:t>poliglactina</a:t>
            </a:r>
            <a:r>
              <a:rPr lang="pt-BR" dirty="0" smtClean="0"/>
              <a:t> 910 (</a:t>
            </a:r>
            <a:r>
              <a:rPr lang="pt-BR" dirty="0" err="1" smtClean="0"/>
              <a:t>Vicryl</a:t>
            </a:r>
            <a:r>
              <a:rPr lang="pt-BR" dirty="0" smtClean="0"/>
              <a:t> 2-0), pontos separados.</a:t>
            </a:r>
          </a:p>
          <a:p>
            <a:r>
              <a:rPr lang="pt-BR" dirty="0" smtClean="0"/>
              <a:t>Sutura da pele com fio </a:t>
            </a:r>
            <a:r>
              <a:rPr lang="pt-BR" dirty="0" err="1" smtClean="0"/>
              <a:t>inabsorvível</a:t>
            </a:r>
            <a:r>
              <a:rPr lang="pt-BR" dirty="0" smtClean="0"/>
              <a:t> de náilon 4-0, pontos simples. </a:t>
            </a:r>
          </a:p>
          <a:p>
            <a:r>
              <a:rPr lang="pt-BR" dirty="0" smtClean="0"/>
              <a:t>Curativo oclusivo.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429256" y="5572140"/>
            <a:ext cx="2804613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escolha do</a:t>
            </a:r>
          </a:p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Fio é de cunho </a:t>
            </a:r>
          </a:p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médico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216</TotalTime>
  <Words>1882</Words>
  <Application>Microsoft Office PowerPoint</Application>
  <PresentationFormat>Apresentação na tela (4:3)</PresentationFormat>
  <Paragraphs>105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Solstício</vt:lpstr>
      <vt:lpstr>VIAS DE PARTO (PARTE 2)</vt:lpstr>
      <vt:lpstr>CESÁREA</vt:lpstr>
      <vt:lpstr>Slide 3</vt:lpstr>
      <vt:lpstr>CUIDADOS PRÉ  PROCEDIMENTO</vt:lpstr>
      <vt:lpstr>TÉCNICA E CONDUTA PER-OPERATÓRIA</vt:lpstr>
      <vt:lpstr>Slide 6</vt:lpstr>
      <vt:lpstr>PARTO</vt:lpstr>
      <vt:lpstr>FECHAMENTO</vt:lpstr>
      <vt:lpstr>Slide 9</vt:lpstr>
      <vt:lpstr>INDICAÇÕES PARA A CESAREANA</vt:lpstr>
      <vt:lpstr>Slide 11</vt:lpstr>
      <vt:lpstr>Slide 12</vt:lpstr>
      <vt:lpstr>Slide 13</vt:lpstr>
      <vt:lpstr>Slide 14</vt:lpstr>
      <vt:lpstr>Slide 15</vt:lpstr>
      <vt:lpstr>Slide 16</vt:lpstr>
      <vt:lpstr>Situação transversa</vt:lpstr>
      <vt:lpstr>Gestação gemelar</vt:lpstr>
      <vt:lpstr>Sofrimento fetal agudo</vt:lpstr>
      <vt:lpstr>Macrossomia</vt:lpstr>
      <vt:lpstr>Placenta prévia</vt:lpstr>
      <vt:lpstr>Descolamento prematuro de placenta com feto vivo</vt:lpstr>
      <vt:lpstr>Procidência de cordão </vt:lpstr>
      <vt:lpstr>Malformações congênitas</vt:lpstr>
      <vt:lpstr>Herpes genital ativo</vt:lpstr>
      <vt:lpstr>Infecção pelo HIV</vt:lpstr>
      <vt:lpstr>Cesarianas prévias</vt:lpstr>
      <vt:lpstr>Slide 28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VIAS DE PARTO (PARTE 2)</dc:title>
  <dc:creator>Psicologia</dc:creator>
  <cp:lastModifiedBy>Psicologia</cp:lastModifiedBy>
  <cp:revision>25</cp:revision>
  <dcterms:created xsi:type="dcterms:W3CDTF">2020-11-10T17:25:06Z</dcterms:created>
  <dcterms:modified xsi:type="dcterms:W3CDTF">2020-11-18T20:03:58Z</dcterms:modified>
</cp:coreProperties>
</file>