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2" r:id="rId13"/>
    <p:sldId id="267" r:id="rId14"/>
    <p:sldId id="268" r:id="rId15"/>
    <p:sldId id="283" r:id="rId16"/>
    <p:sldId id="284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6" r:id="rId29"/>
    <p:sldId id="287" r:id="rId30"/>
    <p:sldId id="291" r:id="rId31"/>
    <p:sldId id="293" r:id="rId32"/>
    <p:sldId id="294" r:id="rId33"/>
    <p:sldId id="280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51C576-8C44-4437-A16E-CE24FED5F511}" v="2" dt="2020-10-14T21:47:42.999"/>
    <p1510:client id="{AE56FB27-9D81-44E2-993D-0C313B607FC2}" v="14" dt="2020-10-14T16:03:44.074"/>
    <p1510:client id="{BE198761-06FB-4448-90F6-A379FAD4686F}" v="35" dt="2020-10-14T16:04:50.8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551" y="260351"/>
            <a:ext cx="7993063" cy="1008063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00213"/>
            <a:ext cx="4038600" cy="4525962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038600" cy="4525962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67C3C-ABDF-4F8B-A3ED-7A1164E4A1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25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3025B0-381E-42FC-8254-CC94CA7AD518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65C2FFB-DF45-4C3C-B816-60DDE8AB13E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3429000"/>
            <a:ext cx="6400800" cy="1752600"/>
          </a:xfrm>
        </p:spPr>
        <p:txBody>
          <a:bodyPr>
            <a:normAutofit/>
          </a:bodyPr>
          <a:lstStyle/>
          <a:p>
            <a:r>
              <a:rPr lang="pt-BR" sz="4000" dirty="0" err="1"/>
              <a:t>Prof</a:t>
            </a:r>
            <a:r>
              <a:rPr lang="pt-BR" sz="4000" dirty="0"/>
              <a:t>: Cristian Eduardo F. </a:t>
            </a:r>
            <a:r>
              <a:rPr lang="pt-BR" sz="4000" dirty="0" err="1"/>
              <a:t>Wille</a:t>
            </a:r>
            <a:endParaRPr lang="pt-BR" sz="40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600" dirty="0"/>
              <a:t>Sistema Respiratório </a:t>
            </a:r>
          </a:p>
        </p:txBody>
      </p:sp>
    </p:spTree>
    <p:extLst>
      <p:ext uri="{BB962C8B-B14F-4D97-AF65-F5344CB8AC3E}">
        <p14:creationId xmlns:p14="http://schemas.microsoft.com/office/powerpoint/2010/main" val="471791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19256" cy="4497363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074" name="Picture 2" descr="http://static.minilua.com/wp-content/uploads/2013/05/03_thumb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156677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454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Faringe: </a:t>
            </a: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Tubo muscular que se estende da base do crânio ate o esôfago, posteriormente a cavidade nasal, bucal e a laringe, esta associado a dois sistemas: digestório e respiratório, também conhecida como ‘’garganta’’.</a:t>
            </a:r>
          </a:p>
          <a:p>
            <a:pPr algn="just"/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Na porção superior, denominada parte nasal da faringe chamada NASOFARINGE;	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 parte inferior tem comunicação com a boca, a OROFARINGE.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606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100" name="Picture 4" descr="File:La farin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0" y="404664"/>
            <a:ext cx="8963423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663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Laringe: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 laringe é um tudo de formato irregular, sustentado por peças cartilaginosas irregulares articuladas que une a faringe a traqueia;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 Laringe funciona como uma válvula protetora que impede a passagem de ar durante a deglutição e ao mesmo tempo, impede que substâncias ou partículas de alimentos penetrem na via respiratória. Outra funcionalidade é a produção do som.</a:t>
            </a:r>
          </a:p>
        </p:txBody>
      </p:sp>
    </p:spTree>
    <p:extLst>
      <p:ext uri="{BB962C8B-B14F-4D97-AF65-F5344CB8AC3E}">
        <p14:creationId xmlns:p14="http://schemas.microsoft.com/office/powerpoint/2010/main" val="2613028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6" name="Picture 6" descr="https://hmsportugal.files.wordpress.com/2012/04/galeria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60648"/>
            <a:ext cx="8875418" cy="638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553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88640"/>
            <a:ext cx="7772400" cy="5831160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Epiglote</a:t>
            </a:r>
          </a:p>
          <a:p>
            <a:pPr algn="just"/>
            <a:endParaRPr lang="pt-BR" sz="105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 epiglote se encontra no início da laringe e é uma espécie de lamina que se encontra por detrás da língua e que serve para fechar a ligação da faringe com a glote durante a deglutição.</a:t>
            </a:r>
          </a:p>
          <a:p>
            <a:pPr algn="just"/>
            <a:endParaRPr lang="pt-BR" sz="105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 Essa cartilagem evita a comunicação entre os aparelhos respiratório e digestivo.</a:t>
            </a:r>
          </a:p>
          <a:p>
            <a:pPr algn="just"/>
            <a:endParaRPr lang="pt-BR" sz="9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Quando tomamos água, essa tampa se fecha, o liquido corre pelo esôfago e alcança o estomago. Se a epiglote estiver aberta, a água penetrará no sistema respiratório e provocará um acesso de tosse.</a:t>
            </a:r>
          </a:p>
        </p:txBody>
      </p:sp>
    </p:spTree>
    <p:extLst>
      <p:ext uri="{BB962C8B-B14F-4D97-AF65-F5344CB8AC3E}">
        <p14:creationId xmlns:p14="http://schemas.microsoft.com/office/powerpoint/2010/main" val="1592074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://1.bp.blogspot.com/-R-fyjlsbUyA/UP3JnvTylvI/AAAAAAAAAoU/BNaDE4A4_ZQ/s1600/digestori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71626"/>
            <a:ext cx="8608574" cy="642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772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Traqueia: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Órgão tubular formado por anéis em forma de C, se estendem da laringe até se dividir em brônquios principais direito e esquerdo, tendo a função de conduzir o ar;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Revestida por uma túnica mucosa sustentada por cartilagem, a parede posterior apresenta musculatura lisa.</a:t>
            </a:r>
          </a:p>
        </p:txBody>
      </p:sp>
    </p:spTree>
    <p:extLst>
      <p:ext uri="{BB962C8B-B14F-4D97-AF65-F5344CB8AC3E}">
        <p14:creationId xmlns:p14="http://schemas.microsoft.com/office/powerpoint/2010/main" val="3119390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 descr="http://www.alunosonline.com.br/upload/conteudo/images/traque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03" y="260648"/>
            <a:ext cx="8434453" cy="6354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488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pt-BR" sz="3200" dirty="0">
                <a:latin typeface="Arial" pitchFamily="34" charset="0"/>
                <a:cs typeface="Arial" pitchFamily="34" charset="0"/>
              </a:rPr>
              <a:t>Brônquios</a:t>
            </a:r>
            <a:r>
              <a:rPr lang="pt-BR" sz="3500" dirty="0">
                <a:latin typeface="Arial" pitchFamily="34" charset="0"/>
                <a:cs typeface="Arial" pitchFamily="34" charset="0"/>
              </a:rPr>
              <a:t>: </a:t>
            </a:r>
          </a:p>
          <a:p>
            <a:endParaRPr lang="pt-BR" sz="1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Suas estruturas são semelhantes as da traqueia, comunicando o pulmão esquerdo e direito;</a:t>
            </a:r>
          </a:p>
          <a:p>
            <a:pPr algn="just"/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O brônquio direito é mais curto, largo e vertical que o esquerdo;</a:t>
            </a:r>
          </a:p>
          <a:p>
            <a:pPr algn="just"/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Ao se direcionarem aos pulmões, os brônquios dividem-se formando brônquios menores, denominados brônquios lobares;</a:t>
            </a:r>
          </a:p>
          <a:p>
            <a:pPr algn="just"/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Esses ramificam-se em ainda brônquios ainda menores, que se dividem em bronquíolos. </a:t>
            </a:r>
          </a:p>
        </p:txBody>
      </p:sp>
    </p:spTree>
    <p:extLst>
      <p:ext uri="{BB962C8B-B14F-4D97-AF65-F5344CB8AC3E}">
        <p14:creationId xmlns:p14="http://schemas.microsoft.com/office/powerpoint/2010/main" val="417503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pt-BR" sz="3000" dirty="0">
                <a:latin typeface="Arial" pitchFamily="34" charset="0"/>
                <a:cs typeface="Arial" pitchFamily="34" charset="0"/>
              </a:rPr>
              <a:t>O sistema respiratório proporciona um intercambio entre o ar e o sangue, constituindo na absorção de oxigênio (02) e na eliminação de gás carbônico (CO2);</a:t>
            </a:r>
          </a:p>
          <a:p>
            <a:pPr algn="just"/>
            <a:endParaRPr lang="pt-BR" sz="3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000" dirty="0">
                <a:latin typeface="Arial" pitchFamily="34" charset="0"/>
                <a:cs typeface="Arial" pitchFamily="34" charset="0"/>
              </a:rPr>
              <a:t>Um adulto respira em repouso, em media 15 rpm, aproximadamente 6 L de ar nesse período;</a:t>
            </a:r>
          </a:p>
          <a:p>
            <a:pPr algn="just"/>
            <a:endParaRPr lang="pt-BR" sz="3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000" dirty="0">
                <a:latin typeface="Arial" pitchFamily="34" charset="0"/>
                <a:cs typeface="Arial" pitchFamily="34" charset="0"/>
              </a:rPr>
              <a:t>Também é responsável pela fonação.</a:t>
            </a:r>
          </a:p>
        </p:txBody>
      </p:sp>
    </p:spTree>
    <p:extLst>
      <p:ext uri="{BB962C8B-B14F-4D97-AF65-F5344CB8AC3E}">
        <p14:creationId xmlns:p14="http://schemas.microsoft.com/office/powerpoint/2010/main" val="4271452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http://www.unifesp.br/dmorfo/histologia/ensino/pulmao/img/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367"/>
            <a:ext cx="8640960" cy="669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631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just"/>
            <a:r>
              <a:rPr lang="pt-BR" sz="3600" dirty="0">
                <a:latin typeface="Arial" pitchFamily="34" charset="0"/>
                <a:cs typeface="Arial" pitchFamily="34" charset="0"/>
              </a:rPr>
              <a:t>Bronquíolos: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Integram a região das trocas gasosas, devido a existirem alvéolos em suas paredes;</a:t>
            </a:r>
          </a:p>
          <a:p>
            <a:pPr algn="just"/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Os bronquíolos subdividem-se em ductos alveolares que são revestidos com alvéolos e contem apenas musculo liso, terminando nos sacos alveolares;</a:t>
            </a:r>
          </a:p>
          <a:p>
            <a:pPr algn="just"/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O musculo liso se afetado por substancias químicas pode apresentar reações, causando constrição do bronquíolo.  </a:t>
            </a:r>
          </a:p>
        </p:txBody>
      </p:sp>
    </p:spTree>
    <p:extLst>
      <p:ext uri="{BB962C8B-B14F-4D97-AF65-F5344CB8AC3E}">
        <p14:creationId xmlns:p14="http://schemas.microsoft.com/office/powerpoint/2010/main" val="3665516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http://www.unifesp.br/dmorfo/histologia/ensino/pulmao/img/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12968" cy="644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622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Alvéolos pulmonares: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Unidades funcionais dos pulmões onde acontecem as trocas gasosas;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Na parede alveolar ocorrem as trocas de oxigênio e dióxido de carbono;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Os alvéolos apresentam uma substancia chamada surfactante, que reduz a tensão superficial, ou seja, mantém os alvéolos abertos.</a:t>
            </a:r>
          </a:p>
        </p:txBody>
      </p:sp>
    </p:spTree>
    <p:extLst>
      <p:ext uri="{BB962C8B-B14F-4D97-AF65-F5344CB8AC3E}">
        <p14:creationId xmlns:p14="http://schemas.microsoft.com/office/powerpoint/2010/main" val="3152575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 descr="http://3.bp.blogspot.com/_KEwo3Nmk_9Y/TIkzOtzl0gI/AAAAAAAAAA0/Aybw33B5cX0/s1600/alve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87" y="260647"/>
            <a:ext cx="8578185" cy="624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511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85000" lnSpcReduction="20000"/>
          </a:bodyPr>
          <a:lstStyle/>
          <a:p>
            <a:r>
              <a:rPr lang="pt-BR" sz="3500" dirty="0">
                <a:latin typeface="Arial" pitchFamily="34" charset="0"/>
                <a:cs typeface="Arial" pitchFamily="34" charset="0"/>
              </a:rPr>
              <a:t>Pulmões</a:t>
            </a:r>
            <a:r>
              <a:rPr lang="pt-BR" sz="3500" dirty="0"/>
              <a:t>:</a:t>
            </a:r>
          </a:p>
          <a:p>
            <a:endParaRPr lang="pt-BR" sz="1800" dirty="0"/>
          </a:p>
          <a:p>
            <a:pPr algn="just"/>
            <a:r>
              <a:rPr lang="pt-BR" sz="3100" dirty="0">
                <a:latin typeface="Arial" pitchFamily="34" charset="0"/>
                <a:cs typeface="Arial" pitchFamily="34" charset="0"/>
              </a:rPr>
              <a:t>São pares, direito e esquerdo, em forma de cone;</a:t>
            </a:r>
          </a:p>
          <a:p>
            <a:pPr algn="just"/>
            <a:endParaRPr lang="pt-BR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100" dirty="0">
                <a:latin typeface="Arial" pitchFamily="34" charset="0"/>
                <a:cs typeface="Arial" pitchFamily="34" charset="0"/>
              </a:rPr>
              <a:t>Cada pulmão e envolvido em uma membrana serosa de dupla camada, a pleura;</a:t>
            </a: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100" dirty="0">
                <a:latin typeface="Arial" pitchFamily="34" charset="0"/>
                <a:cs typeface="Arial" pitchFamily="34" charset="0"/>
              </a:rPr>
              <a:t>A camada externa , denominada pleura parietal é aderida a parede da cavidade torácica e ao diafragma;</a:t>
            </a:r>
          </a:p>
          <a:p>
            <a:pPr algn="just"/>
            <a:endParaRPr lang="pt-BR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100" dirty="0">
                <a:latin typeface="Arial" pitchFamily="34" charset="0"/>
                <a:cs typeface="Arial" pitchFamily="34" charset="0"/>
              </a:rPr>
              <a:t>A camada interna , denominada pleura visceral, reveste a superfície do pulmão;</a:t>
            </a:r>
          </a:p>
          <a:p>
            <a:pPr algn="just"/>
            <a:endParaRPr lang="pt-BR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100" dirty="0">
                <a:latin typeface="Arial" pitchFamily="34" charset="0"/>
                <a:cs typeface="Arial" pitchFamily="34" charset="0"/>
              </a:rPr>
              <a:t>Entre as pleuras existe um espaço que contem liquido lubrificante secretado pela pleura, esse espaço é denominado cavidade pleural.</a:t>
            </a:r>
          </a:p>
        </p:txBody>
      </p:sp>
    </p:spTree>
    <p:extLst>
      <p:ext uri="{BB962C8B-B14F-4D97-AF65-F5344CB8AC3E}">
        <p14:creationId xmlns:p14="http://schemas.microsoft.com/office/powerpoint/2010/main" val="1423862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Os pulmões apresentam um ápice na porção superior, um base larga na porção inferior;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Estão divididos em lobos por fendas denominadas fissuras;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No pulmão esquerdo há uma fissura obliqua e dois lobos (superior e inferior), no direito duas fissuras, obliqua e horizontal, e três lobos (superior, médio e inferior).</a:t>
            </a:r>
          </a:p>
        </p:txBody>
      </p:sp>
    </p:spTree>
    <p:extLst>
      <p:ext uri="{BB962C8B-B14F-4D97-AF65-F5344CB8AC3E}">
        <p14:creationId xmlns:p14="http://schemas.microsoft.com/office/powerpoint/2010/main" val="1779524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124" name="Picture 4" descr="http://1.bp.blogspot.com/-LxT5OigtePo/TiyOqwhj7TI/AAAAAAAAA4Y/Y0ld3vsawPo/s320/F-1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2493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2027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6525" y="819150"/>
            <a:ext cx="9007475" cy="5895975"/>
          </a:xfrm>
          <a:noFill/>
        </p:spPr>
      </p:pic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1878013" y="122238"/>
            <a:ext cx="4276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800" dirty="0"/>
              <a:t>Músculos da Ventilação</a:t>
            </a:r>
          </a:p>
        </p:txBody>
      </p:sp>
    </p:spTree>
    <p:extLst>
      <p:ext uri="{BB962C8B-B14F-4D97-AF65-F5344CB8AC3E}">
        <p14:creationId xmlns:p14="http://schemas.microsoft.com/office/powerpoint/2010/main" val="2636448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1950" y="266700"/>
            <a:ext cx="8413750" cy="8937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pt-BR" sz="2800" dirty="0">
                <a:latin typeface="Arial" charset="0"/>
                <a:cs typeface="Arial" charset="0"/>
              </a:rPr>
              <a:t>	Composição do ar inspirado e expirado pelo sistema respiratório</a:t>
            </a:r>
          </a:p>
        </p:txBody>
      </p:sp>
      <p:graphicFrame>
        <p:nvGraphicFramePr>
          <p:cNvPr id="70686" name="Group 3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695971"/>
              </p:ext>
            </p:extLst>
          </p:nvPr>
        </p:nvGraphicFramePr>
        <p:xfrm>
          <a:off x="1050925" y="1557338"/>
          <a:ext cx="7635874" cy="4718050"/>
        </p:xfrm>
        <a:graphic>
          <a:graphicData uri="http://schemas.openxmlformats.org/drawingml/2006/table">
            <a:tbl>
              <a:tblPr/>
              <a:tblGrid>
                <a:gridCol w="2544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7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3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Ar inspirado</a:t>
                      </a:r>
                    </a:p>
                  </a:txBody>
                  <a:tcPr marL="91439" marR="9143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Ar expirado</a:t>
                      </a:r>
                    </a:p>
                  </a:txBody>
                  <a:tcPr marL="91439" marR="9143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1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9" marR="9143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1439" marR="9143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1439" marR="9143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3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</a:t>
                      </a: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1439" marR="9143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20,94%</a:t>
                      </a:r>
                    </a:p>
                  </a:txBody>
                  <a:tcPr marL="91439" marR="9143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15,7%</a:t>
                      </a:r>
                    </a:p>
                  </a:txBody>
                  <a:tcPr marL="91439" marR="9143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1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</a:t>
                      </a: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1439" marR="9143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0,04%</a:t>
                      </a:r>
                    </a:p>
                  </a:txBody>
                  <a:tcPr marL="91439" marR="9143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1439" marR="9143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1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H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</a:t>
                      </a:r>
                    </a:p>
                  </a:txBody>
                  <a:tcPr marL="91439" marR="9143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0,5%</a:t>
                      </a:r>
                    </a:p>
                  </a:txBody>
                  <a:tcPr marL="91439" marR="9143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6,2%</a:t>
                      </a:r>
                    </a:p>
                  </a:txBody>
                  <a:tcPr marL="91439" marR="9143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629" name="Text Box 31"/>
          <p:cNvSpPr txBox="1">
            <a:spLocks noChangeArrowheads="1"/>
          </p:cNvSpPr>
          <p:nvPr/>
        </p:nvSpPr>
        <p:spPr bwMode="auto">
          <a:xfrm>
            <a:off x="4716463" y="6381750"/>
            <a:ext cx="36718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600" dirty="0" err="1"/>
              <a:t>Fonte:Guyton</a:t>
            </a:r>
            <a:r>
              <a:rPr lang="pt-BR" sz="1600" dirty="0"/>
              <a:t>, Fisiologia médica</a:t>
            </a:r>
          </a:p>
        </p:txBody>
      </p:sp>
    </p:spTree>
    <p:extLst>
      <p:ext uri="{BB962C8B-B14F-4D97-AF65-F5344CB8AC3E}">
        <p14:creationId xmlns:p14="http://schemas.microsoft.com/office/powerpoint/2010/main" val="386935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O sistema respiratório pode ser dividido em duas partes: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Vias  aéreas superiores:</a:t>
            </a:r>
          </a:p>
          <a:p>
            <a:pPr marL="0" indent="0" algn="just">
              <a:buNone/>
            </a:pPr>
            <a:endParaRPr lang="pt-BR" sz="11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Cavidade nasal, cavidade oral, faringe, laringe;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Vias aéreas inferiores:</a:t>
            </a:r>
          </a:p>
          <a:p>
            <a:pPr marL="0" indent="0" algn="just">
              <a:buNone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Traqueia, pulmões, brônquios, bronquíolos e alvéolos pulmonares.</a:t>
            </a:r>
          </a:p>
        </p:txBody>
      </p:sp>
    </p:spTree>
    <p:extLst>
      <p:ext uri="{BB962C8B-B14F-4D97-AF65-F5344CB8AC3E}">
        <p14:creationId xmlns:p14="http://schemas.microsoft.com/office/powerpoint/2010/main" val="33706422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respiratorio_anato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7561263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Line 4"/>
          <p:cNvSpPr>
            <a:spLocks noChangeShapeType="1"/>
          </p:cNvSpPr>
          <p:nvPr/>
        </p:nvSpPr>
        <p:spPr bwMode="auto">
          <a:xfrm flipV="1">
            <a:off x="3132138" y="5084763"/>
            <a:ext cx="287337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6784975" y="5100638"/>
            <a:ext cx="1030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dirty="0">
                <a:solidFill>
                  <a:schemeClr val="bg1"/>
                </a:solidFill>
                <a:latin typeface="Tahoma" pitchFamily="34" charset="0"/>
              </a:rPr>
              <a:t>hemácia</a:t>
            </a: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 flipV="1">
            <a:off x="6011863" y="5373688"/>
            <a:ext cx="792162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70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>
                <a:latin typeface="Arial" pitchFamily="34" charset="0"/>
                <a:cs typeface="Arial" pitchFamily="34" charset="0"/>
              </a:rPr>
              <a:t>Hematose</a:t>
            </a:r>
          </a:p>
        </p:txBody>
      </p:sp>
    </p:spTree>
    <p:extLst>
      <p:ext uri="{BB962C8B-B14F-4D97-AF65-F5344CB8AC3E}">
        <p14:creationId xmlns:p14="http://schemas.microsoft.com/office/powerpoint/2010/main" val="2444384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4400" dirty="0">
                <a:latin typeface="Arial" pitchFamily="34" charset="0"/>
                <a:cs typeface="Arial" pitchFamily="34" charset="0"/>
              </a:rPr>
              <a:t>Hematose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pt-BR" sz="3200" dirty="0">
                <a:latin typeface="Arial" charset="0"/>
                <a:cs typeface="Arial" charset="0"/>
              </a:rPr>
              <a:t>É a difusão do O</a:t>
            </a:r>
            <a:r>
              <a:rPr lang="pt-BR" sz="3200" baseline="-25000" dirty="0">
                <a:latin typeface="Arial" charset="0"/>
                <a:cs typeface="Arial" charset="0"/>
              </a:rPr>
              <a:t>2</a:t>
            </a:r>
            <a:r>
              <a:rPr lang="pt-BR" sz="3200" dirty="0">
                <a:latin typeface="Arial" charset="0"/>
                <a:cs typeface="Arial" charset="0"/>
              </a:rPr>
              <a:t> e CO</a:t>
            </a:r>
            <a:r>
              <a:rPr lang="pt-BR" sz="3200" baseline="-25000" dirty="0">
                <a:latin typeface="Arial" charset="0"/>
                <a:cs typeface="Arial" charset="0"/>
              </a:rPr>
              <a:t>2 </a:t>
            </a:r>
            <a:r>
              <a:rPr lang="pt-BR" sz="3200" dirty="0">
                <a:latin typeface="Arial" charset="0"/>
                <a:cs typeface="Arial" charset="0"/>
              </a:rPr>
              <a:t>entre os alvéolos pulmonares e capilares sanguíneos, que se dá graças as diferenças de pressões parciais desses gases no sangue e nos alvéolos.</a:t>
            </a:r>
          </a:p>
        </p:txBody>
      </p:sp>
    </p:spTree>
    <p:extLst>
      <p:ext uri="{BB962C8B-B14F-4D97-AF65-F5344CB8AC3E}">
        <p14:creationId xmlns:p14="http://schemas.microsoft.com/office/powerpoint/2010/main" val="2092385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388350" cy="1008063"/>
          </a:xfrm>
        </p:spPr>
        <p:txBody>
          <a:bodyPr/>
          <a:lstStyle/>
          <a:p>
            <a:pPr eaLnBrk="1" hangingPunct="1"/>
            <a:r>
              <a:rPr lang="pt-BR" sz="3200" b="1" dirty="0">
                <a:latin typeface="Arial" charset="0"/>
                <a:cs typeface="Arial" charset="0"/>
              </a:rPr>
              <a:t>Transporte e difusão tecidual de O</a:t>
            </a:r>
            <a:r>
              <a:rPr lang="pt-BR" sz="2000" b="1" dirty="0">
                <a:latin typeface="Arial" charset="0"/>
                <a:cs typeface="Arial" charset="0"/>
              </a:rPr>
              <a:t>2</a:t>
            </a:r>
            <a:r>
              <a:rPr lang="pt-BR" sz="3200" b="1" dirty="0">
                <a:latin typeface="Arial" charset="0"/>
                <a:cs typeface="Arial" charset="0"/>
              </a:rPr>
              <a:t> e CO</a:t>
            </a:r>
            <a:r>
              <a:rPr lang="pt-BR" sz="2000" b="1" dirty="0"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162773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pt-BR" sz="2800" b="1" dirty="0">
                <a:latin typeface="Arial" charset="0"/>
                <a:cs typeface="Arial" charset="0"/>
              </a:rPr>
              <a:t>Transporte de O</a:t>
            </a:r>
            <a:r>
              <a:rPr lang="pt-BR" sz="2800" b="1" baseline="-25000" dirty="0">
                <a:latin typeface="Arial" charset="0"/>
                <a:cs typeface="Arial" charset="0"/>
              </a:rPr>
              <a:t>2</a:t>
            </a:r>
            <a:r>
              <a:rPr lang="pt-BR" sz="2800" b="1" dirty="0">
                <a:latin typeface="Arial" charset="0"/>
                <a:cs typeface="Arial" charset="0"/>
              </a:rPr>
              <a:t> :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BR" sz="2800" dirty="0">
                <a:latin typeface="Arial" charset="0"/>
                <a:cs typeface="Arial" charset="0"/>
              </a:rPr>
              <a:t>	Maior parte é transportada junto com a  hemoglobina formando a </a:t>
            </a:r>
            <a:r>
              <a:rPr lang="pt-BR" sz="2800" dirty="0" err="1">
                <a:latin typeface="Arial" charset="0"/>
                <a:cs typeface="Arial" charset="0"/>
              </a:rPr>
              <a:t>oxihemoglobina</a:t>
            </a:r>
            <a:r>
              <a:rPr lang="pt-BR" sz="2800" dirty="0">
                <a:latin typeface="Arial" charset="0"/>
                <a:cs typeface="Arial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BR" sz="2800" dirty="0">
                <a:latin typeface="Arial" charset="0"/>
                <a:cs typeface="Arial" charset="0"/>
              </a:rPr>
              <a:t>	Uma pequena parte é diluída no sangue.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BR" sz="2800" dirty="0">
                <a:latin typeface="Arial" charset="0"/>
                <a:cs typeface="Arial" charset="0"/>
              </a:rPr>
              <a:t>  	A pressão parcial de O</a:t>
            </a:r>
            <a:r>
              <a:rPr lang="pt-BR" sz="2800" baseline="-25000" dirty="0">
                <a:latin typeface="Arial" charset="0"/>
                <a:cs typeface="Arial" charset="0"/>
              </a:rPr>
              <a:t>2</a:t>
            </a:r>
            <a:r>
              <a:rPr lang="pt-BR" sz="2800" dirty="0">
                <a:latin typeface="Arial" charset="0"/>
                <a:cs typeface="Arial" charset="0"/>
              </a:rPr>
              <a:t> é maior no sangue do que nos tecidos, ocorrendo a difusão do O2 sanguíneo para o tecido.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pt-BR" sz="2800" b="1" dirty="0">
                <a:latin typeface="Arial" charset="0"/>
                <a:cs typeface="Arial" charset="0"/>
              </a:rPr>
              <a:t>Transporte de CO</a:t>
            </a:r>
            <a:r>
              <a:rPr lang="pt-BR" sz="2800" b="1" baseline="-25000" dirty="0">
                <a:latin typeface="Arial" charset="0"/>
                <a:cs typeface="Arial" charset="0"/>
              </a:rPr>
              <a:t>2</a:t>
            </a:r>
            <a:r>
              <a:rPr lang="pt-BR" sz="2800" b="1" dirty="0">
                <a:latin typeface="Arial" charset="0"/>
                <a:cs typeface="Arial" charset="0"/>
              </a:rPr>
              <a:t> : 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pt-BR" sz="2800" dirty="0">
                <a:latin typeface="Arial" charset="0"/>
                <a:cs typeface="Arial" charset="0"/>
              </a:rPr>
              <a:t>	A pressão arterial de CO</a:t>
            </a:r>
            <a:r>
              <a:rPr lang="pt-BR" sz="2800" baseline="-25000" dirty="0">
                <a:latin typeface="Arial" charset="0"/>
                <a:cs typeface="Arial" charset="0"/>
              </a:rPr>
              <a:t>2</a:t>
            </a:r>
            <a:r>
              <a:rPr lang="pt-BR" sz="2800" dirty="0">
                <a:latin typeface="Arial" charset="0"/>
                <a:cs typeface="Arial" charset="0"/>
              </a:rPr>
              <a:t> é maior nos tecidos do que no sangue, dessa forma o gás sai dos tecidos e vai para o sangue. 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pt-BR" sz="2800" dirty="0">
                <a:latin typeface="Arial" charset="0"/>
                <a:cs typeface="Arial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BR" sz="2800" dirty="0">
                <a:latin typeface="Arial" charset="0"/>
                <a:cs typeface="Arial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BR" sz="2800" dirty="0">
                <a:latin typeface="Arial" charset="0"/>
                <a:cs typeface="Arial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</a:pPr>
            <a:endParaRPr lang="pt-BR" sz="2800" dirty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pt-BR" sz="28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24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Mecânica respiratória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O ar entra pelo nariz e ao passar pela cavidade nasal é aquecido, umidificado e parcialmente filtrado, passando pela faringe, laringe traqueia, brônquios , bronquíolos ate os alvéolos, onde ocorre a troca de gases respiratórios com o sangue, por difusão, entre parede alveolar e capilar;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 ventilação pulmonar ou respiração ocorre em duas fases: inspiração e expiração. </a:t>
            </a:r>
          </a:p>
        </p:txBody>
      </p:sp>
    </p:spTree>
    <p:extLst>
      <p:ext uri="{BB962C8B-B14F-4D97-AF65-F5344CB8AC3E}">
        <p14:creationId xmlns:p14="http://schemas.microsoft.com/office/powerpoint/2010/main" val="1045891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a/a4/Illu_conducting_passages_pt.svg/220px-Illu_conducting_passages_pt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82598" cy="6483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88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Cavidade nasal (nariz):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Principal via de passagem do fluxo de ar inspirado e expirado;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Tem a função o olfato, aquecimento, umidificação, e filtragem do ar inspirado.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Composto por nariz externo, cavidade nasal e seios paranasais.</a:t>
            </a:r>
          </a:p>
        </p:txBody>
      </p:sp>
    </p:spTree>
    <p:extLst>
      <p:ext uri="{BB962C8B-B14F-4D97-AF65-F5344CB8AC3E}">
        <p14:creationId xmlns:p14="http://schemas.microsoft.com/office/powerpoint/2010/main" val="473416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Nariz externo: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Recoberta de pele, na base encontra-se dois orifícios (narinas) separados por um septo que comunica o meio externo com a cavidade nasal.</a:t>
            </a:r>
          </a:p>
        </p:txBody>
      </p:sp>
      <p:pic>
        <p:nvPicPr>
          <p:cNvPr id="1026" name="Picture 2" descr="http://4.bp.blogspot.com/-Fjz08TlAqcQ/TcG94OgFZ4I/AAAAAAAABOc/1hC5THLhxJ0/s1600/nari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88180"/>
            <a:ext cx="597666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25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3500" dirty="0">
                <a:latin typeface="Arial" pitchFamily="34" charset="0"/>
                <a:cs typeface="Arial" pitchFamily="34" charset="0"/>
              </a:rPr>
              <a:t>Cavidade nasal:</a:t>
            </a:r>
          </a:p>
          <a:p>
            <a:pPr algn="just"/>
            <a:endParaRPr lang="pt-BR" sz="1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Faz a comunicação com o meio externo através das suas narinas e com a porção nasal da faringe através das coanas;</a:t>
            </a:r>
          </a:p>
          <a:p>
            <a:pPr algn="just"/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 cavidade nasal é revestida por uma membrana mucosa vascularizada, permite que o nariz aqueça e umedeça rapidamente o ar que entra.</a:t>
            </a: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As células da membrana mucosa produzem muco e apresentam projeções diminuídas semelhantes a cílios, o ar passa por um processo de limpeza antes de entrar no pulmões.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83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mundoeducacao.com/upload/conteudo/images/faringe-e-larin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434128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500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Seios paranasais: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Cavidades entre os ossos do crânio: frontal, maxilar, esfenoide e etmoide;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Ajudam a aquecer e umidificar o ar inspirado e contribuem na ressonância do som.</a:t>
            </a:r>
          </a:p>
        </p:txBody>
      </p:sp>
    </p:spTree>
    <p:extLst>
      <p:ext uri="{BB962C8B-B14F-4D97-AF65-F5344CB8AC3E}">
        <p14:creationId xmlns:p14="http://schemas.microsoft.com/office/powerpoint/2010/main" val="2874121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263</TotalTime>
  <Words>966</Words>
  <Application>Microsoft Office PowerPoint</Application>
  <PresentationFormat>Apresentação na tela (4:3)</PresentationFormat>
  <Paragraphs>145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Capital Próprio</vt:lpstr>
      <vt:lpstr>Sistema Respiratório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Hematose</vt:lpstr>
      <vt:lpstr>Hematose</vt:lpstr>
      <vt:lpstr>Transporte e difusão tecidual de O2 e CO2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Respiratório</dc:title>
  <dc:creator>Usuario</dc:creator>
  <cp:lastModifiedBy>Usuario</cp:lastModifiedBy>
  <cp:revision>43</cp:revision>
  <dcterms:created xsi:type="dcterms:W3CDTF">2014-08-13T03:51:56Z</dcterms:created>
  <dcterms:modified xsi:type="dcterms:W3CDTF">2020-12-03T16:52:29Z</dcterms:modified>
</cp:coreProperties>
</file>