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6" r:id="rId4"/>
    <p:sldId id="267" r:id="rId5"/>
    <p:sldId id="268" r:id="rId6"/>
    <p:sldId id="269" r:id="rId7"/>
    <p:sldId id="273" r:id="rId8"/>
    <p:sldId id="272" r:id="rId9"/>
    <p:sldId id="279" r:id="rId10"/>
    <p:sldId id="257" r:id="rId11"/>
    <p:sldId id="278" r:id="rId12"/>
    <p:sldId id="265" r:id="rId13"/>
    <p:sldId id="264" r:id="rId14"/>
    <p:sldId id="261" r:id="rId15"/>
    <p:sldId id="274" r:id="rId16"/>
    <p:sldId id="262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0" autoAdjust="0"/>
    <p:restoredTop sz="94660"/>
  </p:normalViewPr>
  <p:slideViewPr>
    <p:cSldViewPr>
      <p:cViewPr varScale="1">
        <p:scale>
          <a:sx n="69" d="100"/>
          <a:sy n="69" d="100"/>
        </p:scale>
        <p:origin x="-13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9548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15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077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597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748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691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6462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59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7165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919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82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676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D10F8C6-96B0-45C4-A470-E20AB8EABD0F}" type="datetimeFigureOut">
              <a:rPr lang="pt-BR" smtClean="0"/>
              <a:t>22/09/2014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6488E6-A704-4B55-B9E7-5B0193B3308B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6600" dirty="0" smtClean="0">
                <a:latin typeface="Arial" pitchFamily="34" charset="0"/>
                <a:cs typeface="Arial" pitchFamily="34" charset="0"/>
              </a:rPr>
              <a:t>Sistema Digestivo</a:t>
            </a:r>
            <a:endParaRPr lang="pt-BR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</a:t>
            </a:r>
            <a:r>
              <a:rPr lang="pt-B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Cristian Eduardo F. </a:t>
            </a:r>
            <a:r>
              <a:rPr lang="pt-BR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Wille</a:t>
            </a:r>
            <a:endParaRPr lang="pt-BR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76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 simples movimento de mastigação dos alimentos, já ativa a produção do ácido clorídrico no estômago contudo somente com a presença do alimento, de natureza proteica, que se inicia a produção do suco gástrico: uma solução aquosa, composta de água, sais, enzimas e ácido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clorídrico.</a:t>
            </a:r>
          </a:p>
          <a:p>
            <a:pPr algn="just"/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digestão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gástrica dura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, em média de duas a quatro horas. Nesse processo o estômago sofre contrações que forçam o alimento contra o piloro, que se abre e fecha, permitindo que, em pequenas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porções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chegue ao intestino delgado.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640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122" name="Picture 2" descr="C:\Users\Usuario\Desktop\9209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446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855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048672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Pâncreas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O pâncreas comporta dois órgãos estreitamente imbricados: pâncreas exócrino e o endócrino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O pâncreas exócrino produz enzimas digestivas, em estruturas reunidas denominadas </a:t>
            </a:r>
            <a:r>
              <a:rPr lang="pt-BR" sz="2600" dirty="0" err="1" smtClean="0">
                <a:latin typeface="Arial" pitchFamily="34" charset="0"/>
                <a:cs typeface="Arial" pitchFamily="34" charset="0"/>
              </a:rPr>
              <a:t>ácinos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, estão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ligados através de finos condutos, por onde sua secreção é levada até um condutor maior, que desemboca no duodeno, durante a digestão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O pâncreas endócrino secreta os hormônios insulina e glucagon, já trabalhados no sistema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endócrino.</a:t>
            </a:r>
            <a:endParaRPr lang="pt-BR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82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6146" name="Picture 2" descr="C:\Users\Usuario\Desktop\pancrea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" y="188640"/>
            <a:ext cx="9141265" cy="6486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200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É o maior órgão interno, e é ainda um dos mais importantes. É a mais volumosa de todas as vísceras, pesa cerca de 1,5 kg no homem adulto, e na mulher adulta entre 1,2 e 1,4 kg.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C:\Users\Usuario\Desktop\Sintomas-do-fíga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132857"/>
            <a:ext cx="8712968" cy="4500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177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Autofit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Funções:</a:t>
            </a:r>
          </a:p>
          <a:p>
            <a:pPr algn="just"/>
            <a:endParaRPr lang="pt-BR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100" dirty="0" smtClean="0">
                <a:latin typeface="Arial" pitchFamily="34" charset="0"/>
                <a:cs typeface="Arial" pitchFamily="34" charset="0"/>
              </a:rPr>
              <a:t>Armazenar ferro e vitaminas em suas células;</a:t>
            </a:r>
          </a:p>
          <a:p>
            <a:pPr algn="just"/>
            <a:r>
              <a:rPr lang="pt-BR" sz="3100" dirty="0" smtClean="0">
                <a:latin typeface="Arial" pitchFamily="34" charset="0"/>
                <a:cs typeface="Arial" pitchFamily="34" charset="0"/>
              </a:rPr>
              <a:t>Metabolizar lipídeos;</a:t>
            </a:r>
          </a:p>
          <a:p>
            <a:pPr algn="just"/>
            <a:r>
              <a:rPr lang="pt-BR" sz="3100" dirty="0" smtClean="0">
                <a:latin typeface="Arial" pitchFamily="34" charset="0"/>
                <a:cs typeface="Arial" pitchFamily="34" charset="0"/>
              </a:rPr>
              <a:t>Degradar álcool e outras substancias toxicas, auxiliando na desintoxicação do organismo;</a:t>
            </a:r>
          </a:p>
          <a:p>
            <a:pPr algn="just"/>
            <a:r>
              <a:rPr lang="pt-BR" sz="3100" dirty="0" smtClean="0">
                <a:latin typeface="Arial" pitchFamily="34" charset="0"/>
                <a:cs typeface="Arial" pitchFamily="34" charset="0"/>
              </a:rPr>
              <a:t>Destruir hemácias (velhas ou anormais);</a:t>
            </a:r>
          </a:p>
          <a:p>
            <a:pPr algn="just"/>
            <a:r>
              <a:rPr lang="pt-BR" sz="3100" dirty="0" smtClean="0">
                <a:latin typeface="Arial" pitchFamily="34" charset="0"/>
                <a:cs typeface="Arial" pitchFamily="34" charset="0"/>
              </a:rPr>
              <a:t>Secretar a bile,  que atua na digestão das gorduras.</a:t>
            </a:r>
            <a:endParaRPr lang="pt-BR" sz="31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975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C:\Users\Usuario\Desktop\intestino-grosso-e-delga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3135"/>
            <a:ext cx="8424936" cy="6560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1238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16624"/>
          </a:xfrm>
        </p:spPr>
        <p:txBody>
          <a:bodyPr>
            <a:noAutofit/>
          </a:bodyPr>
          <a:lstStyle/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Intestino delgado</a:t>
            </a:r>
          </a:p>
          <a:p>
            <a:pPr marL="0" indent="0" algn="just"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revestido por uma mucosa enrugada (que apresenta inúmeras projeções) e está localizado entre o estômago e o intestino grosso. Ele tem a função de segregar as várias enzimas digestivas, dando origem à moléculas pequenas e solúveis: a glicose, aminoácidos, glicerol </a:t>
            </a:r>
            <a:r>
              <a:rPr lang="pt-BR" sz="2600" dirty="0" err="1" smtClean="0">
                <a:latin typeface="Arial" pitchFamily="34" charset="0"/>
                <a:cs typeface="Arial" pitchFamily="34" charset="0"/>
              </a:rPr>
              <a:t>etc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algn="just"/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>
                <a:latin typeface="Arial" pitchFamily="34" charset="0"/>
                <a:cs typeface="Arial" pitchFamily="34" charset="0"/>
              </a:rPr>
              <a:t>O intestino delgado é um tubo com pouco mais de 6 m de comprimento por 4cm de diâmetro e pode ser dividido em três regiões: duodeno (cerca de 25 cm), jejuno (cerca de 5 m) e íleo(cerca de 1,5 cm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).</a:t>
            </a:r>
            <a:endParaRPr lang="pt-BR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323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0608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sz="3800" dirty="0" smtClean="0">
                <a:latin typeface="Arial" pitchFamily="34" charset="0"/>
                <a:cs typeface="Arial" pitchFamily="34" charset="0"/>
              </a:rPr>
              <a:t>Intestino grosso </a:t>
            </a:r>
          </a:p>
          <a:p>
            <a:pPr algn="just"/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dirty="0">
                <a:latin typeface="Arial" pitchFamily="34" charset="0"/>
                <a:cs typeface="Arial" pitchFamily="34" charset="0"/>
              </a:rPr>
              <a:t>o local de absorção de água, tanto a ingerida quanto a das secreções digestivas.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Glândulas </a:t>
            </a:r>
            <a:r>
              <a:rPr lang="pt-BR" dirty="0">
                <a:latin typeface="Arial" pitchFamily="34" charset="0"/>
                <a:cs typeface="Arial" pitchFamily="34" charset="0"/>
              </a:rPr>
              <a:t>da mucosa do intestino grosso secretam muco, que lubrifica as fezes, facilitando seu trânsito e eliminação pelo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ânus;</a:t>
            </a:r>
          </a:p>
          <a:p>
            <a:pPr algn="just"/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 intestino grosso não possui vilosidades nem secreta sucos digestivos, normalmente só absorve água, em quantidade bastante consideráveis. Como o intestino grosso absorve muita água, o conteúdo intestinal se condensa até formar detritos inúteis, que são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evacuados.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938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O Sistema Digestivo 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é </a:t>
            </a:r>
            <a:r>
              <a:rPr lang="pt-BR" dirty="0">
                <a:latin typeface="Arial" pitchFamily="34" charset="0"/>
                <a:cs typeface="Arial" pitchFamily="34" charset="0"/>
              </a:rPr>
              <a:t>formado por um conjunto de órgãos cuja função é transformar os alimentos, por meio de processos mecânicos e químicos.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Esse </a:t>
            </a:r>
            <a:r>
              <a:rPr lang="pt-BR" dirty="0">
                <a:latin typeface="Arial" pitchFamily="34" charset="0"/>
                <a:cs typeface="Arial" pitchFamily="34" charset="0"/>
              </a:rPr>
              <a:t>sistema é responsável por fazer a ingestão, digestão, absorção e eliminação dos alimentos. Ele é composto por um longo tubo que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contém os </a:t>
            </a:r>
            <a:r>
              <a:rPr lang="pt-BR" dirty="0">
                <a:latin typeface="Arial" pitchFamily="34" charset="0"/>
                <a:cs typeface="Arial" pitchFamily="34" charset="0"/>
              </a:rPr>
              <a:t>principais órgãos e glândulas do processo digestivo.</a:t>
            </a:r>
          </a:p>
        </p:txBody>
      </p:sp>
    </p:spTree>
    <p:extLst>
      <p:ext uri="{BB962C8B-B14F-4D97-AF65-F5344CB8AC3E}">
        <p14:creationId xmlns:p14="http://schemas.microsoft.com/office/powerpoint/2010/main" val="3574944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C:\Users\Usuario\Desktop\sistema-digestor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64" y="116632"/>
            <a:ext cx="8939336" cy="660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854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sz="3500" dirty="0" smtClean="0">
                <a:latin typeface="Arial" pitchFamily="34" charset="0"/>
                <a:cs typeface="Arial" pitchFamily="34" charset="0"/>
              </a:rPr>
              <a:t>Boca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A boca é a porta de entrada dos alimentos no tubo digestivo. Corresponde a uma cavidade forrada por uma mucosa, onde os alimentos são umidificados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pela saliva, produzida </a:t>
            </a:r>
            <a:r>
              <a:rPr lang="pt-BR" dirty="0">
                <a:latin typeface="Arial" pitchFamily="34" charset="0"/>
                <a:cs typeface="Arial" pitchFamily="34" charset="0"/>
              </a:rPr>
              <a:t>pelas glândulas 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salivares;</a:t>
            </a:r>
          </a:p>
          <a:p>
            <a:pPr algn="just"/>
            <a:endParaRPr lang="pt-BR" sz="3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dirty="0">
                <a:latin typeface="Arial" pitchFamily="34" charset="0"/>
                <a:cs typeface="Arial" pitchFamily="34" charset="0"/>
              </a:rPr>
              <a:t>Com isso, durante a mastigação os alimentos passam primeiro pelo processo da digestão mecânica, pela ação dos dentes e da língua e, posteriormente, pela atividade enzimática da 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ptialina.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711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A presença de alimento na boca, assim como sua visão e cheiro, estimulam as glândulas salivares a secretar saliva, que contém a enzima amilase salivar ou 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ptialina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pic>
        <p:nvPicPr>
          <p:cNvPr id="2050" name="Picture 2" descr="C:\Users\Usuario\Desktop\sistema-digestivo-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2060848"/>
            <a:ext cx="8534722" cy="474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236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mundoeducacao.com/upload/conteudo/images/faringe-e-laring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96952"/>
            <a:ext cx="9013415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611561" y="548680"/>
            <a:ext cx="777686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700" dirty="0" smtClean="0">
                <a:latin typeface="Arial" pitchFamily="34" charset="0"/>
                <a:cs typeface="Arial" pitchFamily="34" charset="0"/>
              </a:rPr>
              <a:t>Faringe</a:t>
            </a:r>
          </a:p>
          <a:p>
            <a:pPr algn="just"/>
            <a:endParaRPr lang="pt-BR" sz="1200" dirty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buFont typeface="Arial" pitchFamily="34" charset="0"/>
              <a:buChar char="•"/>
            </a:pPr>
            <a:r>
              <a:rPr lang="pt-BR" sz="2700" dirty="0" smtClean="0">
                <a:latin typeface="Arial" pitchFamily="34" charset="0"/>
                <a:cs typeface="Arial" pitchFamily="34" charset="0"/>
              </a:rPr>
              <a:t>Situada </a:t>
            </a:r>
            <a:r>
              <a:rPr lang="pt-BR" sz="2700" dirty="0">
                <a:latin typeface="Arial" pitchFamily="34" charset="0"/>
                <a:cs typeface="Arial" pitchFamily="34" charset="0"/>
              </a:rPr>
              <a:t>no final da cavidade bucal, é um canal comum aos sistemas digestório e respiratório: por ela passam o alimento, que se dirige ao esôfago, e o ar, que se dirige à laringe.</a:t>
            </a:r>
          </a:p>
        </p:txBody>
      </p:sp>
    </p:spTree>
    <p:extLst>
      <p:ext uri="{BB962C8B-B14F-4D97-AF65-F5344CB8AC3E}">
        <p14:creationId xmlns:p14="http://schemas.microsoft.com/office/powerpoint/2010/main" val="449467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E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sôfago</a:t>
            </a:r>
          </a:p>
          <a:p>
            <a:pPr algn="just"/>
            <a:endParaRPr lang="pt-BR" sz="105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600" dirty="0" smtClean="0">
                <a:latin typeface="Arial" pitchFamily="34" charset="0"/>
                <a:cs typeface="Arial" pitchFamily="34" charset="0"/>
              </a:rPr>
              <a:t>Canal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que liga a faringe ao estômago, localiza-se entre os pulmões, atrás do coração, e atravessa o músculo diafragma, que separa o tórax do abdômen. O bolo alimentar leva de 5 a 10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segundos </a:t>
            </a:r>
            <a:r>
              <a:rPr lang="pt-BR" sz="2600" dirty="0">
                <a:latin typeface="Arial" pitchFamily="34" charset="0"/>
                <a:cs typeface="Arial" pitchFamily="34" charset="0"/>
              </a:rPr>
              <a:t>para </a:t>
            </a:r>
            <a:r>
              <a:rPr lang="pt-BR" sz="2600" dirty="0" smtClean="0">
                <a:latin typeface="Arial" pitchFamily="34" charset="0"/>
                <a:cs typeface="Arial" pitchFamily="34" charset="0"/>
              </a:rPr>
              <a:t>percorre-lo;</a:t>
            </a:r>
          </a:p>
          <a:p>
            <a:pPr algn="just"/>
            <a:endParaRPr lang="pt-BR" sz="26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>
                <a:latin typeface="Arial" pitchFamily="34" charset="0"/>
                <a:cs typeface="Arial" pitchFamily="34" charset="0"/>
              </a:rPr>
              <a:t>O esôfago é um conduto musculoso, controlado pelo sistema nervoso autônomo. Assim, por meio de ondas de contrações, o conduto musculoso vai espremendo os alimentos e levando-os em direção ao estômago.</a:t>
            </a:r>
            <a:endParaRPr lang="pt-BR" sz="2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895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2" descr="C:\Users\Usuario\Desktop\Esôfago - movimentos peristaltic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7324"/>
            <a:ext cx="8671209" cy="6480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7701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dirty="0" smtClean="0">
                <a:latin typeface="Arial" pitchFamily="34" charset="0"/>
                <a:cs typeface="Arial" pitchFamily="34" charset="0"/>
              </a:rPr>
              <a:t>Estomago</a:t>
            </a:r>
          </a:p>
          <a:p>
            <a:pPr algn="just"/>
            <a:endParaRPr lang="pt-BR" sz="13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O estomago é um órgão que liga o esôfago ao intestino delgado;</a:t>
            </a:r>
          </a:p>
          <a:p>
            <a:pPr algn="just"/>
            <a:endParaRPr lang="pt-BR" sz="15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Sua principal função é a digestão de alimentos;</a:t>
            </a:r>
          </a:p>
          <a:p>
            <a:pPr algn="just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Um musculo circular, que existe na parte inferior, permite ao estomago guardar um litro e meio de comida;</a:t>
            </a:r>
          </a:p>
          <a:p>
            <a:pPr algn="just"/>
            <a:endParaRPr lang="pt-BR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mucosa gástrica é recoberta por uma camada de muco, que a protege da agressão do suco gástrico, bastante corrosivo</a:t>
            </a:r>
          </a:p>
        </p:txBody>
      </p:sp>
    </p:spTree>
    <p:extLst>
      <p:ext uri="{BB962C8B-B14F-4D97-AF65-F5344CB8AC3E}">
        <p14:creationId xmlns:p14="http://schemas.microsoft.com/office/powerpoint/2010/main" val="3465759349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572</Words>
  <Application>Microsoft Office PowerPoint</Application>
  <PresentationFormat>Apresentação na tela (4:3)</PresentationFormat>
  <Paragraphs>56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18</vt:i4>
      </vt:variant>
    </vt:vector>
  </HeadingPairs>
  <TitlesOfParts>
    <vt:vector size="20" baseType="lpstr">
      <vt:lpstr>Tema do Office</vt:lpstr>
      <vt:lpstr>Balcão Envidraçado</vt:lpstr>
      <vt:lpstr>Sistema Digestivo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12</cp:revision>
  <dcterms:created xsi:type="dcterms:W3CDTF">2014-09-03T03:22:58Z</dcterms:created>
  <dcterms:modified xsi:type="dcterms:W3CDTF">2014-09-23T02:50:12Z</dcterms:modified>
</cp:coreProperties>
</file>