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99" r:id="rId4"/>
    <p:sldId id="258" r:id="rId5"/>
    <p:sldId id="259" r:id="rId6"/>
    <p:sldId id="285" r:id="rId7"/>
    <p:sldId id="286" r:id="rId8"/>
    <p:sldId id="260" r:id="rId9"/>
    <p:sldId id="284" r:id="rId10"/>
    <p:sldId id="262" r:id="rId11"/>
    <p:sldId id="287" r:id="rId12"/>
    <p:sldId id="261" r:id="rId13"/>
    <p:sldId id="263" r:id="rId14"/>
    <p:sldId id="289" r:id="rId15"/>
    <p:sldId id="288" r:id="rId16"/>
    <p:sldId id="298" r:id="rId17"/>
    <p:sldId id="264" r:id="rId18"/>
    <p:sldId id="290" r:id="rId19"/>
    <p:sldId id="292" r:id="rId20"/>
    <p:sldId id="293" r:id="rId21"/>
    <p:sldId id="294" r:id="rId22"/>
    <p:sldId id="295" r:id="rId23"/>
    <p:sldId id="291" r:id="rId24"/>
    <p:sldId id="296" r:id="rId2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11527-2D1E-429D-AA07-AA75261D3FFF}" v="232" dt="2020-06-03T19:14:49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8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1024A0C8-BFF9-4135-BE54-53CBF8E7B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62147072-5B0B-46AB-92C2-625214BDF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18DB7A-44FF-4B8F-AC86-CA7655ABE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BFBE216-F9A8-4C9B-858B-5B395B306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FE2D47-37FD-4F00-BB01-DD585D878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8414B-899F-4A17-B0DC-021F41C9133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5587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84C085-6CFF-41AD-8EAF-A0B84B879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25A24C-8D85-4D64-A4D6-615EC0001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45C031-BA1C-4150-B62A-A308E980B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10805-B13D-4FE2-B38A-10A492D77DD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2329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12F75-2FB1-4BF3-BD81-0E8D1AF7B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093F9A-6DF3-4E49-8136-BF7F783FC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E2DDA2-F6E5-4560-B3A1-C9DEC7B64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2778A-9077-4B7F-8987-106A9E49581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211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6677E6-8D97-4B82-BA81-3572D4EF8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B4EEC7-06AA-4FC3-9178-87F3B1EBC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D7F1A1-F3A5-454F-A325-2803D8305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D84D4-109B-43CB-86F1-7EBB047882E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6705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AC80F2-DB25-4992-BF2F-17F864E5C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E6BA55-5900-4C7C-B4A7-5EFC97BD3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22552E-E4FC-4B6A-8231-441803B7C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FF894-5554-412A-974F-476F79F209E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9354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FDAC3-003B-47A9-B5A5-11EA07B9E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99421-3F50-4C8C-81EC-5ED1DDD82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E2471-B9EC-495E-9F14-C9E7288B4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1F174-AD71-4919-96AB-95EDF1EA051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8982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A7AD38-86CE-4754-B5AE-247EEE0EB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01DD93-C614-4EAD-899C-562717C90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A351A6-496A-4FD8-82E1-8584C36CE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72D0F-650C-4158-9AA3-8845CB7936C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5009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51ECB8-02BF-4FAB-A65D-7381FDD24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39975E-95E9-4904-875D-45AD7D44E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6D1952-A489-4244-AFA3-E025D2C6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B9F61-E69C-42F5-9270-697003F4C62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3863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08FB72-9339-4B31-920E-707473C63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90FBB7-5015-49F9-A216-2B1C1CFCF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992BEC-07B0-4BE6-B333-F3D48C050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366B7-4E45-4DA8-A442-D2ECFD8B9D0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0014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C65E0-81B8-4E9C-8110-19BD1639E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18F90-C974-46E7-9178-22679E2D8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7F627-9FB9-4D88-9841-2525AB32DC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17E17-A355-462E-9DB8-1CA8BED46ED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551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7B0B7-4F73-4B58-B975-EB65F7F15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90169-647E-4A97-AFD5-A17A53E27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F7D50-CA07-483E-B918-E6E77F3A7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5DB4B-4195-47B3-8F6E-2E8C752E6D3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5333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15529D-4623-4992-837E-D06D0E0B9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72427B-3EF1-42A3-A0C6-03CF580CE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1267BBF5-2FF6-4EFE-AEFD-140511CFD8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F994F5EA-2B1F-4159-A8EC-08B9F877C6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E28AA49A-0E24-4EE7-978E-CD68ADF0DC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FA3CFAE1-E343-4458-9480-D25849450A2A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93D8E9F1-E33C-432E-A0DA-EF2BC7BC4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4F008887-73A4-44C6-B079-9445D4DBA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Uma imagem contendo vestindo, mulher, marrom, segurando&#10;&#10;Descrição gerada com muito alta confiança">
            <a:extLst>
              <a:ext uri="{FF2B5EF4-FFF2-40B4-BE49-F238E27FC236}">
                <a16:creationId xmlns:a16="http://schemas.microsoft.com/office/drawing/2014/main" id="{63DF4676-E249-4117-9EB2-4824C6182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2867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3FAF391-4A93-469F-B0E0-4704E035F4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pt-BR" altLang="pt-BR" sz="4200"/>
              <a:t>Anatomia e Fisiologia Humana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FA9957-33C0-4E00-9D27-43C5494FAA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1700" dirty="0"/>
              <a:t>Professor: Cristian  </a:t>
            </a:r>
            <a:r>
              <a:rPr lang="pt-BR" altLang="pt-BR" sz="1700" dirty="0" err="1"/>
              <a:t>Wille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4E6B7C1-DB05-495E-88B6-A938047F7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Plano Frontal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B198B78-564E-4894-AE65-3DE7A1DB0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1268" name="Picture 4" descr="PLANO FRONTAL">
            <a:extLst>
              <a:ext uri="{FF2B5EF4-FFF2-40B4-BE49-F238E27FC236}">
                <a16:creationId xmlns:a16="http://schemas.microsoft.com/office/drawing/2014/main" id="{64EAE86D-E836-4AA3-AFF3-C6CF82DB9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4248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A8480C5-DA3A-4B64-8A6B-A5C612EB0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dirty="0">
                <a:latin typeface="+mn-lt"/>
              </a:rPr>
              <a:t>Plano Transverso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E9AAADD-AD71-465F-85BE-B35818403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z="3400"/>
              <a:t>Também chamado de horizontal, divide o corpo em duas metades: </a:t>
            </a:r>
            <a:r>
              <a:rPr lang="pt-BR" altLang="pt-BR" sz="3400">
                <a:solidFill>
                  <a:srgbClr val="FF0000"/>
                </a:solidFill>
              </a:rPr>
              <a:t>superior</a:t>
            </a:r>
            <a:r>
              <a:rPr lang="pt-BR" altLang="pt-BR" sz="3400"/>
              <a:t> e </a:t>
            </a:r>
            <a:r>
              <a:rPr lang="pt-BR" altLang="pt-BR" sz="3400">
                <a:solidFill>
                  <a:srgbClr val="FF0000"/>
                </a:solidFill>
              </a:rPr>
              <a:t>inferior</a:t>
            </a:r>
            <a:r>
              <a:rPr lang="pt-BR" altLang="pt-BR" sz="3400"/>
              <a:t>.</a:t>
            </a:r>
          </a:p>
          <a:p>
            <a:pPr algn="just" eaLnBrk="1" hangingPunct="1"/>
            <a:r>
              <a:rPr lang="pt-BR" altLang="pt-BR" sz="3400"/>
              <a:t>Os principais movimentos desse plano são rotacionais, (rotação interna, rotação externa).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AD188A0-72C3-4BCC-A7CA-BC3A7B731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Plano Transversal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CC7FC00-5611-4852-B572-1E9F30E79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3316" name="Picture 4" descr="frontal">
            <a:extLst>
              <a:ext uri="{FF2B5EF4-FFF2-40B4-BE49-F238E27FC236}">
                <a16:creationId xmlns:a16="http://schemas.microsoft.com/office/drawing/2014/main" id="{17C825BA-38EF-4AAE-AA1F-58B1677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5328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E77ECF-8518-4C52-92D4-C2DC29E91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Termos de direções anatômicas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A9F557D-3DD6-49E1-AD46-B2385E682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30725"/>
          </a:xfrm>
        </p:spPr>
        <p:txBody>
          <a:bodyPr/>
          <a:lstStyle/>
          <a:p>
            <a:pPr algn="just" eaLnBrk="1" hangingPunct="1"/>
            <a:r>
              <a:rPr lang="pt-BR" altLang="pt-BR" sz="3400"/>
              <a:t>Anterior- (Ventral) Para frente plano frontal.</a:t>
            </a:r>
          </a:p>
          <a:p>
            <a:pPr algn="just" eaLnBrk="1" hangingPunct="1"/>
            <a:r>
              <a:rPr lang="pt-BR" altLang="pt-BR" sz="3400"/>
              <a:t>Posterior - (Dorsal) Para traz plano frontal.</a:t>
            </a:r>
          </a:p>
          <a:p>
            <a:pPr algn="just" eaLnBrk="1" hangingPunct="1"/>
            <a:r>
              <a:rPr lang="pt-BR" altLang="pt-BR" sz="3400"/>
              <a:t>Superior- Para cima do plano transverso (MMSS).	</a:t>
            </a:r>
          </a:p>
          <a:p>
            <a:pPr algn="just" eaLnBrk="1" hangingPunct="1"/>
            <a:r>
              <a:rPr lang="pt-BR" altLang="pt-BR" sz="3400"/>
              <a:t>Inferior – Para baixo plano transverso (MMII).</a:t>
            </a:r>
          </a:p>
          <a:p>
            <a:pPr algn="just" eaLnBrk="1" hangingPunct="1"/>
            <a:endParaRPr lang="pt-BR" altLang="pt-BR" sz="3400"/>
          </a:p>
          <a:p>
            <a:pPr algn="just" eaLnBrk="1" hangingPunct="1"/>
            <a:endParaRPr lang="pt-BR" altLang="pt-BR" sz="3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FEB7B173-1293-4860-BDC2-E7C8A13F5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 algn="just" eaLnBrk="1" hangingPunct="1"/>
            <a:r>
              <a:rPr lang="pt-BR" altLang="pt-BR" sz="3500"/>
              <a:t>Superficial - Superfície do corpo.(pele)</a:t>
            </a:r>
          </a:p>
          <a:p>
            <a:pPr algn="just" eaLnBrk="1" hangingPunct="1"/>
            <a:r>
              <a:rPr lang="pt-BR" altLang="pt-BR" sz="3500"/>
              <a:t>Profundo - Interior ao corpo.(músculos) </a:t>
            </a:r>
          </a:p>
          <a:p>
            <a:pPr algn="just" eaLnBrk="1" hangingPunct="1"/>
            <a:r>
              <a:rPr lang="pt-BR" altLang="pt-BR" sz="3500"/>
              <a:t>Medial – Próximo ao centro do corpo, plano sagital.</a:t>
            </a:r>
          </a:p>
          <a:p>
            <a:pPr algn="just" eaLnBrk="1" hangingPunct="1"/>
            <a:r>
              <a:rPr lang="pt-BR" altLang="pt-BR" sz="3500"/>
              <a:t>Lateral – Para os lados, afasta-se da linha media.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1242ABBC-59C3-4AB0-A8D2-A6EDDF134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329237"/>
          </a:xfrm>
        </p:spPr>
        <p:txBody>
          <a:bodyPr/>
          <a:lstStyle/>
          <a:p>
            <a:pPr algn="just" eaLnBrk="1" hangingPunct="1"/>
            <a:r>
              <a:rPr lang="pt-BR" altLang="pt-BR" sz="3500" dirty="0"/>
              <a:t>Proximal - Posição mais próxima de um ponto.</a:t>
            </a:r>
          </a:p>
          <a:p>
            <a:pPr algn="just" eaLnBrk="1" hangingPunct="1"/>
            <a:r>
              <a:rPr lang="pt-BR" altLang="pt-BR" sz="3500" dirty="0"/>
              <a:t>Distal - Posição mais distante.</a:t>
            </a:r>
          </a:p>
          <a:p>
            <a:pPr algn="just" eaLnBrk="1" hangingPunct="1"/>
            <a:r>
              <a:rPr lang="pt-BR" altLang="pt-BR" sz="3500" dirty="0" err="1"/>
              <a:t>Ex</a:t>
            </a:r>
            <a:r>
              <a:rPr lang="pt-BR" altLang="pt-BR" sz="3500" dirty="0"/>
              <a:t>: Seguindo o quadril como ponto de referência pode se afirmar que o joelho é proximal ao quadril e o tornozelo encontra-se distal ao quadril.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F2C2B4B-0638-4472-8BFD-2989CB76E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060575"/>
            <a:ext cx="8229600" cy="1139825"/>
          </a:xfrm>
        </p:spPr>
        <p:txBody>
          <a:bodyPr/>
          <a:lstStyle/>
          <a:p>
            <a:pPr eaLnBrk="1" hangingPunct="1"/>
            <a:r>
              <a:rPr lang="pt-BR" altLang="pt-BR" sz="5400" b="1"/>
              <a:t>Termos de orientação dos 		movimentos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5807CB2-8C08-4EA4-97E0-008D4B7BD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5249863"/>
          </a:xfrm>
        </p:spPr>
        <p:txBody>
          <a:bodyPr/>
          <a:lstStyle/>
          <a:p>
            <a:pPr eaLnBrk="1" hangingPunct="1"/>
            <a:r>
              <a:rPr lang="pt-BR" altLang="pt-BR" sz="3400" b="1"/>
              <a:t>Flexão – inclinação (angulação) anterior no plano sagital.</a:t>
            </a:r>
          </a:p>
          <a:p>
            <a:pPr eaLnBrk="1" hangingPunct="1"/>
            <a:endParaRPr lang="pt-BR" altLang="pt-BR"/>
          </a:p>
        </p:txBody>
      </p:sp>
      <p:pic>
        <p:nvPicPr>
          <p:cNvPr id="18435" name="Picture 6" descr="rosca-alternada-no-aparelho">
            <a:extLst>
              <a:ext uri="{FF2B5EF4-FFF2-40B4-BE49-F238E27FC236}">
                <a16:creationId xmlns:a16="http://schemas.microsoft.com/office/drawing/2014/main" id="{830812DC-3E20-4D9B-8E5E-EAEDCB85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37433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642DEBA2-2550-460A-914B-FE85CAD8D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pt-BR" altLang="pt-BR" b="1"/>
              <a:t>Extensão – inclinação (angulação)posterior no plano sagital</a:t>
            </a:r>
          </a:p>
        </p:txBody>
      </p:sp>
      <p:pic>
        <p:nvPicPr>
          <p:cNvPr id="19459" name="Picture 5" descr="Extensao Alternada Dos Cotovelos Com Halteres">
            <a:extLst>
              <a:ext uri="{FF2B5EF4-FFF2-40B4-BE49-F238E27FC236}">
                <a16:creationId xmlns:a16="http://schemas.microsoft.com/office/drawing/2014/main" id="{968CDF06-1F8E-4117-99C6-A202EB06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68413"/>
            <a:ext cx="3352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5ACC0976-16F1-4CF9-A49E-78FE7F6AB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pt-BR" altLang="pt-BR" sz="3400" b="1"/>
              <a:t>Abdução – afastamento do plano sagital mediano</a:t>
            </a:r>
          </a:p>
        </p:txBody>
      </p:sp>
      <p:pic>
        <p:nvPicPr>
          <p:cNvPr id="20483" name="Picture 6">
            <a:extLst>
              <a:ext uri="{FF2B5EF4-FFF2-40B4-BE49-F238E27FC236}">
                <a16:creationId xmlns:a16="http://schemas.microsoft.com/office/drawing/2014/main" id="{56EE6A8F-C0CA-419C-9C97-FB7C2B1BB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28775"/>
            <a:ext cx="4248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DC468C21-1494-48B5-8AF8-E30C0F349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3500"/>
              <a:t>Anatomia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903B56C-8BE4-47E2-9458-2A3C1A370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263" y="1762555"/>
            <a:ext cx="3419569" cy="3979585"/>
          </a:xfrm>
        </p:spPr>
        <p:txBody>
          <a:bodyPr anchor="ctr">
            <a:normAutofit/>
          </a:bodyPr>
          <a:lstStyle/>
          <a:p>
            <a:pPr eaLnBrk="1" hangingPunct="1"/>
            <a:endParaRPr lang="pt-BR" altLang="pt-BR" sz="2000" dirty="0"/>
          </a:p>
          <a:p>
            <a:pPr eaLnBrk="1" hangingPunct="1">
              <a:buFont typeface="Arial" panose="05000000000000000000" pitchFamily="2" charset="2"/>
              <a:buChar char="•"/>
            </a:pPr>
            <a:r>
              <a:rPr lang="pt-BR" altLang="pt-BR" sz="2000" b="1" dirty="0"/>
              <a:t>Do grego, “cortar em partes”.</a:t>
            </a:r>
          </a:p>
          <a:p>
            <a:pPr>
              <a:buNone/>
            </a:pPr>
            <a:endParaRPr lang="pt-BR" altLang="pt-BR" sz="2000" dirty="0"/>
          </a:p>
          <a:p>
            <a:pPr eaLnBrk="1" hangingPunct="1">
              <a:buFont typeface="Arial" panose="05000000000000000000" pitchFamily="2" charset="2"/>
              <a:buChar char="•"/>
            </a:pPr>
            <a:r>
              <a:rPr lang="pt-BR" altLang="pt-BR" sz="2000" b="1" dirty="0"/>
              <a:t> É a parte da biologia que estuda a forma e a estrutura do seres vivos. </a:t>
            </a:r>
            <a:endParaRPr lang="pt-BR" altLang="pt-BR" sz="1700" dirty="0"/>
          </a:p>
          <a:p>
            <a:pPr eaLnBrk="1" hangingPunct="1"/>
            <a:endParaRPr lang="pt-BR" altLang="pt-BR" sz="17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Mapa colorido com texto preto sobre fundo branco&#10;&#10;Descrição gerada com alta confiança">
            <a:extLst>
              <a:ext uri="{FF2B5EF4-FFF2-40B4-BE49-F238E27FC236}">
                <a16:creationId xmlns:a16="http://schemas.microsoft.com/office/drawing/2014/main" id="{3C0B6720-0382-41E5-9118-F827F8C1B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3" r="33896" b="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6BA13D06-EA2A-49B3-9BFF-9E8A09D4D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pt-BR" altLang="pt-BR" sz="3400" b="1"/>
              <a:t>Adução – aproximação do plano sagital mediano</a:t>
            </a:r>
          </a:p>
          <a:p>
            <a:pPr eaLnBrk="1" hangingPunct="1"/>
            <a:endParaRPr lang="pt-BR" altLang="pt-BR"/>
          </a:p>
        </p:txBody>
      </p:sp>
      <p:pic>
        <p:nvPicPr>
          <p:cNvPr id="21507" name="Picture 5" descr="Adutores+com+polia+baixa">
            <a:extLst>
              <a:ext uri="{FF2B5EF4-FFF2-40B4-BE49-F238E27FC236}">
                <a16:creationId xmlns:a16="http://schemas.microsoft.com/office/drawing/2014/main" id="{F151B883-4BD6-4335-BEF2-020A27C1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43195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FADD8D59-4880-40C3-BA81-D8FEFA046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pt-BR" altLang="pt-BR" sz="3400" b="1"/>
              <a:t>Rotação – giro em torno de um eixo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Rotação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/>
              <a:t>      interna.</a:t>
            </a:r>
          </a:p>
          <a:p>
            <a:pPr eaLnBrk="1" hangingPunct="1"/>
            <a:endParaRPr lang="pt-BR" altLang="pt-BR"/>
          </a:p>
        </p:txBody>
      </p:sp>
      <p:pic>
        <p:nvPicPr>
          <p:cNvPr id="22531" name="Picture 5" descr="rotacao-interna">
            <a:extLst>
              <a:ext uri="{FF2B5EF4-FFF2-40B4-BE49-F238E27FC236}">
                <a16:creationId xmlns:a16="http://schemas.microsoft.com/office/drawing/2014/main" id="{273571A3-6082-4D75-94FB-969D5011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36613"/>
            <a:ext cx="59578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FD9D9733-D7EF-42F6-BFCE-70872ABF5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pt-BR" altLang="pt-BR" sz="3200"/>
              <a:t>Rotação externa</a:t>
            </a:r>
          </a:p>
          <a:p>
            <a:pPr eaLnBrk="1" hangingPunct="1"/>
            <a:endParaRPr lang="pt-BR" altLang="pt-BR" sz="3200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2B3EE513-35BD-4FBE-9BAF-0C72FF6E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63103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A7616F2F-B5C5-4FD7-BE27-9F415E30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/>
            <a:r>
              <a:rPr lang="pt-BR" altLang="pt-BR" sz="3400" b="1"/>
              <a:t>Pronação e supinação – exclusivos para movimento do rádio e ulna.</a:t>
            </a:r>
          </a:p>
          <a:p>
            <a:pPr eaLnBrk="1" hangingPunct="1"/>
            <a:endParaRPr lang="pt-BR" altLang="pt-BR"/>
          </a:p>
        </p:txBody>
      </p:sp>
      <p:pic>
        <p:nvPicPr>
          <p:cNvPr id="24579" name="Picture 6" descr="foto07">
            <a:extLst>
              <a:ext uri="{FF2B5EF4-FFF2-40B4-BE49-F238E27FC236}">
                <a16:creationId xmlns:a16="http://schemas.microsoft.com/office/drawing/2014/main" id="{A5EB77F9-4D7D-46A1-9EDC-DF56F9F6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76475"/>
            <a:ext cx="53292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6A22FE8-FA0C-4FF6-B1ED-E94530BEF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400"/>
              <a:t>Divisão do corpo humano</a:t>
            </a:r>
            <a:br>
              <a:rPr lang="pt-BR" altLang="pt-BR" sz="4400"/>
            </a:br>
            <a:endParaRPr lang="pt-BR" altLang="pt-BR" sz="44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7505F1B-83D4-476B-9EFC-D7692B00D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3600"/>
              <a:t>Cabeça – Crânio e Face</a:t>
            </a:r>
          </a:p>
          <a:p>
            <a:pPr eaLnBrk="1" hangingPunct="1"/>
            <a:r>
              <a:rPr lang="pt-BR" altLang="pt-BR" sz="3600"/>
              <a:t>Pescoço</a:t>
            </a:r>
          </a:p>
          <a:p>
            <a:pPr eaLnBrk="1" hangingPunct="1"/>
            <a:r>
              <a:rPr lang="pt-BR" altLang="pt-BR" sz="3600"/>
              <a:t>Tronco – Tórax, abdome, pelve </a:t>
            </a:r>
          </a:p>
          <a:p>
            <a:pPr eaLnBrk="1" hangingPunct="1"/>
            <a:r>
              <a:rPr lang="pt-BR" altLang="pt-BR" sz="3600"/>
              <a:t>Membros inferiores</a:t>
            </a:r>
          </a:p>
          <a:p>
            <a:pPr eaLnBrk="1" hangingPunct="1"/>
            <a:r>
              <a:rPr lang="pt-BR" altLang="pt-BR" sz="3600"/>
              <a:t>Membros superiores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FA7567-2543-4EE8-A236-58F5886C9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0101"/>
            <a:ext cx="8229600" cy="4530725"/>
          </a:xfrm>
        </p:spPr>
        <p:txBody>
          <a:bodyPr/>
          <a:lstStyle/>
          <a:p>
            <a:pPr marL="0" indent="0"/>
            <a:r>
              <a:rPr lang="pt-BR" sz="2400" dirty="0">
                <a:ea typeface="+mn-lt"/>
                <a:cs typeface="+mn-lt"/>
              </a:rPr>
              <a:t>  No seu conceito mais amplo, a Anatomia é a ciência que estuda, macro e microscopicamente, a constituição e o desenvolvimento dos seres organizados;</a:t>
            </a:r>
            <a:endParaRPr lang="pt-BR"/>
          </a:p>
          <a:p>
            <a:pPr marL="0" indent="0"/>
            <a:endParaRPr lang="pt-BR" sz="2400" dirty="0"/>
          </a:p>
          <a:p>
            <a:pPr marL="0" indent="0"/>
            <a:r>
              <a:rPr lang="pt-BR" sz="2400" dirty="0">
                <a:ea typeface="+mn-lt"/>
                <a:cs typeface="+mn-lt"/>
              </a:rPr>
              <a:t>  Em 1981 pela American </a:t>
            </a:r>
            <a:r>
              <a:rPr lang="pt-BR" sz="2400" dirty="0" err="1">
                <a:ea typeface="+mn-lt"/>
                <a:cs typeface="+mn-lt"/>
              </a:rPr>
              <a:t>Association</a:t>
            </a:r>
            <a:r>
              <a:rPr lang="pt-BR" sz="2400" dirty="0">
                <a:ea typeface="+mn-lt"/>
                <a:cs typeface="+mn-lt"/>
              </a:rPr>
              <a:t> </a:t>
            </a:r>
            <a:r>
              <a:rPr lang="pt-BR" sz="2400" dirty="0" err="1">
                <a:ea typeface="+mn-lt"/>
                <a:cs typeface="+mn-lt"/>
              </a:rPr>
              <a:t>of</a:t>
            </a:r>
            <a:r>
              <a:rPr lang="pt-BR" sz="2400" dirty="0">
                <a:ea typeface="+mn-lt"/>
                <a:cs typeface="+mn-lt"/>
              </a:rPr>
              <a:t> </a:t>
            </a:r>
            <a:r>
              <a:rPr lang="pt-BR" sz="2400" dirty="0" err="1">
                <a:ea typeface="+mn-lt"/>
                <a:cs typeface="+mn-lt"/>
              </a:rPr>
              <a:t>Anatomists</a:t>
            </a:r>
            <a:r>
              <a:rPr lang="pt-BR" sz="2400" dirty="0">
                <a:ea typeface="+mn-lt"/>
                <a:cs typeface="+mn-lt"/>
              </a:rPr>
              <a:t>: "anatomia é a análise da estrutura biológica, sua correlação com a função e com as modulações de estrutura em resposta a fatores temporais, genéticos e ambientais; </a:t>
            </a:r>
          </a:p>
          <a:p>
            <a:pPr marL="0" indent="0"/>
            <a:endParaRPr lang="pt-BR" sz="2400" dirty="0">
              <a:ea typeface="+mn-lt"/>
              <a:cs typeface="+mn-lt"/>
            </a:endParaRPr>
          </a:p>
          <a:p>
            <a:pPr marL="0" indent="0"/>
            <a:r>
              <a:rPr lang="pt-BR" sz="2400" dirty="0">
                <a:ea typeface="+mn-lt"/>
                <a:cs typeface="+mn-lt"/>
              </a:rPr>
              <a:t>  Tem como metas principais a compreensão dos princípios arquitetônicos da construção dos organismos vivos.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164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0440AFF-2CB8-4CAE-9B8F-9D74114DC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Posição Anatômica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B969CE-0DA7-4AF9-87D5-49A62E0B2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Na anatomia, existe uma convenção internacional de que as descrições do corpo humano assumem o corpo em uma posição de importância, chamada de posição anatômica.</a:t>
            </a:r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5BB6DE5-D200-4A19-8359-E6ADA044B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066" y="3564"/>
            <a:ext cx="7549592" cy="1298448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pt-BR" altLang="pt-BR">
                <a:latin typeface="+mn-lt"/>
              </a:rPr>
              <a:t>Posição de estudo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038DD4B-A31A-48E2-B087-1CC1282C7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82" y="2386528"/>
            <a:ext cx="3398174" cy="3639450"/>
          </a:xfrm>
        </p:spPr>
        <p:txBody>
          <a:bodyPr anchor="ctr">
            <a:normAutofit/>
          </a:bodyPr>
          <a:lstStyle/>
          <a:p>
            <a:pPr eaLnBrk="1" hangingPunct="1"/>
            <a:endParaRPr lang="pt-BR" altLang="pt-BR" sz="2100" dirty="0"/>
          </a:p>
          <a:p>
            <a:pPr eaLnBrk="1" hangingPunct="1"/>
            <a:r>
              <a:rPr lang="pt-BR" altLang="pt-BR" sz="2100" b="1" dirty="0"/>
              <a:t>De pé, com as mãos espalmadas, dedos unidos, palmas voltadas para frente, dedos dos pés para diante. </a:t>
            </a:r>
            <a:endParaRPr lang="pt-BR" altLang="pt-BR" sz="2100"/>
          </a:p>
          <a:p>
            <a:pPr eaLnBrk="1" hangingPunct="1"/>
            <a:endParaRPr lang="pt-BR" altLang="pt-BR" sz="1700"/>
          </a:p>
        </p:txBody>
      </p:sp>
      <p:pic>
        <p:nvPicPr>
          <p:cNvPr id="2" name="Imagem 2" descr="Uma imagem contendo texto, desenho&#10;&#10;Descrição gerada com muito alta confiança">
            <a:extLst>
              <a:ext uri="{FF2B5EF4-FFF2-40B4-BE49-F238E27FC236}">
                <a16:creationId xmlns:a16="http://schemas.microsoft.com/office/drawing/2014/main" id="{AD3C8C52-8D88-4BCB-AD3D-A5DD9BED8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7" r="9997" b="2"/>
          <a:stretch/>
        </p:blipFill>
        <p:spPr>
          <a:xfrm>
            <a:off x="4433649" y="2484255"/>
            <a:ext cx="3862707" cy="3714244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B2187C9-EED9-4791-97F1-62747E046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500"/>
              <a:t>Planos Anatômicos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E4DFE5F-5575-4552-8D67-7E9C991E7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2000" dirty="0"/>
              <a:t>Planos:</a:t>
            </a:r>
          </a:p>
          <a:p>
            <a:pPr eaLnBrk="1" hangingPunct="1"/>
            <a:endParaRPr lang="pt-BR" altLang="pt-BR" sz="2000" dirty="0"/>
          </a:p>
          <a:p>
            <a:pPr eaLnBrk="1" hangingPunct="1"/>
            <a:r>
              <a:rPr lang="pt-BR" altLang="pt-BR" sz="2000" dirty="0"/>
              <a:t>Sagital</a:t>
            </a:r>
          </a:p>
          <a:p>
            <a:pPr eaLnBrk="1" hangingPunct="1"/>
            <a:endParaRPr lang="pt-BR" altLang="pt-BR" sz="2000" dirty="0"/>
          </a:p>
          <a:p>
            <a:pPr eaLnBrk="1" hangingPunct="1"/>
            <a:r>
              <a:rPr lang="pt-BR" altLang="pt-BR" sz="2000" dirty="0"/>
              <a:t>Frontal</a:t>
            </a:r>
          </a:p>
          <a:p>
            <a:pPr eaLnBrk="1" hangingPunct="1"/>
            <a:endParaRPr lang="pt-BR" altLang="pt-BR" sz="2000" dirty="0"/>
          </a:p>
          <a:p>
            <a:pPr eaLnBrk="1" hangingPunct="1"/>
            <a:r>
              <a:rPr lang="pt-BR" altLang="pt-BR" sz="2000" dirty="0"/>
              <a:t>Transverso</a:t>
            </a:r>
          </a:p>
          <a:p>
            <a:pPr eaLnBrk="1" hangingPunct="1"/>
            <a:endParaRPr lang="pt-BR" altLang="pt-BR" sz="17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Uma imagem contendo mesa, atletismo&#10;&#10;Descrição gerada com muito alta confiança">
            <a:extLst>
              <a:ext uri="{FF2B5EF4-FFF2-40B4-BE49-F238E27FC236}">
                <a16:creationId xmlns:a16="http://schemas.microsoft.com/office/drawing/2014/main" id="{BBA67622-98E4-43EE-978E-A6B0DC42F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5" r="9257" b="-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85ECA5F-DE2A-4880-A15A-23DCCDFAB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dirty="0">
                <a:latin typeface="+mn-lt"/>
              </a:rPr>
              <a:t>Plano Sagital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EC48A67-40FA-486D-9EB0-F78323E34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675187"/>
          </a:xfrm>
        </p:spPr>
        <p:txBody>
          <a:bodyPr/>
          <a:lstStyle/>
          <a:p>
            <a:pPr algn="just" eaLnBrk="1" hangingPunct="1"/>
            <a:r>
              <a:rPr lang="pt-BR" altLang="pt-BR" sz="3400"/>
              <a:t>Irá dividir o corpo em duas metades iguais, uma </a:t>
            </a:r>
            <a:r>
              <a:rPr lang="pt-BR" altLang="pt-BR" sz="3400">
                <a:solidFill>
                  <a:srgbClr val="FF0000"/>
                </a:solidFill>
              </a:rPr>
              <a:t>esquerda</a:t>
            </a:r>
            <a:r>
              <a:rPr lang="pt-BR" altLang="pt-BR" sz="3400"/>
              <a:t> e uma </a:t>
            </a:r>
            <a:r>
              <a:rPr lang="pt-BR" altLang="pt-BR" sz="3400">
                <a:solidFill>
                  <a:srgbClr val="FF0000"/>
                </a:solidFill>
              </a:rPr>
              <a:t>direita </a:t>
            </a:r>
            <a:r>
              <a:rPr lang="pt-BR" altLang="pt-BR" sz="3400"/>
              <a:t>ou seja, ele passará pelo corpo na direção da superfície anterior para a posterior e vice-versa.</a:t>
            </a:r>
          </a:p>
          <a:p>
            <a:pPr algn="just" eaLnBrk="1" hangingPunct="1"/>
            <a:r>
              <a:rPr lang="pt-BR" altLang="pt-BR" sz="3400"/>
              <a:t>Os principais movimentos que ocorrem nesse plano são extensão e flexão.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81E769A-609E-4AD5-9CA9-3CEF2F951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Plano Sagital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E440EED-F0AB-45D1-BDB5-B31443D68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9220" name="Picture 4" descr="PLANO SAGITAL">
            <a:extLst>
              <a:ext uri="{FF2B5EF4-FFF2-40B4-BE49-F238E27FC236}">
                <a16:creationId xmlns:a16="http://schemas.microsoft.com/office/drawing/2014/main" id="{0DEADF07-88C8-4C8A-9E71-1CCFF63B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2438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75881ED-0538-4B98-AD3C-A99783F27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dirty="0">
                <a:latin typeface="+mn-lt"/>
              </a:rPr>
              <a:t>Plano Frontal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1B6EF82-B2AD-4698-8A27-9FAAD49D0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z="3400" dirty="0"/>
              <a:t>Também chamado de coronário, divide o corpo em duas metades: </a:t>
            </a:r>
            <a:r>
              <a:rPr lang="pt-BR" altLang="pt-BR" sz="3400" dirty="0">
                <a:solidFill>
                  <a:srgbClr val="FF0000"/>
                </a:solidFill>
              </a:rPr>
              <a:t>Anterior</a:t>
            </a:r>
            <a:r>
              <a:rPr lang="pt-BR" altLang="pt-BR" sz="3400" dirty="0"/>
              <a:t> e </a:t>
            </a:r>
            <a:r>
              <a:rPr lang="pt-BR" altLang="pt-BR" sz="3400" dirty="0">
                <a:solidFill>
                  <a:srgbClr val="FF0000"/>
                </a:solidFill>
              </a:rPr>
              <a:t>posterior,(ventral e dorsal)</a:t>
            </a:r>
            <a:r>
              <a:rPr lang="pt-BR" altLang="pt-BR" sz="3400" dirty="0"/>
              <a:t>.</a:t>
            </a:r>
          </a:p>
          <a:p>
            <a:pPr algn="just" eaLnBrk="1" hangingPunct="1"/>
            <a:r>
              <a:rPr lang="pt-BR" altLang="pt-BR" sz="3400" dirty="0"/>
              <a:t>Os principais movimentos desse plano são abdução e adução.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525</TotalTime>
  <Words>384</Words>
  <Application>Microsoft Office PowerPoint</Application>
  <PresentationFormat>Apresentação na tela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Borda</vt:lpstr>
      <vt:lpstr>Anatomia e Fisiologia Humana</vt:lpstr>
      <vt:lpstr>Anatomia</vt:lpstr>
      <vt:lpstr>Apresentação do PowerPoint</vt:lpstr>
      <vt:lpstr>Posição Anatômica</vt:lpstr>
      <vt:lpstr>Posição de estudo</vt:lpstr>
      <vt:lpstr>Planos Anatômicos </vt:lpstr>
      <vt:lpstr>Plano Sagital</vt:lpstr>
      <vt:lpstr>Plano Sagital</vt:lpstr>
      <vt:lpstr>Plano Frontal</vt:lpstr>
      <vt:lpstr>Plano Frontal</vt:lpstr>
      <vt:lpstr>Plano Transverso</vt:lpstr>
      <vt:lpstr>Plano Transversal</vt:lpstr>
      <vt:lpstr>Termos de direções anatômicas</vt:lpstr>
      <vt:lpstr>Apresentação do PowerPoint</vt:lpstr>
      <vt:lpstr>Apresentação do PowerPoint</vt:lpstr>
      <vt:lpstr>Termos de orientação dos   movimentos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Divisão do corpo humano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Usuario</cp:lastModifiedBy>
  <cp:revision>109</cp:revision>
  <dcterms:created xsi:type="dcterms:W3CDTF">2014-04-07T23:58:31Z</dcterms:created>
  <dcterms:modified xsi:type="dcterms:W3CDTF">2020-10-22T19:56:07Z</dcterms:modified>
</cp:coreProperties>
</file>