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5" r:id="rId3"/>
    <p:sldId id="277" r:id="rId4"/>
    <p:sldId id="257" r:id="rId5"/>
    <p:sldId id="258" r:id="rId6"/>
    <p:sldId id="274" r:id="rId7"/>
    <p:sldId id="266" r:id="rId8"/>
    <p:sldId id="268" r:id="rId9"/>
    <p:sldId id="278" r:id="rId10"/>
    <p:sldId id="271" r:id="rId11"/>
    <p:sldId id="259" r:id="rId12"/>
    <p:sldId id="260" r:id="rId13"/>
    <p:sldId id="262" r:id="rId14"/>
    <p:sldId id="269" r:id="rId15"/>
    <p:sldId id="261" r:id="rId16"/>
    <p:sldId id="273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856FC-B866-4324-84BF-2B3B0096846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145836-56D2-480C-913B-673A174E1A1B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modalidades</a:t>
          </a:r>
          <a:endParaRPr lang="pt-BR" b="1" dirty="0">
            <a:solidFill>
              <a:srgbClr val="002060"/>
            </a:solidFill>
          </a:endParaRPr>
        </a:p>
      </dgm:t>
    </dgm:pt>
    <dgm:pt modelId="{4AD76A48-0F81-4532-8CE2-B1C653D8AF81}" type="parTrans" cxnId="{58009EEA-7552-4A6F-AEE3-DC2F0BF23CB6}">
      <dgm:prSet/>
      <dgm:spPr/>
      <dgm:t>
        <a:bodyPr/>
        <a:lstStyle/>
        <a:p>
          <a:endParaRPr lang="pt-BR"/>
        </a:p>
      </dgm:t>
    </dgm:pt>
    <dgm:pt modelId="{0445EF5A-3191-49DA-8380-6AF709C22F4D}" type="sibTrans" cxnId="{58009EEA-7552-4A6F-AEE3-DC2F0BF23CB6}">
      <dgm:prSet/>
      <dgm:spPr/>
      <dgm:t>
        <a:bodyPr/>
        <a:lstStyle/>
        <a:p>
          <a:endParaRPr lang="pt-BR"/>
        </a:p>
      </dgm:t>
    </dgm:pt>
    <dgm:pt modelId="{126768B3-1F5E-492C-BDE4-433649BBA877}">
      <dgm:prSet phldrT="[Texto]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err="1" smtClean="0">
              <a:solidFill>
                <a:srgbClr val="002060"/>
              </a:solidFill>
            </a:rPr>
            <a:t>Rescis</a:t>
          </a:r>
          <a:r>
            <a:rPr lang="pt-BR" b="1" dirty="0" err="1" smtClean="0">
              <a:solidFill>
                <a:srgbClr val="002060"/>
              </a:solidFill>
            </a:rPr>
            <a:t>ão</a:t>
          </a:r>
          <a:endParaRPr lang="pt-BR" b="1" dirty="0">
            <a:solidFill>
              <a:srgbClr val="002060"/>
            </a:solidFill>
          </a:endParaRPr>
        </a:p>
      </dgm:t>
    </dgm:pt>
    <dgm:pt modelId="{0B0ED6DE-FBB8-4CC5-93D7-0C3CF03690ED}" type="parTrans" cxnId="{56995E4F-4F21-46A1-AA28-8B493CBD4685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D5B6C24C-DD1E-4D80-BC1C-AAC718351DE4}" type="sibTrans" cxnId="{56995E4F-4F21-46A1-AA28-8B493CBD4685}">
      <dgm:prSet/>
      <dgm:spPr/>
      <dgm:t>
        <a:bodyPr/>
        <a:lstStyle/>
        <a:p>
          <a:endParaRPr lang="pt-BR"/>
        </a:p>
      </dgm:t>
    </dgm:pt>
    <dgm:pt modelId="{78946A26-2EC9-434C-9520-4763945F2DE8}">
      <dgm:prSet phldrT="[Texto]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Cessação do CT </a:t>
          </a:r>
          <a:endParaRPr lang="pt-BR" b="1" dirty="0">
            <a:solidFill>
              <a:srgbClr val="002060"/>
            </a:solidFill>
          </a:endParaRPr>
        </a:p>
      </dgm:t>
    </dgm:pt>
    <dgm:pt modelId="{8D7B1729-0051-4836-8162-D6DD39490693}" type="parTrans" cxnId="{1E285D0B-D8C1-40FA-A87E-312D9DD286CA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18D3E074-83FE-4617-968C-8430FEF618C1}" type="sibTrans" cxnId="{1E285D0B-D8C1-40FA-A87E-312D9DD286CA}">
      <dgm:prSet/>
      <dgm:spPr/>
      <dgm:t>
        <a:bodyPr/>
        <a:lstStyle/>
        <a:p>
          <a:endParaRPr lang="pt-BR"/>
        </a:p>
      </dgm:t>
    </dgm:pt>
    <dgm:pt modelId="{FC43A456-6B14-4BFC-B9A2-4828A0758D04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Suspensão</a:t>
          </a:r>
          <a:endParaRPr lang="pt-BR" b="1" dirty="0">
            <a:solidFill>
              <a:srgbClr val="002060"/>
            </a:solidFill>
          </a:endParaRPr>
        </a:p>
      </dgm:t>
    </dgm:pt>
    <dgm:pt modelId="{EE84C22F-2364-424D-8AB2-60B82F2376ED}" type="parTrans" cxnId="{57E55D82-EA1E-45F1-88FD-4ACEB61C33EE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50C9DD69-1EBB-4202-954F-E744F27E1CB8}" type="sibTrans" cxnId="{57E55D82-EA1E-45F1-88FD-4ACEB61C33EE}">
      <dgm:prSet/>
      <dgm:spPr/>
      <dgm:t>
        <a:bodyPr/>
        <a:lstStyle/>
        <a:p>
          <a:endParaRPr lang="pt-BR"/>
        </a:p>
      </dgm:t>
    </dgm:pt>
    <dgm:pt modelId="{88516973-7E2B-44E0-BD60-18BA73DA8CFB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Não trabalha / não R$ / não tempo de serviço</a:t>
          </a:r>
          <a:endParaRPr lang="pt-BR" b="1" dirty="0">
            <a:solidFill>
              <a:srgbClr val="002060"/>
            </a:solidFill>
          </a:endParaRPr>
        </a:p>
      </dgm:t>
    </dgm:pt>
    <dgm:pt modelId="{BFDB1EA3-0DF3-46F8-B27C-47A30DC79DFD}" type="parTrans" cxnId="{32BBFAC2-662C-457B-B99A-D5F01688AAF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900C0AA2-20B7-4AF5-8B3C-1C6267EB1FAC}" type="sibTrans" cxnId="{32BBFAC2-662C-457B-B99A-D5F01688AAF4}">
      <dgm:prSet/>
      <dgm:spPr/>
      <dgm:t>
        <a:bodyPr/>
        <a:lstStyle/>
        <a:p>
          <a:endParaRPr lang="pt-BR"/>
        </a:p>
      </dgm:t>
    </dgm:pt>
    <dgm:pt modelId="{D413672E-D006-49A3-8D91-9D57E3E2CDE8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Interrupção</a:t>
          </a:r>
          <a:endParaRPr lang="pt-BR" b="1" dirty="0">
            <a:solidFill>
              <a:srgbClr val="002060"/>
            </a:solidFill>
          </a:endParaRPr>
        </a:p>
      </dgm:t>
    </dgm:pt>
    <dgm:pt modelId="{F7361377-4636-45D2-840A-781CE416E637}" type="parTrans" cxnId="{40E5839E-4C7E-4DDB-896A-D0454F3CBCD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A9192107-2B2C-40C4-8086-180ECD138148}" type="sibTrans" cxnId="{40E5839E-4C7E-4DDB-896A-D0454F3CBCD0}">
      <dgm:prSet/>
      <dgm:spPr/>
      <dgm:t>
        <a:bodyPr/>
        <a:lstStyle/>
        <a:p>
          <a:endParaRPr lang="pt-BR"/>
        </a:p>
      </dgm:t>
    </dgm:pt>
    <dgm:pt modelId="{CB7FCB77-006B-4F45-AF2D-D19D95588B2B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Não trabalha / há salário / conta tempo de serviço</a:t>
          </a:r>
          <a:endParaRPr lang="pt-BR" b="1" dirty="0">
            <a:solidFill>
              <a:srgbClr val="002060"/>
            </a:solidFill>
          </a:endParaRPr>
        </a:p>
      </dgm:t>
    </dgm:pt>
    <dgm:pt modelId="{2C38DEC4-4D12-4EA4-9903-6ACA19659453}" type="parTrans" cxnId="{4E11ADB0-3E2E-4C2B-B4BF-C9F7FEDB52DE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pt-BR" b="1">
            <a:solidFill>
              <a:srgbClr val="002060"/>
            </a:solidFill>
          </a:endParaRPr>
        </a:p>
      </dgm:t>
    </dgm:pt>
    <dgm:pt modelId="{DE9394BD-168F-4032-8941-D5745D2D7A0D}" type="sibTrans" cxnId="{4E11ADB0-3E2E-4C2B-B4BF-C9F7FEDB52DE}">
      <dgm:prSet/>
      <dgm:spPr/>
      <dgm:t>
        <a:bodyPr/>
        <a:lstStyle/>
        <a:p>
          <a:endParaRPr lang="pt-BR"/>
        </a:p>
      </dgm:t>
    </dgm:pt>
    <dgm:pt modelId="{FFEA07EE-088F-4399-9DA2-C460FCE31F2B}" type="pres">
      <dgm:prSet presAssocID="{D19856FC-B866-4324-84BF-2B3B0096846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910F59C-2175-438A-A171-6A389A2F7439}" type="pres">
      <dgm:prSet presAssocID="{65145836-56D2-480C-913B-673A174E1A1B}" presName="root1" presStyleCnt="0"/>
      <dgm:spPr/>
    </dgm:pt>
    <dgm:pt modelId="{AD2BEDE5-7F74-4592-B970-3436516A507B}" type="pres">
      <dgm:prSet presAssocID="{65145836-56D2-480C-913B-673A174E1A1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52CCD0C-19E0-4D3A-87C9-22413B6A9F0E}" type="pres">
      <dgm:prSet presAssocID="{65145836-56D2-480C-913B-673A174E1A1B}" presName="level2hierChild" presStyleCnt="0"/>
      <dgm:spPr/>
    </dgm:pt>
    <dgm:pt modelId="{91CAA7B7-97D8-4C27-8CA4-1165220EB940}" type="pres">
      <dgm:prSet presAssocID="{0B0ED6DE-FBB8-4CC5-93D7-0C3CF03690ED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8FA15134-5427-4720-95A2-707D53341CB4}" type="pres">
      <dgm:prSet presAssocID="{0B0ED6DE-FBB8-4CC5-93D7-0C3CF03690ED}" presName="connTx" presStyleLbl="parChTrans1D2" presStyleIdx="0" presStyleCnt="3"/>
      <dgm:spPr/>
      <dgm:t>
        <a:bodyPr/>
        <a:lstStyle/>
        <a:p>
          <a:endParaRPr lang="pt-BR"/>
        </a:p>
      </dgm:t>
    </dgm:pt>
    <dgm:pt modelId="{2B889FA2-CB4D-4184-8D60-45D75906FE7C}" type="pres">
      <dgm:prSet presAssocID="{126768B3-1F5E-492C-BDE4-433649BBA877}" presName="root2" presStyleCnt="0"/>
      <dgm:spPr/>
    </dgm:pt>
    <dgm:pt modelId="{2FC07EB2-C88C-49E2-93F6-1F84600667F3}" type="pres">
      <dgm:prSet presAssocID="{126768B3-1F5E-492C-BDE4-433649BBA87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3502C69-7D60-4C57-87E1-B3D25EBF10C5}" type="pres">
      <dgm:prSet presAssocID="{126768B3-1F5E-492C-BDE4-433649BBA877}" presName="level3hierChild" presStyleCnt="0"/>
      <dgm:spPr/>
    </dgm:pt>
    <dgm:pt modelId="{B945E5DC-91C1-4D86-B112-8C8409032BD6}" type="pres">
      <dgm:prSet presAssocID="{8D7B1729-0051-4836-8162-D6DD39490693}" presName="conn2-1" presStyleLbl="parChTrans1D3" presStyleIdx="0" presStyleCnt="3"/>
      <dgm:spPr/>
      <dgm:t>
        <a:bodyPr/>
        <a:lstStyle/>
        <a:p>
          <a:endParaRPr lang="pt-BR"/>
        </a:p>
      </dgm:t>
    </dgm:pt>
    <dgm:pt modelId="{219FF913-ED69-4E7E-890A-8D4C91652502}" type="pres">
      <dgm:prSet presAssocID="{8D7B1729-0051-4836-8162-D6DD39490693}" presName="connTx" presStyleLbl="parChTrans1D3" presStyleIdx="0" presStyleCnt="3"/>
      <dgm:spPr/>
      <dgm:t>
        <a:bodyPr/>
        <a:lstStyle/>
        <a:p>
          <a:endParaRPr lang="pt-BR"/>
        </a:p>
      </dgm:t>
    </dgm:pt>
    <dgm:pt modelId="{6ACBDDC4-CBCA-41A8-88EC-399157A005B7}" type="pres">
      <dgm:prSet presAssocID="{78946A26-2EC9-434C-9520-4763945F2DE8}" presName="root2" presStyleCnt="0"/>
      <dgm:spPr/>
    </dgm:pt>
    <dgm:pt modelId="{DACE16A6-D4BF-47BF-8FA6-E6E98895B953}" type="pres">
      <dgm:prSet presAssocID="{78946A26-2EC9-434C-9520-4763945F2DE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ABFE2F6-5337-4CC1-A4EF-78584EFAB017}" type="pres">
      <dgm:prSet presAssocID="{78946A26-2EC9-434C-9520-4763945F2DE8}" presName="level3hierChild" presStyleCnt="0"/>
      <dgm:spPr/>
    </dgm:pt>
    <dgm:pt modelId="{CBD6EBC8-A5A6-4FF2-9090-E52473B070AD}" type="pres">
      <dgm:prSet presAssocID="{EE84C22F-2364-424D-8AB2-60B82F2376ED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49BC9C95-9543-4EA9-A388-612B813106FF}" type="pres">
      <dgm:prSet presAssocID="{EE84C22F-2364-424D-8AB2-60B82F2376ED}" presName="connTx" presStyleLbl="parChTrans1D2" presStyleIdx="1" presStyleCnt="3"/>
      <dgm:spPr/>
      <dgm:t>
        <a:bodyPr/>
        <a:lstStyle/>
        <a:p>
          <a:endParaRPr lang="pt-BR"/>
        </a:p>
      </dgm:t>
    </dgm:pt>
    <dgm:pt modelId="{AC0ED8B7-2D27-4DF0-8D1A-497DB1017DC3}" type="pres">
      <dgm:prSet presAssocID="{FC43A456-6B14-4BFC-B9A2-4828A0758D04}" presName="root2" presStyleCnt="0"/>
      <dgm:spPr/>
    </dgm:pt>
    <dgm:pt modelId="{ECCB6118-629E-4041-A86E-E9653FB040DB}" type="pres">
      <dgm:prSet presAssocID="{FC43A456-6B14-4BFC-B9A2-4828A0758D04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188C2FE-8B4A-41C9-B361-9E0A9DAB43BD}" type="pres">
      <dgm:prSet presAssocID="{FC43A456-6B14-4BFC-B9A2-4828A0758D04}" presName="level3hierChild" presStyleCnt="0"/>
      <dgm:spPr/>
    </dgm:pt>
    <dgm:pt modelId="{4AF0F0B7-EA0F-4E2A-B369-1E09042FB752}" type="pres">
      <dgm:prSet presAssocID="{BFDB1EA3-0DF3-46F8-B27C-47A30DC79DFD}" presName="conn2-1" presStyleLbl="parChTrans1D3" presStyleIdx="1" presStyleCnt="3"/>
      <dgm:spPr/>
      <dgm:t>
        <a:bodyPr/>
        <a:lstStyle/>
        <a:p>
          <a:endParaRPr lang="pt-BR"/>
        </a:p>
      </dgm:t>
    </dgm:pt>
    <dgm:pt modelId="{C41ED23A-793F-4FAC-8B8B-12D1205E956D}" type="pres">
      <dgm:prSet presAssocID="{BFDB1EA3-0DF3-46F8-B27C-47A30DC79DFD}" presName="connTx" presStyleLbl="parChTrans1D3" presStyleIdx="1" presStyleCnt="3"/>
      <dgm:spPr/>
      <dgm:t>
        <a:bodyPr/>
        <a:lstStyle/>
        <a:p>
          <a:endParaRPr lang="pt-BR"/>
        </a:p>
      </dgm:t>
    </dgm:pt>
    <dgm:pt modelId="{1976A0E7-0478-4461-B045-4D00270105F1}" type="pres">
      <dgm:prSet presAssocID="{88516973-7E2B-44E0-BD60-18BA73DA8CFB}" presName="root2" presStyleCnt="0"/>
      <dgm:spPr/>
    </dgm:pt>
    <dgm:pt modelId="{9D35EFCC-18AA-4A77-96B0-701F8960F77C}" type="pres">
      <dgm:prSet presAssocID="{88516973-7E2B-44E0-BD60-18BA73DA8CFB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040EDAE-8590-432F-91B2-0FA52118A00D}" type="pres">
      <dgm:prSet presAssocID="{88516973-7E2B-44E0-BD60-18BA73DA8CFB}" presName="level3hierChild" presStyleCnt="0"/>
      <dgm:spPr/>
    </dgm:pt>
    <dgm:pt modelId="{91AE5114-F8CE-482B-9751-C71610774859}" type="pres">
      <dgm:prSet presAssocID="{F7361377-4636-45D2-840A-781CE416E637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5BDC6BED-E642-43F0-A3CE-86221D003C65}" type="pres">
      <dgm:prSet presAssocID="{F7361377-4636-45D2-840A-781CE416E637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232C036-F90D-45EA-B6D8-5D1CCACD0F39}" type="pres">
      <dgm:prSet presAssocID="{D413672E-D006-49A3-8D91-9D57E3E2CDE8}" presName="root2" presStyleCnt="0"/>
      <dgm:spPr/>
    </dgm:pt>
    <dgm:pt modelId="{D83A0931-6123-47C0-B448-7DFB66CC645A}" type="pres">
      <dgm:prSet presAssocID="{D413672E-D006-49A3-8D91-9D57E3E2CDE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9B17142-FE27-4851-96ED-6617A1D22432}" type="pres">
      <dgm:prSet presAssocID="{D413672E-D006-49A3-8D91-9D57E3E2CDE8}" presName="level3hierChild" presStyleCnt="0"/>
      <dgm:spPr/>
    </dgm:pt>
    <dgm:pt modelId="{C0B77998-78A7-41A3-8B0E-1B98A6104EDF}" type="pres">
      <dgm:prSet presAssocID="{2C38DEC4-4D12-4EA4-9903-6ACA19659453}" presName="conn2-1" presStyleLbl="parChTrans1D3" presStyleIdx="2" presStyleCnt="3"/>
      <dgm:spPr/>
      <dgm:t>
        <a:bodyPr/>
        <a:lstStyle/>
        <a:p>
          <a:endParaRPr lang="pt-BR"/>
        </a:p>
      </dgm:t>
    </dgm:pt>
    <dgm:pt modelId="{6DE1ABF5-917C-49EA-B6E2-DAAA32A78C4D}" type="pres">
      <dgm:prSet presAssocID="{2C38DEC4-4D12-4EA4-9903-6ACA19659453}" presName="connTx" presStyleLbl="parChTrans1D3" presStyleIdx="2" presStyleCnt="3"/>
      <dgm:spPr/>
      <dgm:t>
        <a:bodyPr/>
        <a:lstStyle/>
        <a:p>
          <a:endParaRPr lang="pt-BR"/>
        </a:p>
      </dgm:t>
    </dgm:pt>
    <dgm:pt modelId="{17D0F06B-BD0E-4822-9040-17A7D69BFAB9}" type="pres">
      <dgm:prSet presAssocID="{CB7FCB77-006B-4F45-AF2D-D19D95588B2B}" presName="root2" presStyleCnt="0"/>
      <dgm:spPr/>
    </dgm:pt>
    <dgm:pt modelId="{5C78B388-2B6B-4C53-B745-2D4458278E4B}" type="pres">
      <dgm:prSet presAssocID="{CB7FCB77-006B-4F45-AF2D-D19D95588B2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6B2D8F8-177F-46BA-AA7B-22D08135723E}" type="pres">
      <dgm:prSet presAssocID="{CB7FCB77-006B-4F45-AF2D-D19D95588B2B}" presName="level3hierChild" presStyleCnt="0"/>
      <dgm:spPr/>
    </dgm:pt>
  </dgm:ptLst>
  <dgm:cxnLst>
    <dgm:cxn modelId="{91B5332C-A8C6-411E-86D9-799FA55B8193}" type="presOf" srcId="{CB7FCB77-006B-4F45-AF2D-D19D95588B2B}" destId="{5C78B388-2B6B-4C53-B745-2D4458278E4B}" srcOrd="0" destOrd="0" presId="urn:microsoft.com/office/officeart/2005/8/layout/hierarchy2"/>
    <dgm:cxn modelId="{346B40AE-D812-4526-A7B9-FF4D82593019}" type="presOf" srcId="{FC43A456-6B14-4BFC-B9A2-4828A0758D04}" destId="{ECCB6118-629E-4041-A86E-E9653FB040DB}" srcOrd="0" destOrd="0" presId="urn:microsoft.com/office/officeart/2005/8/layout/hierarchy2"/>
    <dgm:cxn modelId="{777828F0-71BE-4C23-B960-8B65C55DF4EF}" type="presOf" srcId="{126768B3-1F5E-492C-BDE4-433649BBA877}" destId="{2FC07EB2-C88C-49E2-93F6-1F84600667F3}" srcOrd="0" destOrd="0" presId="urn:microsoft.com/office/officeart/2005/8/layout/hierarchy2"/>
    <dgm:cxn modelId="{660D5C5B-A3DF-45BD-8B20-F6BFABB7D721}" type="presOf" srcId="{EE84C22F-2364-424D-8AB2-60B82F2376ED}" destId="{CBD6EBC8-A5A6-4FF2-9090-E52473B070AD}" srcOrd="0" destOrd="0" presId="urn:microsoft.com/office/officeart/2005/8/layout/hierarchy2"/>
    <dgm:cxn modelId="{A79CF6ED-7E17-4E2C-88A3-F8713A520CEC}" type="presOf" srcId="{2C38DEC4-4D12-4EA4-9903-6ACA19659453}" destId="{6DE1ABF5-917C-49EA-B6E2-DAAA32A78C4D}" srcOrd="1" destOrd="0" presId="urn:microsoft.com/office/officeart/2005/8/layout/hierarchy2"/>
    <dgm:cxn modelId="{56995E4F-4F21-46A1-AA28-8B493CBD4685}" srcId="{65145836-56D2-480C-913B-673A174E1A1B}" destId="{126768B3-1F5E-492C-BDE4-433649BBA877}" srcOrd="0" destOrd="0" parTransId="{0B0ED6DE-FBB8-4CC5-93D7-0C3CF03690ED}" sibTransId="{D5B6C24C-DD1E-4D80-BC1C-AAC718351DE4}"/>
    <dgm:cxn modelId="{1F0B708D-9D1A-42A9-962A-DDC0FD78FA22}" type="presOf" srcId="{F7361377-4636-45D2-840A-781CE416E637}" destId="{91AE5114-F8CE-482B-9751-C71610774859}" srcOrd="0" destOrd="0" presId="urn:microsoft.com/office/officeart/2005/8/layout/hierarchy2"/>
    <dgm:cxn modelId="{C53515FE-36A8-4A02-A5C8-EAE949FAD11E}" type="presOf" srcId="{D413672E-D006-49A3-8D91-9D57E3E2CDE8}" destId="{D83A0931-6123-47C0-B448-7DFB66CC645A}" srcOrd="0" destOrd="0" presId="urn:microsoft.com/office/officeart/2005/8/layout/hierarchy2"/>
    <dgm:cxn modelId="{32BBFAC2-662C-457B-B99A-D5F01688AAF4}" srcId="{FC43A456-6B14-4BFC-B9A2-4828A0758D04}" destId="{88516973-7E2B-44E0-BD60-18BA73DA8CFB}" srcOrd="0" destOrd="0" parTransId="{BFDB1EA3-0DF3-46F8-B27C-47A30DC79DFD}" sibTransId="{900C0AA2-20B7-4AF5-8B3C-1C6267EB1FAC}"/>
    <dgm:cxn modelId="{1E285D0B-D8C1-40FA-A87E-312D9DD286CA}" srcId="{126768B3-1F5E-492C-BDE4-433649BBA877}" destId="{78946A26-2EC9-434C-9520-4763945F2DE8}" srcOrd="0" destOrd="0" parTransId="{8D7B1729-0051-4836-8162-D6DD39490693}" sibTransId="{18D3E074-83FE-4617-968C-8430FEF618C1}"/>
    <dgm:cxn modelId="{30E153B8-39AF-4631-B718-8669CC879AA3}" type="presOf" srcId="{BFDB1EA3-0DF3-46F8-B27C-47A30DC79DFD}" destId="{4AF0F0B7-EA0F-4E2A-B369-1E09042FB752}" srcOrd="0" destOrd="0" presId="urn:microsoft.com/office/officeart/2005/8/layout/hierarchy2"/>
    <dgm:cxn modelId="{58009EEA-7552-4A6F-AEE3-DC2F0BF23CB6}" srcId="{D19856FC-B866-4324-84BF-2B3B0096846E}" destId="{65145836-56D2-480C-913B-673A174E1A1B}" srcOrd="0" destOrd="0" parTransId="{4AD76A48-0F81-4532-8CE2-B1C653D8AF81}" sibTransId="{0445EF5A-3191-49DA-8380-6AF709C22F4D}"/>
    <dgm:cxn modelId="{363E0652-BA45-4543-BB18-2D6AC88F773B}" type="presOf" srcId="{F7361377-4636-45D2-840A-781CE416E637}" destId="{5BDC6BED-E642-43F0-A3CE-86221D003C65}" srcOrd="1" destOrd="0" presId="urn:microsoft.com/office/officeart/2005/8/layout/hierarchy2"/>
    <dgm:cxn modelId="{8DCA2918-A3AE-4B91-AFDE-82EC115F3060}" type="presOf" srcId="{78946A26-2EC9-434C-9520-4763945F2DE8}" destId="{DACE16A6-D4BF-47BF-8FA6-E6E98895B953}" srcOrd="0" destOrd="0" presId="urn:microsoft.com/office/officeart/2005/8/layout/hierarchy2"/>
    <dgm:cxn modelId="{A43FA32F-8E50-4B26-B08D-5BCC1EFCB9DB}" type="presOf" srcId="{65145836-56D2-480C-913B-673A174E1A1B}" destId="{AD2BEDE5-7F74-4592-B970-3436516A507B}" srcOrd="0" destOrd="0" presId="urn:microsoft.com/office/officeart/2005/8/layout/hierarchy2"/>
    <dgm:cxn modelId="{40E5839E-4C7E-4DDB-896A-D0454F3CBCD0}" srcId="{65145836-56D2-480C-913B-673A174E1A1B}" destId="{D413672E-D006-49A3-8D91-9D57E3E2CDE8}" srcOrd="2" destOrd="0" parTransId="{F7361377-4636-45D2-840A-781CE416E637}" sibTransId="{A9192107-2B2C-40C4-8086-180ECD138148}"/>
    <dgm:cxn modelId="{3B39082E-D81C-47D4-B0D5-B162AC13B4E6}" type="presOf" srcId="{BFDB1EA3-0DF3-46F8-B27C-47A30DC79DFD}" destId="{C41ED23A-793F-4FAC-8B8B-12D1205E956D}" srcOrd="1" destOrd="0" presId="urn:microsoft.com/office/officeart/2005/8/layout/hierarchy2"/>
    <dgm:cxn modelId="{4D060CF0-2AEC-405D-BFB5-168EAB7F7D7F}" type="presOf" srcId="{D19856FC-B866-4324-84BF-2B3B0096846E}" destId="{FFEA07EE-088F-4399-9DA2-C460FCE31F2B}" srcOrd="0" destOrd="0" presId="urn:microsoft.com/office/officeart/2005/8/layout/hierarchy2"/>
    <dgm:cxn modelId="{56AA2F7B-6EC7-4E5C-8BEC-493147C756C4}" type="presOf" srcId="{2C38DEC4-4D12-4EA4-9903-6ACA19659453}" destId="{C0B77998-78A7-41A3-8B0E-1B98A6104EDF}" srcOrd="0" destOrd="0" presId="urn:microsoft.com/office/officeart/2005/8/layout/hierarchy2"/>
    <dgm:cxn modelId="{D1299953-7E9D-4BF6-9CB8-25D73DCABB4B}" type="presOf" srcId="{8D7B1729-0051-4836-8162-D6DD39490693}" destId="{219FF913-ED69-4E7E-890A-8D4C91652502}" srcOrd="1" destOrd="0" presId="urn:microsoft.com/office/officeart/2005/8/layout/hierarchy2"/>
    <dgm:cxn modelId="{57E55D82-EA1E-45F1-88FD-4ACEB61C33EE}" srcId="{65145836-56D2-480C-913B-673A174E1A1B}" destId="{FC43A456-6B14-4BFC-B9A2-4828A0758D04}" srcOrd="1" destOrd="0" parTransId="{EE84C22F-2364-424D-8AB2-60B82F2376ED}" sibTransId="{50C9DD69-1EBB-4202-954F-E744F27E1CB8}"/>
    <dgm:cxn modelId="{F1ABDDC5-80D0-4017-98BC-F94A111AD980}" type="presOf" srcId="{EE84C22F-2364-424D-8AB2-60B82F2376ED}" destId="{49BC9C95-9543-4EA9-A388-612B813106FF}" srcOrd="1" destOrd="0" presId="urn:microsoft.com/office/officeart/2005/8/layout/hierarchy2"/>
    <dgm:cxn modelId="{EBC48EE9-3853-4C88-A2C3-7A593CFF03E6}" type="presOf" srcId="{0B0ED6DE-FBB8-4CC5-93D7-0C3CF03690ED}" destId="{91CAA7B7-97D8-4C27-8CA4-1165220EB940}" srcOrd="0" destOrd="0" presId="urn:microsoft.com/office/officeart/2005/8/layout/hierarchy2"/>
    <dgm:cxn modelId="{EDCA6B19-4620-4476-8157-D03496B261D9}" type="presOf" srcId="{88516973-7E2B-44E0-BD60-18BA73DA8CFB}" destId="{9D35EFCC-18AA-4A77-96B0-701F8960F77C}" srcOrd="0" destOrd="0" presId="urn:microsoft.com/office/officeart/2005/8/layout/hierarchy2"/>
    <dgm:cxn modelId="{BD333FAF-B40C-4FA7-A932-2435E825203E}" type="presOf" srcId="{8D7B1729-0051-4836-8162-D6DD39490693}" destId="{B945E5DC-91C1-4D86-B112-8C8409032BD6}" srcOrd="0" destOrd="0" presId="urn:microsoft.com/office/officeart/2005/8/layout/hierarchy2"/>
    <dgm:cxn modelId="{0F137ED8-CBB3-40CD-9A50-316726BC7C51}" type="presOf" srcId="{0B0ED6DE-FBB8-4CC5-93D7-0C3CF03690ED}" destId="{8FA15134-5427-4720-95A2-707D53341CB4}" srcOrd="1" destOrd="0" presId="urn:microsoft.com/office/officeart/2005/8/layout/hierarchy2"/>
    <dgm:cxn modelId="{4E11ADB0-3E2E-4C2B-B4BF-C9F7FEDB52DE}" srcId="{D413672E-D006-49A3-8D91-9D57E3E2CDE8}" destId="{CB7FCB77-006B-4F45-AF2D-D19D95588B2B}" srcOrd="0" destOrd="0" parTransId="{2C38DEC4-4D12-4EA4-9903-6ACA19659453}" sibTransId="{DE9394BD-168F-4032-8941-D5745D2D7A0D}"/>
    <dgm:cxn modelId="{4EB486CB-5B4F-449A-87A4-FDFF5D242DBD}" type="presParOf" srcId="{FFEA07EE-088F-4399-9DA2-C460FCE31F2B}" destId="{D910F59C-2175-438A-A171-6A389A2F7439}" srcOrd="0" destOrd="0" presId="urn:microsoft.com/office/officeart/2005/8/layout/hierarchy2"/>
    <dgm:cxn modelId="{BDE3C451-0DDF-44AA-AAF1-D28443FCA742}" type="presParOf" srcId="{D910F59C-2175-438A-A171-6A389A2F7439}" destId="{AD2BEDE5-7F74-4592-B970-3436516A507B}" srcOrd="0" destOrd="0" presId="urn:microsoft.com/office/officeart/2005/8/layout/hierarchy2"/>
    <dgm:cxn modelId="{8E2C640F-2D5F-4FD5-A885-F6248FBCEDDF}" type="presParOf" srcId="{D910F59C-2175-438A-A171-6A389A2F7439}" destId="{452CCD0C-19E0-4D3A-87C9-22413B6A9F0E}" srcOrd="1" destOrd="0" presId="urn:microsoft.com/office/officeart/2005/8/layout/hierarchy2"/>
    <dgm:cxn modelId="{EFE387F1-0A0B-4BB7-9AA1-3E1B574BFD16}" type="presParOf" srcId="{452CCD0C-19E0-4D3A-87C9-22413B6A9F0E}" destId="{91CAA7B7-97D8-4C27-8CA4-1165220EB940}" srcOrd="0" destOrd="0" presId="urn:microsoft.com/office/officeart/2005/8/layout/hierarchy2"/>
    <dgm:cxn modelId="{89612FE6-FC85-4F9A-B5CC-C8CCB4EF2351}" type="presParOf" srcId="{91CAA7B7-97D8-4C27-8CA4-1165220EB940}" destId="{8FA15134-5427-4720-95A2-707D53341CB4}" srcOrd="0" destOrd="0" presId="urn:microsoft.com/office/officeart/2005/8/layout/hierarchy2"/>
    <dgm:cxn modelId="{F6520436-77F9-428D-B9E0-575C1283397A}" type="presParOf" srcId="{452CCD0C-19E0-4D3A-87C9-22413B6A9F0E}" destId="{2B889FA2-CB4D-4184-8D60-45D75906FE7C}" srcOrd="1" destOrd="0" presId="urn:microsoft.com/office/officeart/2005/8/layout/hierarchy2"/>
    <dgm:cxn modelId="{7AAF1A66-7857-4897-A0AC-3C156A3BEE4C}" type="presParOf" srcId="{2B889FA2-CB4D-4184-8D60-45D75906FE7C}" destId="{2FC07EB2-C88C-49E2-93F6-1F84600667F3}" srcOrd="0" destOrd="0" presId="urn:microsoft.com/office/officeart/2005/8/layout/hierarchy2"/>
    <dgm:cxn modelId="{C9F55E2D-0E45-42AB-B0FA-9712AED82191}" type="presParOf" srcId="{2B889FA2-CB4D-4184-8D60-45D75906FE7C}" destId="{B3502C69-7D60-4C57-87E1-B3D25EBF10C5}" srcOrd="1" destOrd="0" presId="urn:microsoft.com/office/officeart/2005/8/layout/hierarchy2"/>
    <dgm:cxn modelId="{68326229-67F9-4796-8D9D-E6FF9F6C6BFA}" type="presParOf" srcId="{B3502C69-7D60-4C57-87E1-B3D25EBF10C5}" destId="{B945E5DC-91C1-4D86-B112-8C8409032BD6}" srcOrd="0" destOrd="0" presId="urn:microsoft.com/office/officeart/2005/8/layout/hierarchy2"/>
    <dgm:cxn modelId="{38AC6210-DBD7-43A9-A3F5-BB7553B43E7C}" type="presParOf" srcId="{B945E5DC-91C1-4D86-B112-8C8409032BD6}" destId="{219FF913-ED69-4E7E-890A-8D4C91652502}" srcOrd="0" destOrd="0" presId="urn:microsoft.com/office/officeart/2005/8/layout/hierarchy2"/>
    <dgm:cxn modelId="{5E2F9159-AEE9-493D-BB2A-FA2F87A7315A}" type="presParOf" srcId="{B3502C69-7D60-4C57-87E1-B3D25EBF10C5}" destId="{6ACBDDC4-CBCA-41A8-88EC-399157A005B7}" srcOrd="1" destOrd="0" presId="urn:microsoft.com/office/officeart/2005/8/layout/hierarchy2"/>
    <dgm:cxn modelId="{5382DEFF-4B23-4074-B568-8A2EDB43B3DB}" type="presParOf" srcId="{6ACBDDC4-CBCA-41A8-88EC-399157A005B7}" destId="{DACE16A6-D4BF-47BF-8FA6-E6E98895B953}" srcOrd="0" destOrd="0" presId="urn:microsoft.com/office/officeart/2005/8/layout/hierarchy2"/>
    <dgm:cxn modelId="{28C5E47A-BF06-485D-B9A2-56B6AE21A809}" type="presParOf" srcId="{6ACBDDC4-CBCA-41A8-88EC-399157A005B7}" destId="{1ABFE2F6-5337-4CC1-A4EF-78584EFAB017}" srcOrd="1" destOrd="0" presId="urn:microsoft.com/office/officeart/2005/8/layout/hierarchy2"/>
    <dgm:cxn modelId="{7E20AAEC-93BA-42F7-B2A5-F2060824C707}" type="presParOf" srcId="{452CCD0C-19E0-4D3A-87C9-22413B6A9F0E}" destId="{CBD6EBC8-A5A6-4FF2-9090-E52473B070AD}" srcOrd="2" destOrd="0" presId="urn:microsoft.com/office/officeart/2005/8/layout/hierarchy2"/>
    <dgm:cxn modelId="{18AECDD9-FC74-4DBF-89D7-15C45DDF2A1B}" type="presParOf" srcId="{CBD6EBC8-A5A6-4FF2-9090-E52473B070AD}" destId="{49BC9C95-9543-4EA9-A388-612B813106FF}" srcOrd="0" destOrd="0" presId="urn:microsoft.com/office/officeart/2005/8/layout/hierarchy2"/>
    <dgm:cxn modelId="{93445F61-E78A-47F5-9807-E0ED8722254B}" type="presParOf" srcId="{452CCD0C-19E0-4D3A-87C9-22413B6A9F0E}" destId="{AC0ED8B7-2D27-4DF0-8D1A-497DB1017DC3}" srcOrd="3" destOrd="0" presId="urn:microsoft.com/office/officeart/2005/8/layout/hierarchy2"/>
    <dgm:cxn modelId="{CD2419F4-EB23-4C95-BEBE-6A7D337494D4}" type="presParOf" srcId="{AC0ED8B7-2D27-4DF0-8D1A-497DB1017DC3}" destId="{ECCB6118-629E-4041-A86E-E9653FB040DB}" srcOrd="0" destOrd="0" presId="urn:microsoft.com/office/officeart/2005/8/layout/hierarchy2"/>
    <dgm:cxn modelId="{29895B12-F8FF-4410-BE63-4A2D1F5FB1EF}" type="presParOf" srcId="{AC0ED8B7-2D27-4DF0-8D1A-497DB1017DC3}" destId="{B188C2FE-8B4A-41C9-B361-9E0A9DAB43BD}" srcOrd="1" destOrd="0" presId="urn:microsoft.com/office/officeart/2005/8/layout/hierarchy2"/>
    <dgm:cxn modelId="{FE314FE2-EABE-4B2F-A607-4166630A477B}" type="presParOf" srcId="{B188C2FE-8B4A-41C9-B361-9E0A9DAB43BD}" destId="{4AF0F0B7-EA0F-4E2A-B369-1E09042FB752}" srcOrd="0" destOrd="0" presId="urn:microsoft.com/office/officeart/2005/8/layout/hierarchy2"/>
    <dgm:cxn modelId="{66BF8203-3940-41DA-BBA4-CC52ADFA57C2}" type="presParOf" srcId="{4AF0F0B7-EA0F-4E2A-B369-1E09042FB752}" destId="{C41ED23A-793F-4FAC-8B8B-12D1205E956D}" srcOrd="0" destOrd="0" presId="urn:microsoft.com/office/officeart/2005/8/layout/hierarchy2"/>
    <dgm:cxn modelId="{44E62272-47B1-4F09-A43F-B8CFE186F8F5}" type="presParOf" srcId="{B188C2FE-8B4A-41C9-B361-9E0A9DAB43BD}" destId="{1976A0E7-0478-4461-B045-4D00270105F1}" srcOrd="1" destOrd="0" presId="urn:microsoft.com/office/officeart/2005/8/layout/hierarchy2"/>
    <dgm:cxn modelId="{B8909897-61BF-48A9-82AB-23885C4D0832}" type="presParOf" srcId="{1976A0E7-0478-4461-B045-4D00270105F1}" destId="{9D35EFCC-18AA-4A77-96B0-701F8960F77C}" srcOrd="0" destOrd="0" presId="urn:microsoft.com/office/officeart/2005/8/layout/hierarchy2"/>
    <dgm:cxn modelId="{C4D57DBC-B7BA-4292-AA42-DECD37D63B5B}" type="presParOf" srcId="{1976A0E7-0478-4461-B045-4D00270105F1}" destId="{A040EDAE-8590-432F-91B2-0FA52118A00D}" srcOrd="1" destOrd="0" presId="urn:microsoft.com/office/officeart/2005/8/layout/hierarchy2"/>
    <dgm:cxn modelId="{50FC73BD-B481-4487-BAC6-0E9DD20BE40B}" type="presParOf" srcId="{452CCD0C-19E0-4D3A-87C9-22413B6A9F0E}" destId="{91AE5114-F8CE-482B-9751-C71610774859}" srcOrd="4" destOrd="0" presId="urn:microsoft.com/office/officeart/2005/8/layout/hierarchy2"/>
    <dgm:cxn modelId="{00AB035A-0AC0-485F-A5E0-7983698311D9}" type="presParOf" srcId="{91AE5114-F8CE-482B-9751-C71610774859}" destId="{5BDC6BED-E642-43F0-A3CE-86221D003C65}" srcOrd="0" destOrd="0" presId="urn:microsoft.com/office/officeart/2005/8/layout/hierarchy2"/>
    <dgm:cxn modelId="{4B191071-48B8-4E94-BD90-3AF7FFE54A27}" type="presParOf" srcId="{452CCD0C-19E0-4D3A-87C9-22413B6A9F0E}" destId="{9232C036-F90D-45EA-B6D8-5D1CCACD0F39}" srcOrd="5" destOrd="0" presId="urn:microsoft.com/office/officeart/2005/8/layout/hierarchy2"/>
    <dgm:cxn modelId="{AB01A877-4FEF-4351-91B1-B1B4F829C638}" type="presParOf" srcId="{9232C036-F90D-45EA-B6D8-5D1CCACD0F39}" destId="{D83A0931-6123-47C0-B448-7DFB66CC645A}" srcOrd="0" destOrd="0" presId="urn:microsoft.com/office/officeart/2005/8/layout/hierarchy2"/>
    <dgm:cxn modelId="{81BB18E4-C7F6-4475-868F-8401D28816A4}" type="presParOf" srcId="{9232C036-F90D-45EA-B6D8-5D1CCACD0F39}" destId="{F9B17142-FE27-4851-96ED-6617A1D22432}" srcOrd="1" destOrd="0" presId="urn:microsoft.com/office/officeart/2005/8/layout/hierarchy2"/>
    <dgm:cxn modelId="{89BC269F-40F0-4F7C-B930-AAE8FC41F13B}" type="presParOf" srcId="{F9B17142-FE27-4851-96ED-6617A1D22432}" destId="{C0B77998-78A7-41A3-8B0E-1B98A6104EDF}" srcOrd="0" destOrd="0" presId="urn:microsoft.com/office/officeart/2005/8/layout/hierarchy2"/>
    <dgm:cxn modelId="{C92E4577-525E-4F03-BE4F-641C56E487E3}" type="presParOf" srcId="{C0B77998-78A7-41A3-8B0E-1B98A6104EDF}" destId="{6DE1ABF5-917C-49EA-B6E2-DAAA32A78C4D}" srcOrd="0" destOrd="0" presId="urn:microsoft.com/office/officeart/2005/8/layout/hierarchy2"/>
    <dgm:cxn modelId="{0D8FD5C6-5487-4BE1-A8A0-814F4BCACE65}" type="presParOf" srcId="{F9B17142-FE27-4851-96ED-6617A1D22432}" destId="{17D0F06B-BD0E-4822-9040-17A7D69BFAB9}" srcOrd="1" destOrd="0" presId="urn:microsoft.com/office/officeart/2005/8/layout/hierarchy2"/>
    <dgm:cxn modelId="{8D539858-9A25-4E40-8A46-CCFEAA5FE0AD}" type="presParOf" srcId="{17D0F06B-BD0E-4822-9040-17A7D69BFAB9}" destId="{5C78B388-2B6B-4C53-B745-2D4458278E4B}" srcOrd="0" destOrd="0" presId="urn:microsoft.com/office/officeart/2005/8/layout/hierarchy2"/>
    <dgm:cxn modelId="{FBB8C39C-AED4-48BF-A491-82F0D1969D90}" type="presParOf" srcId="{17D0F06B-BD0E-4822-9040-17A7D69BFAB9}" destId="{66B2D8F8-177F-46BA-AA7B-22D08135723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496525-4162-4789-A78B-82594D44FF6D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A5037A1-41B1-490C-A4C1-94C86460D918}">
      <dgm:prSet custT="1"/>
      <dgm:spPr/>
      <dgm:t>
        <a:bodyPr/>
        <a:lstStyle/>
        <a:p>
          <a:endParaRPr lang="pt-BR" sz="1400" b="1" dirty="0" smtClean="0">
            <a:solidFill>
              <a:schemeClr val="tx1"/>
            </a:solidFill>
          </a:endParaRPr>
        </a:p>
        <a:p>
          <a:r>
            <a:rPr lang="pt-BR" sz="1600" b="1" dirty="0" smtClean="0">
              <a:solidFill>
                <a:schemeClr val="tx1"/>
              </a:solidFill>
            </a:rPr>
            <a:t>- Afastamento por doença </a:t>
          </a:r>
          <a:r>
            <a:rPr lang="pt-BR" sz="1600" b="1" u="sng" dirty="0" smtClean="0">
              <a:solidFill>
                <a:schemeClr val="tx1"/>
              </a:solidFill>
            </a:rPr>
            <a:t>até</a:t>
          </a:r>
          <a:r>
            <a:rPr lang="pt-BR" sz="1600" b="1" dirty="0" smtClean="0">
              <a:solidFill>
                <a:schemeClr val="tx1"/>
              </a:solidFill>
            </a:rPr>
            <a:t> o </a:t>
          </a:r>
          <a:r>
            <a:rPr lang="pt-BR" sz="1600" b="1" dirty="0" smtClean="0">
              <a:solidFill>
                <a:srgbClr val="FF0000"/>
              </a:solidFill>
            </a:rPr>
            <a:t>15º</a:t>
          </a:r>
          <a:r>
            <a:rPr lang="pt-BR" sz="1600" b="1" dirty="0" smtClean="0">
              <a:solidFill>
                <a:schemeClr val="tx1"/>
              </a:solidFill>
            </a:rPr>
            <a:t> dia</a:t>
          </a:r>
        </a:p>
        <a:p>
          <a:r>
            <a:rPr lang="pt-BR" sz="1600" b="1" dirty="0" smtClean="0">
              <a:solidFill>
                <a:schemeClr val="tx1"/>
              </a:solidFill>
            </a:rPr>
            <a:t>(Salário  pago pelo empregador)</a:t>
          </a:r>
        </a:p>
        <a:p>
          <a:endParaRPr lang="pt-BR" sz="1400" b="1" dirty="0" smtClean="0">
            <a:solidFill>
              <a:schemeClr val="tx1"/>
            </a:solidFill>
          </a:endParaRPr>
        </a:p>
        <a:p>
          <a:r>
            <a:rPr lang="pt-BR" sz="1600" b="1" dirty="0" smtClean="0">
              <a:solidFill>
                <a:srgbClr val="C00000"/>
              </a:solidFill>
            </a:rPr>
            <a:t>- INTERRUPÇÃO- </a:t>
          </a:r>
        </a:p>
        <a:p>
          <a:endParaRPr lang="pt-BR" sz="1400" b="1" dirty="0" smtClean="0">
            <a:solidFill>
              <a:schemeClr val="tx1"/>
            </a:solidFill>
          </a:endParaRPr>
        </a:p>
        <a:p>
          <a:endParaRPr lang="pt-BR" sz="1400" b="1" dirty="0" smtClean="0">
            <a:solidFill>
              <a:schemeClr val="tx1"/>
            </a:solidFill>
          </a:endParaRPr>
        </a:p>
      </dgm:t>
    </dgm:pt>
    <dgm:pt modelId="{0050E11E-69F7-45FA-B7B8-69F001BCFC7C}" type="parTrans" cxnId="{4A1D3605-AEF8-4D78-B1E1-42B7BFA2DB77}">
      <dgm:prSet/>
      <dgm:spPr/>
      <dgm:t>
        <a:bodyPr/>
        <a:lstStyle/>
        <a:p>
          <a:endParaRPr lang="pt-BR"/>
        </a:p>
      </dgm:t>
    </dgm:pt>
    <dgm:pt modelId="{682295E5-0BD0-44C2-8652-7DBA63F63F93}" type="sibTrans" cxnId="{4A1D3605-AEF8-4D78-B1E1-42B7BFA2DB77}">
      <dgm:prSet/>
      <dgm:spPr/>
      <dgm:t>
        <a:bodyPr/>
        <a:lstStyle/>
        <a:p>
          <a:endParaRPr lang="pt-BR"/>
        </a:p>
      </dgm:t>
    </dgm:pt>
    <dgm:pt modelId="{B9CD9A58-2050-4C16-9625-84C842517E46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- Afastamento por doença a partir do </a:t>
          </a:r>
          <a:r>
            <a:rPr lang="pt-BR" b="1" dirty="0" smtClean="0">
              <a:solidFill>
                <a:srgbClr val="FF0000"/>
              </a:solidFill>
            </a:rPr>
            <a:t>16º</a:t>
          </a:r>
          <a:r>
            <a:rPr lang="pt-BR" b="1" dirty="0" smtClean="0">
              <a:solidFill>
                <a:schemeClr val="tx1"/>
              </a:solidFill>
            </a:rPr>
            <a:t> </a:t>
          </a:r>
          <a:r>
            <a:rPr lang="pt-BR" b="1" dirty="0" smtClean="0">
              <a:solidFill>
                <a:schemeClr val="tx1"/>
              </a:solidFill>
            </a:rPr>
            <a:t>dia </a:t>
          </a:r>
          <a:endParaRPr lang="pt-BR" b="1" dirty="0" smtClean="0">
            <a:solidFill>
              <a:schemeClr val="tx1"/>
            </a:solidFill>
          </a:endParaRPr>
        </a:p>
        <a:p>
          <a:r>
            <a:rPr lang="pt-BR" b="1" dirty="0" smtClean="0">
              <a:solidFill>
                <a:schemeClr val="tx1"/>
              </a:solidFill>
            </a:rPr>
            <a:t>- O (benefício) é pago pelo INSS</a:t>
          </a:r>
        </a:p>
        <a:p>
          <a:endParaRPr lang="pt-BR" b="1" dirty="0" smtClean="0">
            <a:solidFill>
              <a:schemeClr val="tx1"/>
            </a:solidFill>
          </a:endParaRPr>
        </a:p>
        <a:p>
          <a:r>
            <a:rPr lang="pt-BR" b="1" dirty="0" smtClean="0">
              <a:solidFill>
                <a:srgbClr val="C00000"/>
              </a:solidFill>
            </a:rPr>
            <a:t>- SUSPENSÃO -</a:t>
          </a:r>
        </a:p>
        <a:p>
          <a:endParaRPr lang="pt-BR" b="1" dirty="0">
            <a:solidFill>
              <a:schemeClr val="tx1"/>
            </a:solidFill>
          </a:endParaRPr>
        </a:p>
      </dgm:t>
    </dgm:pt>
    <dgm:pt modelId="{A213CCBC-5551-451F-9417-9DCFC6CC6512}" type="parTrans" cxnId="{26C84431-9A73-4470-9031-96B02AB903D4}">
      <dgm:prSet/>
      <dgm:spPr/>
      <dgm:t>
        <a:bodyPr/>
        <a:lstStyle/>
        <a:p>
          <a:endParaRPr lang="pt-BR"/>
        </a:p>
      </dgm:t>
    </dgm:pt>
    <dgm:pt modelId="{17C1270C-C8DF-445F-9C89-7ACD312591DD}" type="sibTrans" cxnId="{26C84431-9A73-4470-9031-96B02AB903D4}">
      <dgm:prSet/>
      <dgm:spPr/>
      <dgm:t>
        <a:bodyPr/>
        <a:lstStyle/>
        <a:p>
          <a:endParaRPr lang="pt-BR"/>
        </a:p>
      </dgm:t>
    </dgm:pt>
    <dgm:pt modelId="{164F531A-322E-42C1-A1BD-18B32AEB63A0}" type="pres">
      <dgm:prSet presAssocID="{E8496525-4162-4789-A78B-82594D44FF6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44D83B-1D01-4AC9-B7B5-F6A1A49FFF09}" type="pres">
      <dgm:prSet presAssocID="{6A5037A1-41B1-490C-A4C1-94C86460D918}" presName="arrow" presStyleLbl="node1" presStyleIdx="0" presStyleCnt="2" custScaleY="1030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52F68D-5E41-4868-A336-3F34D653C6AD}" type="pres">
      <dgm:prSet presAssocID="{B9CD9A58-2050-4C16-9625-84C842517E4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A153E89-18C9-4B31-9696-76FFF8953C05}" type="presOf" srcId="{6A5037A1-41B1-490C-A4C1-94C86460D918}" destId="{7E44D83B-1D01-4AC9-B7B5-F6A1A49FFF09}" srcOrd="0" destOrd="0" presId="urn:microsoft.com/office/officeart/2005/8/layout/arrow1"/>
    <dgm:cxn modelId="{B7BF0D68-34C1-4486-8417-A4AFE99E5C94}" type="presOf" srcId="{B9CD9A58-2050-4C16-9625-84C842517E46}" destId="{EE52F68D-5E41-4868-A336-3F34D653C6AD}" srcOrd="0" destOrd="0" presId="urn:microsoft.com/office/officeart/2005/8/layout/arrow1"/>
    <dgm:cxn modelId="{4A1D3605-AEF8-4D78-B1E1-42B7BFA2DB77}" srcId="{E8496525-4162-4789-A78B-82594D44FF6D}" destId="{6A5037A1-41B1-490C-A4C1-94C86460D918}" srcOrd="0" destOrd="0" parTransId="{0050E11E-69F7-45FA-B7B8-69F001BCFC7C}" sibTransId="{682295E5-0BD0-44C2-8652-7DBA63F63F93}"/>
    <dgm:cxn modelId="{26C84431-9A73-4470-9031-96B02AB903D4}" srcId="{E8496525-4162-4789-A78B-82594D44FF6D}" destId="{B9CD9A58-2050-4C16-9625-84C842517E46}" srcOrd="1" destOrd="0" parTransId="{A213CCBC-5551-451F-9417-9DCFC6CC6512}" sibTransId="{17C1270C-C8DF-445F-9C89-7ACD312591DD}"/>
    <dgm:cxn modelId="{05C2A66C-E3B3-408F-9D1C-1272A74443BD}" type="presOf" srcId="{E8496525-4162-4789-A78B-82594D44FF6D}" destId="{164F531A-322E-42C1-A1BD-18B32AEB63A0}" srcOrd="0" destOrd="0" presId="urn:microsoft.com/office/officeart/2005/8/layout/arrow1"/>
    <dgm:cxn modelId="{230B3B32-474C-4A99-8D3A-4BD0F57C0694}" type="presParOf" srcId="{164F531A-322E-42C1-A1BD-18B32AEB63A0}" destId="{7E44D83B-1D01-4AC9-B7B5-F6A1A49FFF09}" srcOrd="0" destOrd="0" presId="urn:microsoft.com/office/officeart/2005/8/layout/arrow1"/>
    <dgm:cxn modelId="{7F6C8259-A545-4539-BC6A-95EC32A0B7D4}" type="presParOf" srcId="{164F531A-322E-42C1-A1BD-18B32AEB63A0}" destId="{EE52F68D-5E41-4868-A336-3F34D653C6AD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BEDE5-7F74-4592-B970-3436516A507B}">
      <dsp:nvSpPr>
        <dsp:cNvPr id="0" name=""/>
        <dsp:cNvSpPr/>
      </dsp:nvSpPr>
      <dsp:spPr>
        <a:xfrm>
          <a:off x="490" y="1645424"/>
          <a:ext cx="2165426" cy="108271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modalidades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32202" y="1677136"/>
        <a:ext cx="2102002" cy="1019289"/>
      </dsp:txXfrm>
    </dsp:sp>
    <dsp:sp modelId="{91CAA7B7-97D8-4C27-8CA4-1165220EB940}">
      <dsp:nvSpPr>
        <dsp:cNvPr id="0" name=""/>
        <dsp:cNvSpPr/>
      </dsp:nvSpPr>
      <dsp:spPr>
        <a:xfrm rot="18289469">
          <a:off x="1840619" y="1541941"/>
          <a:ext cx="1516764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1516764" y="22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2561082" y="1526302"/>
        <a:ext cx="75838" cy="75838"/>
      </dsp:txXfrm>
    </dsp:sp>
    <dsp:sp modelId="{2FC07EB2-C88C-49E2-93F6-1F84600667F3}">
      <dsp:nvSpPr>
        <dsp:cNvPr id="0" name=""/>
        <dsp:cNvSpPr/>
      </dsp:nvSpPr>
      <dsp:spPr>
        <a:xfrm>
          <a:off x="3032086" y="400304"/>
          <a:ext cx="2165426" cy="108271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rgbClr val="002060"/>
              </a:solidFill>
            </a:rPr>
            <a:t>Rescis</a:t>
          </a:r>
          <a:r>
            <a:rPr lang="pt-BR" sz="1900" b="1" kern="1200" dirty="0" err="1" smtClean="0">
              <a:solidFill>
                <a:srgbClr val="002060"/>
              </a:solidFill>
            </a:rPr>
            <a:t>ão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3063798" y="432016"/>
        <a:ext cx="2102002" cy="1019289"/>
      </dsp:txXfrm>
    </dsp:sp>
    <dsp:sp modelId="{B945E5DC-91C1-4D86-B112-8C8409032BD6}">
      <dsp:nvSpPr>
        <dsp:cNvPr id="0" name=""/>
        <dsp:cNvSpPr/>
      </dsp:nvSpPr>
      <dsp:spPr>
        <a:xfrm>
          <a:off x="5197513" y="919381"/>
          <a:ext cx="866170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866170" y="22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5608944" y="920007"/>
        <a:ext cx="43308" cy="43308"/>
      </dsp:txXfrm>
    </dsp:sp>
    <dsp:sp modelId="{DACE16A6-D4BF-47BF-8FA6-E6E98895B953}">
      <dsp:nvSpPr>
        <dsp:cNvPr id="0" name=""/>
        <dsp:cNvSpPr/>
      </dsp:nvSpPr>
      <dsp:spPr>
        <a:xfrm>
          <a:off x="6063683" y="400304"/>
          <a:ext cx="2165426" cy="108271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Cessação do CT 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6095395" y="432016"/>
        <a:ext cx="2102002" cy="1019289"/>
      </dsp:txXfrm>
    </dsp:sp>
    <dsp:sp modelId="{CBD6EBC8-A5A6-4FF2-9090-E52473B070AD}">
      <dsp:nvSpPr>
        <dsp:cNvPr id="0" name=""/>
        <dsp:cNvSpPr/>
      </dsp:nvSpPr>
      <dsp:spPr>
        <a:xfrm>
          <a:off x="2165916" y="2164501"/>
          <a:ext cx="866170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866170" y="22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2577347" y="2165127"/>
        <a:ext cx="43308" cy="43308"/>
      </dsp:txXfrm>
    </dsp:sp>
    <dsp:sp modelId="{ECCB6118-629E-4041-A86E-E9653FB040DB}">
      <dsp:nvSpPr>
        <dsp:cNvPr id="0" name=""/>
        <dsp:cNvSpPr/>
      </dsp:nvSpPr>
      <dsp:spPr>
        <a:xfrm>
          <a:off x="3032086" y="1645424"/>
          <a:ext cx="2165426" cy="108271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Suspensão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3063798" y="1677136"/>
        <a:ext cx="2102002" cy="1019289"/>
      </dsp:txXfrm>
    </dsp:sp>
    <dsp:sp modelId="{4AF0F0B7-EA0F-4E2A-B369-1E09042FB752}">
      <dsp:nvSpPr>
        <dsp:cNvPr id="0" name=""/>
        <dsp:cNvSpPr/>
      </dsp:nvSpPr>
      <dsp:spPr>
        <a:xfrm>
          <a:off x="5197513" y="2164501"/>
          <a:ext cx="866170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866170" y="22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5608944" y="2165127"/>
        <a:ext cx="43308" cy="43308"/>
      </dsp:txXfrm>
    </dsp:sp>
    <dsp:sp modelId="{9D35EFCC-18AA-4A77-96B0-701F8960F77C}">
      <dsp:nvSpPr>
        <dsp:cNvPr id="0" name=""/>
        <dsp:cNvSpPr/>
      </dsp:nvSpPr>
      <dsp:spPr>
        <a:xfrm>
          <a:off x="6063683" y="1645424"/>
          <a:ext cx="2165426" cy="108271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Não trabalha / não R$ / não tempo de serviço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6095395" y="1677136"/>
        <a:ext cx="2102002" cy="1019289"/>
      </dsp:txXfrm>
    </dsp:sp>
    <dsp:sp modelId="{91AE5114-F8CE-482B-9751-C71610774859}">
      <dsp:nvSpPr>
        <dsp:cNvPr id="0" name=""/>
        <dsp:cNvSpPr/>
      </dsp:nvSpPr>
      <dsp:spPr>
        <a:xfrm rot="3310531">
          <a:off x="1840619" y="2787061"/>
          <a:ext cx="1516764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1516764" y="22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2561082" y="2771422"/>
        <a:ext cx="75838" cy="75838"/>
      </dsp:txXfrm>
    </dsp:sp>
    <dsp:sp modelId="{D83A0931-6123-47C0-B448-7DFB66CC645A}">
      <dsp:nvSpPr>
        <dsp:cNvPr id="0" name=""/>
        <dsp:cNvSpPr/>
      </dsp:nvSpPr>
      <dsp:spPr>
        <a:xfrm>
          <a:off x="3032086" y="2890545"/>
          <a:ext cx="2165426" cy="108271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Interrupção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3063798" y="2922257"/>
        <a:ext cx="2102002" cy="1019289"/>
      </dsp:txXfrm>
    </dsp:sp>
    <dsp:sp modelId="{C0B77998-78A7-41A3-8B0E-1B98A6104EDF}">
      <dsp:nvSpPr>
        <dsp:cNvPr id="0" name=""/>
        <dsp:cNvSpPr/>
      </dsp:nvSpPr>
      <dsp:spPr>
        <a:xfrm>
          <a:off x="5197513" y="3409621"/>
          <a:ext cx="866170" cy="44560"/>
        </a:xfrm>
        <a:custGeom>
          <a:avLst/>
          <a:gdLst/>
          <a:ahLst/>
          <a:cxnLst/>
          <a:rect l="0" t="0" r="0" b="0"/>
          <a:pathLst>
            <a:path>
              <a:moveTo>
                <a:pt x="0" y="22280"/>
              </a:moveTo>
              <a:lnTo>
                <a:pt x="866170" y="22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rgbClr val="002060"/>
            </a:solidFill>
          </a:endParaRPr>
        </a:p>
      </dsp:txBody>
      <dsp:txXfrm>
        <a:off x="5608944" y="3410247"/>
        <a:ext cx="43308" cy="43308"/>
      </dsp:txXfrm>
    </dsp:sp>
    <dsp:sp modelId="{5C78B388-2B6B-4C53-B745-2D4458278E4B}">
      <dsp:nvSpPr>
        <dsp:cNvPr id="0" name=""/>
        <dsp:cNvSpPr/>
      </dsp:nvSpPr>
      <dsp:spPr>
        <a:xfrm>
          <a:off x="6063683" y="2890545"/>
          <a:ext cx="2165426" cy="108271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solidFill>
                <a:srgbClr val="002060"/>
              </a:solidFill>
            </a:rPr>
            <a:t>Não trabalha / há salário / conta tempo de serviço</a:t>
          </a:r>
          <a:endParaRPr lang="pt-BR" sz="1900" b="1" kern="1200" dirty="0">
            <a:solidFill>
              <a:srgbClr val="002060"/>
            </a:solidFill>
          </a:endParaRPr>
        </a:p>
      </dsp:txBody>
      <dsp:txXfrm>
        <a:off x="6095395" y="2922257"/>
        <a:ext cx="2102002" cy="1019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4D83B-1D01-4AC9-B7B5-F6A1A49FFF09}">
      <dsp:nvSpPr>
        <dsp:cNvPr id="0" name=""/>
        <dsp:cNvSpPr/>
      </dsp:nvSpPr>
      <dsp:spPr>
        <a:xfrm rot="16200000">
          <a:off x="359" y="777520"/>
          <a:ext cx="4113738" cy="4238466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- Afastamento por doença </a:t>
          </a:r>
          <a:r>
            <a:rPr lang="pt-BR" sz="1600" b="1" u="sng" kern="1200" dirty="0" smtClean="0">
              <a:solidFill>
                <a:schemeClr val="tx1"/>
              </a:solidFill>
            </a:rPr>
            <a:t>até</a:t>
          </a:r>
          <a:r>
            <a:rPr lang="pt-BR" sz="1600" b="1" kern="1200" dirty="0" smtClean="0">
              <a:solidFill>
                <a:schemeClr val="tx1"/>
              </a:solidFill>
            </a:rPr>
            <a:t> o </a:t>
          </a:r>
          <a:r>
            <a:rPr lang="pt-BR" sz="1600" b="1" kern="1200" dirty="0" smtClean="0">
              <a:solidFill>
                <a:srgbClr val="FF0000"/>
              </a:solidFill>
            </a:rPr>
            <a:t>15º</a:t>
          </a:r>
          <a:r>
            <a:rPr lang="pt-BR" sz="1600" b="1" kern="1200" dirty="0" smtClean="0">
              <a:solidFill>
                <a:schemeClr val="tx1"/>
              </a:solidFill>
            </a:rPr>
            <a:t> dia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(Salário  pago pelo empregador)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rgbClr val="C00000"/>
              </a:solidFill>
            </a:rPr>
            <a:t>- INTERRUPÇÃO-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</dsp:txBody>
      <dsp:txXfrm rot="5400000">
        <a:off x="657900" y="1868318"/>
        <a:ext cx="3518562" cy="2056869"/>
      </dsp:txXfrm>
    </dsp:sp>
    <dsp:sp modelId="{EE52F68D-5E41-4868-A336-3F34D653C6AD}">
      <dsp:nvSpPr>
        <dsp:cNvPr id="0" name=""/>
        <dsp:cNvSpPr/>
      </dsp:nvSpPr>
      <dsp:spPr>
        <a:xfrm rot="5400000">
          <a:off x="4526862" y="839884"/>
          <a:ext cx="4113738" cy="411373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</a:rPr>
            <a:t>- Afastamento por doença a partir do </a:t>
          </a:r>
          <a:r>
            <a:rPr lang="pt-BR" sz="1500" b="1" kern="1200" dirty="0" smtClean="0">
              <a:solidFill>
                <a:srgbClr val="FF0000"/>
              </a:solidFill>
            </a:rPr>
            <a:t>16º</a:t>
          </a:r>
          <a:r>
            <a:rPr lang="pt-BR" sz="1500" b="1" kern="1200" dirty="0" smtClean="0">
              <a:solidFill>
                <a:schemeClr val="tx1"/>
              </a:solidFill>
            </a:rPr>
            <a:t> </a:t>
          </a:r>
          <a:r>
            <a:rPr lang="pt-BR" sz="1500" b="1" kern="1200" dirty="0" smtClean="0">
              <a:solidFill>
                <a:schemeClr val="tx1"/>
              </a:solidFill>
            </a:rPr>
            <a:t>dia </a:t>
          </a:r>
          <a:endParaRPr lang="pt-BR" sz="1500" b="1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</a:rPr>
            <a:t>- O (benefício) é pago pelo INSS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b="1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rgbClr val="C00000"/>
              </a:solidFill>
            </a:rPr>
            <a:t>- SUSPENSÃO -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b="1" kern="1200" dirty="0">
            <a:solidFill>
              <a:schemeClr val="tx1"/>
            </a:solidFill>
          </a:endParaRPr>
        </a:p>
      </dsp:txBody>
      <dsp:txXfrm rot="-5400000">
        <a:off x="4526863" y="1868319"/>
        <a:ext cx="3393834" cy="205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56CC-B6C9-40BE-9B53-C3807D1C24F8}" type="datetimeFigureOut">
              <a:rPr lang="pt-BR" smtClean="0"/>
              <a:t>25/10/2020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3CE25-60F5-47EB-B5E3-C001639C79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05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827F-94B8-4884-9DEF-3AA360D80459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B29E-C8F9-40F4-89F9-89F1F93DC911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3ED67-C049-4468-842B-2765362E95BA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11C9-C6E3-4C78-8049-162417311EF6}" type="datetime1">
              <a:rPr lang="pt-BR" smtClean="0"/>
              <a:t>25/10/2020</a:t>
            </a:fld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405A-0231-42D9-B74D-53F5E2E3CA79}" type="datetime1">
              <a:rPr lang="pt-BR" smtClean="0"/>
              <a:t>25/10/2020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C2DC-4EF3-485D-A159-A8056965FDBB}" type="datetime1">
              <a:rPr lang="pt-BR" smtClean="0"/>
              <a:t>25/10/2020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F970-5F73-4A5A-92D8-FB2067B8D4DD}" type="datetime1">
              <a:rPr lang="pt-BR" smtClean="0"/>
              <a:t>25/10/2020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A79A-D81F-4D8E-8AD8-B83C352D8662}" type="datetime1">
              <a:rPr lang="pt-BR" smtClean="0"/>
              <a:t>25/10/2020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13AA-5E3A-4E52-95EC-EF3613F6D3A5}" type="datetime1">
              <a:rPr lang="pt-BR" smtClean="0"/>
              <a:t>25/10/2020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7311-AEAD-4FBC-B900-8ED19FD32989}" type="datetime1">
              <a:rPr lang="pt-BR" smtClean="0"/>
              <a:t>25/10/2020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830E6C-79EB-4115-8D5C-C7A07F27B6B3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4705" y="3284984"/>
            <a:ext cx="6629400" cy="11612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 E INTERRUPÇÃO DO CONTRATO DE </a:t>
            </a:r>
            <a:r>
              <a:rPr lang="pt-BR" sz="3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TRABALHO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0343-BEA9-4F5B-AE49-555776229E08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EFEITOS </a:t>
            </a:r>
            <a:r>
              <a:rPr lang="pt-BR" b="1" dirty="0">
                <a:solidFill>
                  <a:srgbClr val="C00000"/>
                </a:solidFill>
              </a:rPr>
              <a:t>JURÍDICOS DA </a:t>
            </a:r>
            <a:r>
              <a:rPr lang="pt-BR" b="1" dirty="0" smtClean="0">
                <a:solidFill>
                  <a:srgbClr val="C00000"/>
                </a:solidFill>
              </a:rPr>
              <a:t>SUSPENSÃO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>
                <a:solidFill>
                  <a:schemeClr val="tx1"/>
                </a:solidFill>
              </a:rPr>
              <a:t>a) </a:t>
            </a:r>
            <a:r>
              <a:rPr lang="pt-BR" dirty="0">
                <a:solidFill>
                  <a:schemeClr val="tx1"/>
                </a:solidFill>
              </a:rPr>
              <a:t>Garante-se ao empregado o </a:t>
            </a:r>
            <a:r>
              <a:rPr lang="pt-BR" b="1" dirty="0">
                <a:solidFill>
                  <a:schemeClr val="tx1"/>
                </a:solidFill>
              </a:rPr>
              <a:t>retorno</a:t>
            </a:r>
            <a:r>
              <a:rPr lang="pt-BR" dirty="0">
                <a:solidFill>
                  <a:schemeClr val="tx1"/>
                </a:solidFill>
              </a:rPr>
              <a:t>, cessada a causa da suspensão, </a:t>
            </a:r>
            <a:r>
              <a:rPr lang="pt-BR" b="1" dirty="0">
                <a:solidFill>
                  <a:schemeClr val="tx1"/>
                </a:solidFill>
              </a:rPr>
              <a:t>ao cargo </a:t>
            </a:r>
            <a:r>
              <a:rPr lang="pt-BR" dirty="0">
                <a:solidFill>
                  <a:schemeClr val="tx1"/>
                </a:solidFill>
              </a:rPr>
              <a:t>anteriormente ocupado, conforme art. 471 da CLT.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b="1" dirty="0">
                <a:solidFill>
                  <a:schemeClr val="tx1"/>
                </a:solidFill>
              </a:rPr>
              <a:t>b) </a:t>
            </a:r>
            <a:r>
              <a:rPr lang="pt-BR" dirty="0">
                <a:solidFill>
                  <a:schemeClr val="tx1"/>
                </a:solidFill>
              </a:rPr>
              <a:t>Garante-se ao empregado a </a:t>
            </a:r>
            <a:r>
              <a:rPr lang="pt-BR" b="1" dirty="0">
                <a:solidFill>
                  <a:schemeClr val="tx1"/>
                </a:solidFill>
              </a:rPr>
              <a:t>percepção de todas as vantagens</a:t>
            </a: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que, em sua ausência, tenham sido </a:t>
            </a:r>
            <a:r>
              <a:rPr lang="pt-BR" dirty="0" smtClean="0">
                <a:solidFill>
                  <a:schemeClr val="tx1"/>
                </a:solidFill>
              </a:rPr>
              <a:t>atribuídas </a:t>
            </a:r>
            <a:r>
              <a:rPr lang="pt-BR" dirty="0">
                <a:solidFill>
                  <a:schemeClr val="tx1"/>
                </a:solidFill>
              </a:rPr>
              <a:t>à categoria (art. 471 da CLT</a:t>
            </a:r>
            <a:r>
              <a:rPr lang="pt-BR" dirty="0" smtClean="0">
                <a:solidFill>
                  <a:schemeClr val="tx1"/>
                </a:solidFill>
              </a:rPr>
              <a:t>).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>
                <a:solidFill>
                  <a:schemeClr val="tx1"/>
                </a:solidFill>
              </a:rPr>
              <a:t>c) </a:t>
            </a:r>
            <a:r>
              <a:rPr lang="pt-BR" dirty="0">
                <a:solidFill>
                  <a:schemeClr val="tx1"/>
                </a:solidFill>
              </a:rPr>
              <a:t>O empregador não pode rescindir o contrato de trabalho durante a suspensão, exceto por justa causa (exemplo: se o empregado, durante a suspensão, revela segredo da empresa).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24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3600" b="1" u="sng" cap="none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INTERRUPÇÃO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92D050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30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3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É  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 paralisação temporária do contrato de trabalho, quando há o dever legal do empregador em </a:t>
            </a:r>
            <a:r>
              <a:rPr lang="pt-BR" sz="3000" u="sng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remunerar os dias de afastamento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e </a:t>
            </a:r>
            <a:r>
              <a:rPr lang="pt-BR" sz="3000" u="sng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contar o tempo de serviço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C858-4E44-4B67-9CE5-ECA2FC64877D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50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11560" y="3573016"/>
            <a:ext cx="6629400" cy="1219201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exemplos de </a:t>
            </a: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interrupção</a:t>
            </a: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3735-1D55-41FD-BAD6-ACFC02904554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8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36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pt-BR" sz="3600" b="1" dirty="0" smtClean="0">
                <a:latin typeface="Calibri"/>
                <a:ea typeface="Calibri"/>
                <a:cs typeface="Times New Roman"/>
              </a:rPr>
            </a:br>
            <a:r>
              <a:rPr lang="pt-BR" sz="3600" b="1" dirty="0" smtClean="0">
                <a:latin typeface="Calibri"/>
                <a:ea typeface="Calibri"/>
                <a:cs typeface="Times New Roman"/>
              </a:rPr>
              <a:t>São </a:t>
            </a:r>
            <a:r>
              <a:rPr lang="pt-BR" sz="3600" b="1" dirty="0">
                <a:latin typeface="Calibri"/>
                <a:ea typeface="Calibri"/>
                <a:cs typeface="Times New Roman"/>
              </a:rPr>
              <a:t>exemplos de </a:t>
            </a:r>
            <a:r>
              <a:rPr lang="pt-BR" sz="3600" b="1" dirty="0" smtClean="0">
                <a:latin typeface="Calibri"/>
                <a:ea typeface="Calibri"/>
                <a:cs typeface="Times New Roman"/>
              </a:rPr>
              <a:t>interrupção</a:t>
            </a:r>
            <a:r>
              <a:rPr lang="pt-BR" sz="3600" b="1" dirty="0">
                <a:latin typeface="Calibri"/>
                <a:ea typeface="Calibri"/>
                <a:cs typeface="Times New Roman"/>
              </a:rPr>
              <a:t/>
            </a:r>
            <a:br>
              <a:rPr lang="pt-BR" sz="3600" b="1" dirty="0">
                <a:latin typeface="Calibri"/>
                <a:ea typeface="Calibri"/>
                <a:cs typeface="Times New Roman"/>
              </a:rPr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407408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5200" b="1" u="sng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Faltas justificadas (</a:t>
            </a:r>
            <a:r>
              <a:rPr lang="pt-BR" sz="5200" b="1" u="sng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art</a:t>
            </a:r>
            <a:r>
              <a:rPr lang="pt-BR" sz="5200" b="1" u="sng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473)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Casamento.</a:t>
            </a: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Falecimento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Cônjuge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buClr>
                <a:srgbClr val="93A299"/>
              </a:buClr>
            </a:pPr>
            <a:endParaRPr lang="pt-BR" sz="52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Doação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sangue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Alistamento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Militar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Jurado.</a:t>
            </a:r>
          </a:p>
          <a:p>
            <a:pPr lvl="0">
              <a:buClr>
                <a:srgbClr val="93A299"/>
              </a:buClr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Comparecimento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 juízo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Alistamento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Eleitoral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Vestibular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buClr>
                <a:srgbClr val="93A299"/>
              </a:buClr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Consultas médicas.</a:t>
            </a: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1430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407408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lvl="0">
              <a:buClr>
                <a:srgbClr val="93A299"/>
              </a:buClr>
            </a:pPr>
            <a:endParaRPr lang="pt-BR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Acidente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trabalho (Não percebe salário, mas o período é computado no tempo de serviço, logo é interrupção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).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Auxílio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doença até o 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15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dia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Férias</a:t>
            </a: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Descanso semanal remunerado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Licenças maternidade e paternidade</a:t>
            </a:r>
          </a:p>
          <a:p>
            <a:pPr lvl="0" algn="just"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Feriados</a:t>
            </a:r>
          </a:p>
          <a:p>
            <a:pPr lvl="0" algn="just">
              <a:buClr>
                <a:srgbClr val="93A299"/>
              </a:buClr>
            </a:pPr>
            <a:r>
              <a:rPr lang="pt-BR" sz="6200" strike="sngStrike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Lockout</a:t>
            </a:r>
            <a:r>
              <a:rPr lang="pt-BR" sz="6200" strike="sngStrike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 lvl="0" algn="just"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“Greve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” (verificar se houve acordo para pagament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o dos dias)</a:t>
            </a: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endParaRPr lang="pt-BR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17-78B4-4AC7-AF07-30E0D25D13F8}" type="datetime1">
              <a:rPr lang="pt-BR" smtClean="0"/>
              <a:t>25/10/2020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889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Art</a:t>
            </a:r>
            <a:r>
              <a:rPr lang="pt-BR" dirty="0">
                <a:solidFill>
                  <a:schemeClr val="tx1"/>
                </a:solidFill>
              </a:rPr>
              <a:t>. 395. Em caso de </a:t>
            </a:r>
            <a:r>
              <a:rPr lang="pt-BR" b="1" dirty="0">
                <a:solidFill>
                  <a:schemeClr val="tx1"/>
                </a:solidFill>
              </a:rPr>
              <a:t>aborto não criminoso</a:t>
            </a:r>
            <a:r>
              <a:rPr lang="pt-BR" dirty="0">
                <a:solidFill>
                  <a:schemeClr val="tx1"/>
                </a:solidFill>
              </a:rPr>
              <a:t>, comprovado por atestado médico oficial, a mulher terá um repouso remunerado de 2 </a:t>
            </a:r>
            <a:r>
              <a:rPr lang="pt-BR" dirty="0" smtClean="0">
                <a:solidFill>
                  <a:schemeClr val="tx1"/>
                </a:solidFill>
              </a:rPr>
              <a:t>semanas</a:t>
            </a:r>
            <a:r>
              <a:rPr lang="pt-BR" dirty="0">
                <a:solidFill>
                  <a:schemeClr val="tx1"/>
                </a:solidFill>
              </a:rPr>
              <a:t>, ficando-lhe assegurado o direito de retornar à função que ocupava antes de seu afastamento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O </a:t>
            </a:r>
            <a:r>
              <a:rPr lang="pt-BR" b="1" dirty="0">
                <a:solidFill>
                  <a:schemeClr val="tx1"/>
                </a:solidFill>
              </a:rPr>
              <a:t>período de redução da jornada durante o aviso prévio </a:t>
            </a:r>
            <a:r>
              <a:rPr lang="pt-BR" dirty="0">
                <a:solidFill>
                  <a:schemeClr val="tx1"/>
                </a:solidFill>
              </a:rPr>
              <a:t>(duas horas ou sete dias corridos) é hipótese típica de interrupção, pois são devidos salários e conta </a:t>
            </a:r>
            <a:r>
              <a:rPr lang="pt-BR" dirty="0" smtClean="0">
                <a:solidFill>
                  <a:schemeClr val="tx1"/>
                </a:solidFill>
              </a:rPr>
              <a:t>com o </a:t>
            </a:r>
            <a:r>
              <a:rPr lang="pt-BR" dirty="0">
                <a:solidFill>
                  <a:schemeClr val="tx1"/>
                </a:solidFill>
              </a:rPr>
              <a:t>tempo de serviço.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14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059627" y="604920"/>
            <a:ext cx="49936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Outras HIPÓTESES</a:t>
            </a:r>
            <a:endParaRPr lang="pt-B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9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22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observação</a:t>
            </a:r>
            <a: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2200" cap="none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Efeitos </a:t>
            </a:r>
            <a: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comuns na suspensão e interrupção no contrato de </a:t>
            </a:r>
            <a:r>
              <a:rPr lang="pt-BR" sz="2200" cap="none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trabalho</a:t>
            </a:r>
            <a: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</a:br>
            <a:endParaRPr lang="pt-BR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26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Inexistência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prestação de serviço pelo empregado; </a:t>
            </a:r>
            <a:endParaRPr lang="pt-BR" sz="26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Desobrigação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empregado em ficar a disposição do empregador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Direito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empregado às vantagens auferidas pela categoria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Manutenção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vínculo jurídico contratual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marL="114300" indent="0">
              <a:buNone/>
            </a:pPr>
            <a:endParaRPr lang="pt-BR" sz="26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E89A-DF2A-4ADF-970E-CFA43C13BB74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79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REFERÊNCIA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RESENDE</a:t>
            </a:r>
            <a:r>
              <a:rPr lang="pt-BR" dirty="0"/>
              <a:t>. Ricardo. </a:t>
            </a:r>
            <a:r>
              <a:rPr lang="pt-BR" b="1" dirty="0"/>
              <a:t>Direito do Trabalho Esquematizado</a:t>
            </a:r>
            <a:r>
              <a:rPr lang="pt-BR" dirty="0"/>
              <a:t>. 4. ed. São Paulo: Método, 2014.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14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</a:rPr>
              <a:t>As paralisações do contrato de trabalho têm por fundamento </a:t>
            </a:r>
            <a:r>
              <a:rPr lang="pt-BR" sz="2400" b="1" dirty="0" smtClean="0">
                <a:solidFill>
                  <a:schemeClr val="tx1"/>
                </a:solidFill>
              </a:rPr>
              <a:t>razões: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</a:rPr>
              <a:t>1)biológica e ­social </a:t>
            </a: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dirty="0" err="1">
                <a:solidFill>
                  <a:schemeClr val="tx1"/>
                </a:solidFill>
              </a:rPr>
              <a:t>exs</a:t>
            </a:r>
            <a:r>
              <a:rPr lang="pt-BR" dirty="0">
                <a:solidFill>
                  <a:schemeClr val="tx1"/>
                </a:solidFill>
              </a:rPr>
              <a:t>.: enfermidade, maternidade, férias etc</a:t>
            </a:r>
            <a:r>
              <a:rPr lang="pt-BR" dirty="0" smtClean="0">
                <a:solidFill>
                  <a:schemeClr val="tx1"/>
                </a:solidFill>
              </a:rPr>
              <a:t>.);</a:t>
            </a:r>
          </a:p>
          <a:p>
            <a:pPr marL="11430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2)físico ­e econômica </a:t>
            </a: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dirty="0" err="1">
                <a:solidFill>
                  <a:schemeClr val="tx1"/>
                </a:solidFill>
              </a:rPr>
              <a:t>exs</a:t>
            </a:r>
            <a:r>
              <a:rPr lang="pt-BR" dirty="0">
                <a:solidFill>
                  <a:schemeClr val="tx1"/>
                </a:solidFill>
              </a:rPr>
              <a:t>.: acidentes, crises econômicas etc</a:t>
            </a:r>
            <a:r>
              <a:rPr lang="pt-BR" dirty="0" smtClean="0">
                <a:solidFill>
                  <a:schemeClr val="tx1"/>
                </a:solidFill>
              </a:rPr>
              <a:t>.);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3)político e ­social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dirty="0" err="1">
                <a:solidFill>
                  <a:schemeClr val="tx1"/>
                </a:solidFill>
              </a:rPr>
              <a:t>exs</a:t>
            </a:r>
            <a:r>
              <a:rPr lang="pt-BR" dirty="0">
                <a:solidFill>
                  <a:schemeClr val="tx1"/>
                </a:solidFill>
              </a:rPr>
              <a:t>.: greves, exercício de representação sindical etc.); </a:t>
            </a:r>
            <a:endParaRPr lang="pt-BR" dirty="0" smtClean="0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4)jurídico ­penal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dirty="0" err="1">
                <a:solidFill>
                  <a:schemeClr val="tx1"/>
                </a:solidFill>
              </a:rPr>
              <a:t>exs</a:t>
            </a:r>
            <a:r>
              <a:rPr lang="pt-BR" dirty="0">
                <a:solidFill>
                  <a:schemeClr val="tx1"/>
                </a:solidFill>
              </a:rPr>
              <a:t>.: suspensão disciplinar, detenção policial etc.).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81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21305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84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z="3200" b="1" cap="none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É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a </a:t>
            </a:r>
            <a:r>
              <a:rPr lang="pt-BR" sz="2600" b="1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paralisação temporária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de alguns dos efeitos do contrato de trabalho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É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a cessação temporária dos principais efeitos do contrato de trabalho.</a:t>
            </a:r>
            <a:endParaRPr lang="pt-BR" sz="2600" dirty="0" smtClean="0">
              <a:solidFill>
                <a:schemeClr val="tx1"/>
              </a:solidFill>
              <a:latin typeface="Calibri" pitchFamily="34" charset="0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t-BR" sz="2600" dirty="0">
              <a:solidFill>
                <a:schemeClr val="tx1"/>
              </a:solidFill>
              <a:latin typeface="Calibri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Na suspensão, o contrato continua em pleno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vigor,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mas o empregado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não presta trabalho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 e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consequentemente,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esta a empresa autorizada a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não efetuar o pagamento do salário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, bem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como,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de contar como tempo de serviço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.</a:t>
            </a:r>
          </a:p>
          <a:p>
            <a:endParaRPr lang="pt-BR" sz="26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466-24EE-4EBC-ACE9-A4631CDAB66E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99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z="36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São exemplos de </a:t>
            </a:r>
            <a:r>
              <a:rPr lang="pt-BR" sz="36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Faltas </a:t>
            </a:r>
            <a:r>
              <a:rPr lang="pt-BR" sz="1800" u="sng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in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justificadas</a:t>
            </a:r>
          </a:p>
          <a:p>
            <a:pPr lvl="0" algn="just">
              <a:buClr>
                <a:srgbClr val="93A299"/>
              </a:buClr>
            </a:pP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Período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de greve (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legal/legítima, </a:t>
            </a:r>
            <a:r>
              <a:rPr lang="pt-BR" sz="1800" dirty="0" err="1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Art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°. 7° da Lei n° 7.783/89) salvo acordo ou convenção coletiva de trabalho. 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buClr>
                <a:srgbClr val="93A299"/>
              </a:buClr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Aposentadoria provisória por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invalidez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Aborto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criminoso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114300" indent="0" algn="just"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Exercício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de cargo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público (exercício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de mandato eletivo federal, estadual ou municipal e o juiz classista na Justiça do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Trabalho).</a:t>
            </a: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14300" indent="0" algn="just"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Mandato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sindical.</a:t>
            </a:r>
          </a:p>
          <a:p>
            <a:pPr marL="114300" indent="0" algn="just">
              <a:buNone/>
            </a:pPr>
            <a:endParaRPr lang="pt-BR" sz="1800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Licença não remunerada</a:t>
            </a:r>
          </a:p>
          <a:p>
            <a:pPr marL="114300" indent="0" algn="just">
              <a:buNone/>
            </a:pPr>
            <a:endParaRPr lang="pt-BR" sz="1800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Auxilio doença após 15 dias (cessando o pagamento do salário que passará a ser efetuado pelo INSS)</a:t>
            </a:r>
          </a:p>
          <a:p>
            <a:pPr algn="just"/>
            <a:endParaRPr lang="pt-BR" sz="1800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14300" indent="0" algn="just">
              <a:buNone/>
            </a:pPr>
            <a:endParaRPr lang="pt-BR" sz="1800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14300" indent="0" algn="just"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5FB2B-37AD-45BF-8AF6-93CD1140EA4B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43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704625"/>
              </p:ext>
            </p:extLst>
          </p:nvPr>
        </p:nvGraphicFramePr>
        <p:xfrm>
          <a:off x="179512" y="332656"/>
          <a:ext cx="864096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7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Empregado que frequentar </a:t>
            </a:r>
            <a:r>
              <a:rPr lang="pt-BR" dirty="0">
                <a:solidFill>
                  <a:schemeClr val="tx1"/>
                </a:solidFill>
              </a:rPr>
              <a:t>curso de qualificação profissional oferecido pelo </a:t>
            </a:r>
            <a:r>
              <a:rPr lang="pt-BR" dirty="0" smtClean="0">
                <a:solidFill>
                  <a:schemeClr val="tx1"/>
                </a:solidFill>
              </a:rPr>
              <a:t>empregador (2 a 5 meses), </a:t>
            </a:r>
            <a:r>
              <a:rPr lang="pt-BR" dirty="0">
                <a:solidFill>
                  <a:schemeClr val="tx1"/>
                </a:solidFill>
              </a:rPr>
              <a:t>desde que esta hipótese esteja prevista em norma coletiva e autorizada expressamente (por escrito) pelo empregado. </a:t>
            </a:r>
            <a:endParaRPr lang="pt-BR" dirty="0" smtClean="0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Suspensão aplicada ao empregado, no exercício do poder disciplinar, como punição por falta </a:t>
            </a:r>
            <a:r>
              <a:rPr lang="pt-BR" dirty="0" smtClean="0">
                <a:solidFill>
                  <a:schemeClr val="tx1"/>
                </a:solidFill>
              </a:rPr>
              <a:t>cometida. </a:t>
            </a:r>
            <a:r>
              <a:rPr lang="pt-BR" dirty="0">
                <a:solidFill>
                  <a:schemeClr val="tx1"/>
                </a:solidFill>
              </a:rPr>
              <a:t>O prazo máximo é de 30 dias, sob pena de configuração da rescisão injusta do contrato de trabalho.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Considera-se suspenso o contrato durante o período necessário à tramitação de inquérito judicial para apuração de falta grave de dirigente sindical ou estáveis </a:t>
            </a:r>
            <a:r>
              <a:rPr lang="pt-BR" dirty="0" smtClean="0">
                <a:solidFill>
                  <a:schemeClr val="tx1"/>
                </a:solidFill>
              </a:rPr>
              <a:t>celetistas.</a:t>
            </a:r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7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23001" y="692696"/>
            <a:ext cx="71833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Outros exemplos </a:t>
            </a:r>
            <a:r>
              <a:rPr lang="pt-BR" sz="3600" b="1" dirty="0">
                <a:solidFill>
                  <a:srgbClr val="C00000"/>
                </a:solidFill>
              </a:rPr>
              <a:t>de suspensão</a:t>
            </a:r>
          </a:p>
        </p:txBody>
      </p:sp>
    </p:spTree>
    <p:extLst>
      <p:ext uri="{BB962C8B-B14F-4D97-AF65-F5344CB8AC3E}">
        <p14:creationId xmlns:p14="http://schemas.microsoft.com/office/powerpoint/2010/main" val="241550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Somente </a:t>
            </a:r>
            <a:r>
              <a:rPr lang="pt-BR" dirty="0">
                <a:solidFill>
                  <a:schemeClr val="tx1"/>
                </a:solidFill>
              </a:rPr>
              <a:t>a prisão decorrente de condenação criminal transitada em julgado dá ensejo à aplicação de justa causa, nos termos do art. 482, “d”, da CLT. </a:t>
            </a:r>
            <a:endParaRPr lang="pt-BR" dirty="0" smtClean="0">
              <a:solidFill>
                <a:schemeClr val="tx1"/>
              </a:solidFill>
            </a:endParaRP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 </a:t>
            </a:r>
            <a:r>
              <a:rPr lang="pt-BR" b="1" dirty="0">
                <a:solidFill>
                  <a:schemeClr val="tx1"/>
                </a:solidFill>
              </a:rPr>
              <a:t>prisão provisória constitui hipótese de suspensão </a:t>
            </a:r>
            <a:r>
              <a:rPr lang="pt-BR" dirty="0">
                <a:solidFill>
                  <a:schemeClr val="tx1"/>
                </a:solidFill>
              </a:rPr>
              <a:t>contratual, não autorizando o rompimento do contrato por justa causa.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8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41209" y="604920"/>
            <a:ext cx="8430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Outro exemplo </a:t>
            </a:r>
            <a:r>
              <a:rPr lang="pt-BR" sz="3600" b="1" dirty="0">
                <a:solidFill>
                  <a:srgbClr val="C00000"/>
                </a:solidFill>
              </a:rPr>
              <a:t>de suspensão</a:t>
            </a:r>
          </a:p>
        </p:txBody>
      </p:sp>
    </p:spTree>
    <p:extLst>
      <p:ext uri="{BB962C8B-B14F-4D97-AF65-F5344CB8AC3E}">
        <p14:creationId xmlns:p14="http://schemas.microsoft.com/office/powerpoint/2010/main" val="416083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rgbClr val="002060"/>
                </a:solidFill>
                <a:latin typeface="Roboto"/>
              </a:rPr>
              <a:t>Prestação de Serviço Militar: </a:t>
            </a:r>
            <a:r>
              <a:rPr lang="pt-BR" dirty="0" smtClean="0">
                <a:solidFill>
                  <a:schemeClr val="tx1"/>
                </a:solidFill>
                <a:latin typeface="Roboto"/>
              </a:rPr>
              <a:t>O </a:t>
            </a:r>
            <a:r>
              <a:rPr lang="pt-BR" dirty="0">
                <a:solidFill>
                  <a:schemeClr val="tx1"/>
                </a:solidFill>
                <a:latin typeface="Roboto"/>
              </a:rPr>
              <a:t>empregado tem assegurado o retorno ao emprego dentro dos 30 dias que se seguirem ao licenciamento, salvo se declarar, por ocasião da incorporação, que não pretende voltar (art. 60, Lei n. 4.375/64)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25/10/2020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9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41209" y="604920"/>
            <a:ext cx="8430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Outro exemplo </a:t>
            </a:r>
            <a:r>
              <a:rPr lang="pt-BR" sz="3600" b="1" dirty="0">
                <a:solidFill>
                  <a:srgbClr val="C00000"/>
                </a:solidFill>
              </a:rPr>
              <a:t>de suspensão</a:t>
            </a:r>
          </a:p>
        </p:txBody>
      </p:sp>
    </p:spTree>
    <p:extLst>
      <p:ext uri="{BB962C8B-B14F-4D97-AF65-F5344CB8AC3E}">
        <p14:creationId xmlns:p14="http://schemas.microsoft.com/office/powerpoint/2010/main" val="362049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êutico">
  <a:themeElements>
    <a:clrScheme name="Farmacêutic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êutic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êut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1395</TotalTime>
  <Words>930</Words>
  <Application>Microsoft Office PowerPoint</Application>
  <PresentationFormat>Apresentação na tela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Calibri</vt:lpstr>
      <vt:lpstr>Century Gothic</vt:lpstr>
      <vt:lpstr>Roboto</vt:lpstr>
      <vt:lpstr>Times New Roman</vt:lpstr>
      <vt:lpstr>Farmacêutico</vt:lpstr>
      <vt:lpstr>   SUSPENSÃO E INTERRUPÇÃO DO CONTRATO DE TRABALHO</vt:lpstr>
      <vt:lpstr>As paralisações do contrato de trabalho têm por fundamento razões: </vt:lpstr>
      <vt:lpstr>Apresentação do PowerPoint</vt:lpstr>
      <vt:lpstr>SUSPENSÃO</vt:lpstr>
      <vt:lpstr>São exemplos de suspensão</vt:lpstr>
      <vt:lpstr>Apresentação do PowerPoint</vt:lpstr>
      <vt:lpstr>Apresentação do PowerPoint</vt:lpstr>
      <vt:lpstr>Outro exemplo de suspensão</vt:lpstr>
      <vt:lpstr>Outro exemplo de suspensão</vt:lpstr>
      <vt:lpstr>EFEITOS JURÍDICOS DA SUSPENSÃO</vt:lpstr>
      <vt:lpstr>INTERRUPÇÃO</vt:lpstr>
      <vt:lpstr>     exemplos de interrupção </vt:lpstr>
      <vt:lpstr> São exemplos de interrupção </vt:lpstr>
      <vt:lpstr>Outras HIPÓTESES</vt:lpstr>
      <vt:lpstr> observação: Efeitos comuns na suspensão e interrupção no contrato de trabalho </vt:lpstr>
      <vt:lpstr>REFERÊNCIA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SUSPENSÃO E INTERRUPÇÃO DO CONTRATO DE TRABALHO </dc:title>
  <dc:creator>Usuario</dc:creator>
  <cp:lastModifiedBy>Usuario</cp:lastModifiedBy>
  <cp:revision>46</cp:revision>
  <dcterms:created xsi:type="dcterms:W3CDTF">2014-03-20T21:05:04Z</dcterms:created>
  <dcterms:modified xsi:type="dcterms:W3CDTF">2020-10-25T18:11:52Z</dcterms:modified>
</cp:coreProperties>
</file>