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85" r:id="rId4"/>
    <p:sldId id="286" r:id="rId5"/>
    <p:sldId id="287" r:id="rId6"/>
    <p:sldId id="258" r:id="rId7"/>
    <p:sldId id="283" r:id="rId8"/>
    <p:sldId id="288" r:id="rId9"/>
    <p:sldId id="259" r:id="rId10"/>
    <p:sldId id="260" r:id="rId11"/>
    <p:sldId id="284" r:id="rId12"/>
    <p:sldId id="261" r:id="rId13"/>
    <p:sldId id="262" r:id="rId14"/>
    <p:sldId id="263" r:id="rId15"/>
    <p:sldId id="264" r:id="rId16"/>
    <p:sldId id="289" r:id="rId17"/>
    <p:sldId id="290" r:id="rId18"/>
    <p:sldId id="265" r:id="rId19"/>
    <p:sldId id="266" r:id="rId20"/>
    <p:sldId id="267" r:id="rId21"/>
    <p:sldId id="268" r:id="rId22"/>
    <p:sldId id="269" r:id="rId23"/>
    <p:sldId id="272" r:id="rId24"/>
    <p:sldId id="271" r:id="rId25"/>
    <p:sldId id="270" r:id="rId26"/>
    <p:sldId id="273" r:id="rId27"/>
    <p:sldId id="274" r:id="rId28"/>
    <p:sldId id="275" r:id="rId29"/>
    <p:sldId id="276" r:id="rId30"/>
    <p:sldId id="277" r:id="rId31"/>
    <p:sldId id="278" r:id="rId32"/>
    <p:sldId id="279" r:id="rId3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117251-2CF6-4ADE-B399-C487FB4F5E7D}" v="20" dt="2020-07-08T19:10:05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5" autoAdjust="0"/>
    <p:restoredTop sz="94660"/>
  </p:normalViewPr>
  <p:slideViewPr>
    <p:cSldViewPr>
      <p:cViewPr varScale="1">
        <p:scale>
          <a:sx n="87" d="100"/>
          <a:sy n="87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>
            <a:extLst>
              <a:ext uri="{FF2B5EF4-FFF2-40B4-BE49-F238E27FC236}">
                <a16:creationId xmlns:a16="http://schemas.microsoft.com/office/drawing/2014/main" id="{5285673F-E0A2-4EB8-96CC-5770D6AACCFA}"/>
              </a:ext>
            </a:extLst>
          </p:cNvPr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38915" name="Line 3">
              <a:extLst>
                <a:ext uri="{FF2B5EF4-FFF2-40B4-BE49-F238E27FC236}">
                  <a16:creationId xmlns:a16="http://schemas.microsoft.com/office/drawing/2014/main" id="{0F1215C1-94CC-42E7-B8B7-ADA352D58A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8916" name="AutoShape 4">
              <a:extLst>
                <a:ext uri="{FF2B5EF4-FFF2-40B4-BE49-F238E27FC236}">
                  <a16:creationId xmlns:a16="http://schemas.microsoft.com/office/drawing/2014/main" id="{1325DE58-83E9-41BB-8A85-63E3E3140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38917" name="AutoShape 5">
              <a:extLst>
                <a:ext uri="{FF2B5EF4-FFF2-40B4-BE49-F238E27FC236}">
                  <a16:creationId xmlns:a16="http://schemas.microsoft.com/office/drawing/2014/main" id="{3EA948ED-3928-412B-893A-5B3E994279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latin typeface="Arial" panose="020B0604020202020204" pitchFamily="34" charset="0"/>
              </a:endParaRPr>
            </a:p>
          </p:txBody>
        </p:sp>
      </p:grpSp>
      <p:sp>
        <p:nvSpPr>
          <p:cNvPr id="38918" name="Rectangle 6">
            <a:extLst>
              <a:ext uri="{FF2B5EF4-FFF2-40B4-BE49-F238E27FC236}">
                <a16:creationId xmlns:a16="http://schemas.microsoft.com/office/drawing/2014/main" id="{7AB3E79E-3A31-46B3-AD83-B1F752E0CD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5FCB21EB-EF95-43E9-869B-AA85B2D180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D64EA726-A12E-4169-93E6-7F1ABFACC5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9AE152F3-EEAC-4218-86F7-43DBEFE617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C3D3E8AD-5C5E-4E14-8D23-C24EFA04D25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FE06A9-BCC2-4E78-9D22-BF12D32B60D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460AD-5088-4785-8D30-BD6B5CB9C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581A598-483D-4EB9-B285-16F237285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00D697-9673-4FFB-99BA-A19AEBF1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62C94B-B8FC-4E84-AB19-2C4789F00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81B1B4-D418-424F-891E-3D966807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D9B37-24AD-4A88-BD85-D6F6B43F590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91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5A339E-3E3A-4CB9-BCD0-8E4EB38E4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9BE2CA-7193-4B74-8549-EA188BAC4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4A7020-A4CC-4CE4-BFA4-4FE3D992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2E2D39-4C6A-4E38-B842-54595FB9C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6B68F8-A723-491B-B119-0EE3D10BD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8666E-78B2-4A3C-90B8-469D5EC34E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5645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666C9-77D8-4EDC-A288-C37B24147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A004F1-4303-4EAC-9795-53667A02E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88C1B3-3A35-41CA-BF39-77E2FF14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F3ABA7-39AD-4CF9-9A52-62BE16874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254E2B-A9C3-4759-B729-841CD9DBB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43845-D298-4001-B86F-D40E250E633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6658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DAE61-9093-416C-A0E0-ABF371F74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AD9026-0F1A-40A8-8404-6D45D2D2C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E4445F-878C-44EA-A254-01C585DF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5FC331-6424-4D1B-B0FD-221ACEA3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15A433-7DD6-4748-B1A7-FE6819846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85C03-1031-4B2D-9179-E364E6170F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4053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68A4E-3657-4BCB-B1D5-814B3A59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BCC62A-86CD-4544-BFE8-36749F384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1A72D01-9E74-4F95-89AD-53199920D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7B072A-32F6-4708-97FA-86367E67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8ED768-8DAC-40C3-8D13-E8999F2F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B92205F-7AB3-47EB-9437-4136F953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27FF6-CC67-4427-B1FF-6184E526E3C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137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E7D0F-CAB8-47CF-AF9E-9A9304E0A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CF2A15-1EF2-49A9-BDC7-31F43512D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01FE41-0E7C-48C3-93F4-9FC1A77AA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8B45833-39FF-4B39-A45B-41EAA1B76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BDEF78-E1F2-40B7-8B57-39C77D1E6D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885EB5-6674-4D2E-9BB7-FBD465CEC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A10DA26-0C1F-41FB-9BBF-D6E448C0F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C7AC135-2313-4648-AC71-062F2D271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5911C-B352-4692-A0E6-83FE14A6F1E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2985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1975C9-D414-4306-9621-2CB196220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56B1C0E-652D-427F-862D-5D06A11CC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5211C5E-2FC1-43A5-A1D3-72EF08956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8D75221-DFF8-49E8-A9CD-4D6F82882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17859-ECDB-46EC-9611-2DD8D65D87E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8505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18C60C5-70A7-4D8B-B103-DB7352DA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23CFC9E-9DDA-405B-8C89-59833AD8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CA809E2-F746-448D-94A8-779EB0A2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C95E2-6549-4BEB-BA6E-055D51EF2F5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950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D4597-F92E-4573-8CFB-F51DD4026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355E83-0A64-40A9-B7AA-9505FD280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3B89FFC-A39E-4689-B5FC-0239ACBFE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97FEF2-3BB9-410D-A3A3-5A52CDA48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7A7C22-E37C-4BBF-9C68-562FCECF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0DE4A7-8BA9-4053-8E36-AF7FF459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C2B63-7B11-40E6-BA4E-3F66EE65E37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0007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8142F-FA06-4C51-A8E0-BBA15493A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D6733B3-A165-414A-B6A8-70915B621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CA55AC-CF55-480B-B7CE-2F9CC2671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43615B-1455-4201-B0C0-04956B780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DB27E12-3A1E-417D-8FBF-9C1911094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E9EBFF-B7D2-49E9-8356-CE281368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220CA-8513-4496-8623-60120036115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5604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>
            <a:extLst>
              <a:ext uri="{FF2B5EF4-FFF2-40B4-BE49-F238E27FC236}">
                <a16:creationId xmlns:a16="http://schemas.microsoft.com/office/drawing/2014/main" id="{755BE86C-1310-4314-9E47-ED55CD860400}"/>
              </a:ext>
            </a:extLst>
          </p:cNvPr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37891" name="AutoShape 3">
              <a:extLst>
                <a:ext uri="{FF2B5EF4-FFF2-40B4-BE49-F238E27FC236}">
                  <a16:creationId xmlns:a16="http://schemas.microsoft.com/office/drawing/2014/main" id="{F856F2F3-FAF9-44F3-948E-3DA128C01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37892" name="AutoShape 4">
              <a:extLst>
                <a:ext uri="{FF2B5EF4-FFF2-40B4-BE49-F238E27FC236}">
                  <a16:creationId xmlns:a16="http://schemas.microsoft.com/office/drawing/2014/main" id="{3D7E1D02-6023-43EE-B7CB-CA16905DC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latin typeface="Arial" panose="020B0604020202020204" pitchFamily="34" charset="0"/>
              </a:endParaRPr>
            </a:p>
          </p:txBody>
        </p:sp>
        <p:sp>
          <p:nvSpPr>
            <p:cNvPr id="37893" name="Line 5">
              <a:extLst>
                <a:ext uri="{FF2B5EF4-FFF2-40B4-BE49-F238E27FC236}">
                  <a16:creationId xmlns:a16="http://schemas.microsoft.com/office/drawing/2014/main" id="{488124E6-F230-4B81-BB28-F9716E3FF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7894" name="Rectangle 6">
            <a:extLst>
              <a:ext uri="{FF2B5EF4-FFF2-40B4-BE49-F238E27FC236}">
                <a16:creationId xmlns:a16="http://schemas.microsoft.com/office/drawing/2014/main" id="{D9F6F838-C3E8-4005-9614-66BBE0299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0C0B43B3-FA55-46E0-A305-146A108F9E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id="{0219CE05-8641-48F2-85A1-AA72894683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6BD2A238-55E6-4825-BE09-5CA399C790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 altLang="pt-BR"/>
          </a:p>
        </p:txBody>
      </p:sp>
      <p:sp>
        <p:nvSpPr>
          <p:cNvPr id="37898" name="Rectangle 10">
            <a:extLst>
              <a:ext uri="{FF2B5EF4-FFF2-40B4-BE49-F238E27FC236}">
                <a16:creationId xmlns:a16="http://schemas.microsoft.com/office/drawing/2014/main" id="{23547322-8A7E-4B8A-A59B-9C72A433B7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D15260-50F3-4816-93F0-9984F391184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2" descr="Uma imagem contendo mulher&#10;&#10;Descrição gerada automaticamente">
            <a:extLst>
              <a:ext uri="{FF2B5EF4-FFF2-40B4-BE49-F238E27FC236}">
                <a16:creationId xmlns:a16="http://schemas.microsoft.com/office/drawing/2014/main" id="{C07E8D71-2B54-425A-8FA1-13532DD413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54" r="16619" b="3537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6A80B31F-C050-4ED9-8BD6-A4372B5B13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8485" y="1122363"/>
            <a:ext cx="3017520" cy="3204134"/>
          </a:xfrm>
        </p:spPr>
        <p:txBody>
          <a:bodyPr anchor="b">
            <a:normAutofit/>
          </a:bodyPr>
          <a:lstStyle/>
          <a:p>
            <a:r>
              <a:rPr lang="pt-BR" altLang="pt-BR" sz="4200"/>
              <a:t>Sistema Muscular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DF42C7D-4509-4F6A-8797-E41C4DDB705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485" y="4872922"/>
            <a:ext cx="3017519" cy="1208141"/>
          </a:xfrm>
        </p:spPr>
        <p:txBody>
          <a:bodyPr>
            <a:normAutofit/>
          </a:bodyPr>
          <a:lstStyle/>
          <a:p>
            <a:r>
              <a:rPr lang="pt-BR" altLang="pt-BR" sz="1700" dirty="0" err="1"/>
              <a:t>Prof</a:t>
            </a:r>
            <a:r>
              <a:rPr lang="pt-BR" altLang="pt-BR" sz="1700" dirty="0"/>
              <a:t>: Cristian  </a:t>
            </a:r>
            <a:r>
              <a:rPr lang="pt-BR" altLang="pt-BR" sz="1700" dirty="0" err="1"/>
              <a:t>Wille</a:t>
            </a:r>
            <a:endParaRPr lang="pt-BR" altLang="pt-BR" sz="1700" dirty="0" err="1">
              <a:ea typeface="Verdana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97EE0A71-8419-463A-88F5-5AB230255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568450"/>
            <a:ext cx="8229600" cy="5289550"/>
          </a:xfrm>
        </p:spPr>
        <p:txBody>
          <a:bodyPr/>
          <a:lstStyle/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Essa contração requer muito gasto de energia, há uma grande quantidade de nutrientes e oxigênio envolvidos nesse processo que são transportados por uma artéria e uma ou duas veias que acompanham cada nervo que penetra no músculo.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>
            <a:extLst>
              <a:ext uri="{FF2B5EF4-FFF2-40B4-BE49-F238E27FC236}">
                <a16:creationId xmlns:a16="http://schemas.microsoft.com/office/drawing/2014/main" id="{899DE877-2000-4000-BB91-63B7F41F8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8496300" cy="633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15B0CA1-E31A-47B2-9D28-6503D52AF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Músculo liso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1E19798-49E9-4945-97E0-0B8FFDEDE5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altLang="pt-BR" sz="3000">
                <a:latin typeface="Arial Unicode MS" panose="020B0604020202020204" pitchFamily="34" charset="-128"/>
              </a:rPr>
              <a:t>São músculos involuntários;</a:t>
            </a:r>
          </a:p>
          <a:p>
            <a:pPr algn="just">
              <a:lnSpc>
                <a:spcPct val="90000"/>
              </a:lnSpc>
            </a:pPr>
            <a:endParaRPr lang="pt-BR" altLang="pt-BR" sz="30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3000">
                <a:latin typeface="Arial Unicode MS" panose="020B0604020202020204" pitchFamily="34" charset="-128"/>
              </a:rPr>
              <a:t>Encontrados nas paredes das artérias e pequenas veias, nas vísceras, como estômago, na bexiga urinária, útero;</a:t>
            </a:r>
          </a:p>
          <a:p>
            <a:pPr algn="just">
              <a:lnSpc>
                <a:spcPct val="90000"/>
              </a:lnSpc>
            </a:pPr>
            <a:endParaRPr lang="pt-BR" altLang="pt-BR" sz="30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3000">
                <a:latin typeface="Arial Unicode MS" panose="020B0604020202020204" pitchFamily="34" charset="-128"/>
              </a:rPr>
              <a:t>A contração dessas fibras pode ocorrer em resposta a impulsos nervosos, hormônios e fatores locais como a temperatura.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A131D3F7-151F-4D3B-B48A-41BC7E543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8321675" cy="590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111E195-A354-4791-A8FA-196A2B86E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Músculo cardíaco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4D26315-7CFA-4267-A1E1-E1E046B8B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27213"/>
            <a:ext cx="7712075" cy="462597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altLang="pt-BR" sz="3100">
                <a:latin typeface="Arial Unicode MS" panose="020B0604020202020204" pitchFamily="34" charset="-128"/>
              </a:rPr>
              <a:t>Apresenta contração involuntária;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17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3100">
                <a:latin typeface="Arial Unicode MS" panose="020B0604020202020204" pitchFamily="34" charset="-128"/>
              </a:rPr>
              <a:t>É encontrado somente no coração, formam duas paredes cardíacas; as câmaras superiores (átrios) e as câmaras inferiores (ventrículos);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17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3100">
                <a:latin typeface="Arial Unicode MS" panose="020B0604020202020204" pitchFamily="34" charset="-128"/>
              </a:rPr>
              <a:t>O tecido muscular cardíaco se contrai e relaxa rapidamente, contínua e ritmicamente.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>
            <a:extLst>
              <a:ext uri="{FF2B5EF4-FFF2-40B4-BE49-F238E27FC236}">
                <a16:creationId xmlns:a16="http://schemas.microsoft.com/office/drawing/2014/main" id="{B818DE5E-D6B6-471C-A65E-934E8720F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4450"/>
            <a:ext cx="8856662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C26F978-998A-4336-B6C9-278AE29851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Constituição Muscular 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C7BB649-9496-42A9-90F5-08E9EF2F18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013" y="1628775"/>
            <a:ext cx="7567612" cy="4824413"/>
          </a:xfrm>
        </p:spPr>
        <p:txBody>
          <a:bodyPr/>
          <a:lstStyle/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Ventre: É a porção contrátil do músculo, é constituído por fibras musculares que se contraem, constitui o corpo muscular.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30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Tendão: É um elemento de tecido conjuntivo, rico em fibras de colágenos, serve para fixação do ventre em ossos, tecido subcutâneo e em articulações.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>
            <a:extLst>
              <a:ext uri="{FF2B5EF4-FFF2-40B4-BE49-F238E27FC236}">
                <a16:creationId xmlns:a16="http://schemas.microsoft.com/office/drawing/2014/main" id="{05CB2651-C9EE-47BA-97D3-7ECBED405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692150"/>
            <a:ext cx="6985000" cy="590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A60E684-9B01-4A99-AE5B-0E15A2D006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500"/>
              <a:t>Classificação dos músculos</a:t>
            </a:r>
            <a:br>
              <a:rPr lang="pt-BR" altLang="pt-BR" sz="3500"/>
            </a:br>
            <a:r>
              <a:rPr lang="pt-BR" altLang="pt-BR" sz="3500"/>
              <a:t>quanto à situação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43DECA7-E8B8-4BF6-8419-A44AFA138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27213"/>
            <a:ext cx="7712075" cy="4114800"/>
          </a:xfrm>
        </p:spPr>
        <p:txBody>
          <a:bodyPr/>
          <a:lstStyle/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Superficiais ou Cutâneos: estão logo abaixo da pele e apresentam, no mínimo, uma de suas inserções na camada profunda da derme. Estão localizados na cabeça (crânio e face), pescoço e na mão (região hipotenar).</a:t>
            </a:r>
            <a:br>
              <a:rPr lang="pt-BR" altLang="pt-BR" sz="3200">
                <a:latin typeface="Arial Unicode MS" panose="020B0604020202020204" pitchFamily="34" charset="-128"/>
              </a:rPr>
            </a:br>
            <a:endParaRPr lang="pt-BR" altLang="pt-BR" sz="32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>
            <a:extLst>
              <a:ext uri="{FF2B5EF4-FFF2-40B4-BE49-F238E27FC236}">
                <a16:creationId xmlns:a16="http://schemas.microsoft.com/office/drawing/2014/main" id="{63272C8E-3248-4919-92D9-C1DABC38A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799147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6F0E2CE3-70D5-460B-B2AA-41DFA624A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29188"/>
          </a:xfrm>
        </p:spPr>
        <p:txBody>
          <a:bodyPr/>
          <a:lstStyle/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O corpo humano possui cerca de 600 músculos que formam o sistema muscular e constitui cerca de 40% a 50% do peso corporal.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32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Os músculos trabalham dependendo do sistema nervoso, contraem-se ou relaxam quando estimulados pelos impulsos nervosos.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FE9E6AD4-944B-4F60-B241-BCDB1A0711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Profundos: São músculos</a:t>
            </a:r>
            <a:br>
              <a:rPr lang="pt-BR" altLang="pt-BR" sz="3300">
                <a:latin typeface="Arial Unicode MS" panose="020B0604020202020204" pitchFamily="34" charset="-128"/>
              </a:rPr>
            </a:br>
            <a:r>
              <a:rPr lang="pt-BR" altLang="pt-BR" sz="3300">
                <a:latin typeface="Arial Unicode MS" panose="020B0604020202020204" pitchFamily="34" charset="-128"/>
              </a:rPr>
              <a:t>que não apresentam inserções na camada profunda da derme e, na maioria das vezes, se inserem em ossos. Estão localizados abaixo da fáscia superficial.</a:t>
            </a:r>
            <a:br>
              <a:rPr lang="pt-BR" altLang="pt-BR" sz="3300">
                <a:latin typeface="Arial Unicode MS" panose="020B0604020202020204" pitchFamily="34" charset="-128"/>
              </a:rPr>
            </a:br>
            <a:endParaRPr lang="pt-BR" altLang="pt-BR" sz="33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>
            <a:extLst>
              <a:ext uri="{FF2B5EF4-FFF2-40B4-BE49-F238E27FC236}">
                <a16:creationId xmlns:a16="http://schemas.microsoft.com/office/drawing/2014/main" id="{41F5503F-07C1-46FB-B62F-ACF80F287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92150"/>
            <a:ext cx="7777163" cy="559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7BB5B8D-39A9-4674-9BB1-6B698CD49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/>
          <a:lstStyle/>
          <a:p>
            <a:r>
              <a:rPr lang="pt-BR" altLang="pt-BR"/>
              <a:t>Quanto ao formato muscular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5E1CB5A-0761-4F76-B885-D30397555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27213"/>
            <a:ext cx="7712075" cy="4410075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Longos: são encontrados especialmente nos membros. Os mais superficiais são os mais longos, podendo passar duas ou mais articulações (uni ou bi-articulares).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>
            <a:extLst>
              <a:ext uri="{FF2B5EF4-FFF2-40B4-BE49-F238E27FC236}">
                <a16:creationId xmlns:a16="http://schemas.microsoft.com/office/drawing/2014/main" id="{A1FF22E7-05DB-4E4F-ACCF-1F9F64E0F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11188"/>
            <a:ext cx="7777163" cy="55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12F2B16B-46FD-4B55-8DAF-7CEC69B48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Curtos: encontram-se nas articulações cujos movimentos têm pouca amplitude, o que não exclui força nem especialização.</a:t>
            </a:r>
            <a:br>
              <a:rPr lang="pt-BR" altLang="pt-BR" sz="3300">
                <a:latin typeface="Arial Unicode MS" panose="020B0604020202020204" pitchFamily="34" charset="-128"/>
              </a:rPr>
            </a:br>
            <a:endParaRPr lang="pt-BR" altLang="pt-BR" sz="33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>
            <a:extLst>
              <a:ext uri="{FF2B5EF4-FFF2-40B4-BE49-F238E27FC236}">
                <a16:creationId xmlns:a16="http://schemas.microsoft.com/office/drawing/2014/main" id="{B4F3A9E8-937E-49F3-8427-96680AA79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765175"/>
            <a:ext cx="6048375" cy="475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Text Box 6">
            <a:extLst>
              <a:ext uri="{FF2B5EF4-FFF2-40B4-BE49-F238E27FC236}">
                <a16:creationId xmlns:a16="http://schemas.microsoft.com/office/drawing/2014/main" id="{37EE0008-B6F9-43BA-AEB6-569FE5E5B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5516563"/>
            <a:ext cx="376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>
                <a:latin typeface="Arial" panose="020B0604020202020204" pitchFamily="34" charset="0"/>
              </a:rPr>
              <a:t>Músculos da mão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B5E60DAB-9D56-4C7B-90A5-AB4EF0E03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013700" cy="4929187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Largos: caracterizam-se por serem laminares. São encontrados nas paredes das grandes cavidades (tórax e abdome).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>
            <a:extLst>
              <a:ext uri="{FF2B5EF4-FFF2-40B4-BE49-F238E27FC236}">
                <a16:creationId xmlns:a16="http://schemas.microsoft.com/office/drawing/2014/main" id="{4A1DF4F9-7764-4D1A-AF4D-46454BBA3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8424863" cy="616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7062B18-64E7-44A1-8DCE-BF5F96562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/>
          <a:lstStyle/>
          <a:p>
            <a:r>
              <a:rPr lang="pt-BR" altLang="pt-BR" sz="3800"/>
              <a:t>Função Muscular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40C2433-05F9-46A6-B34D-BE1B2612D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700213"/>
            <a:ext cx="7712075" cy="4241800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Agonistas: são os músculos principais que ativam um movimento específico do corpo, eles se contraem ativamente para produzir um movimento desejado. Ex: realizar uma flexão de cotovelo, o agonista é o bíceps braquial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A83DA21D-509A-4206-B412-AA0AA9A8B6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83512" cy="4457700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Antagonistas: músculos que se opõem à ação dos agonistas. Quando o agonista contrai-se, o antagonista relaxa progressivamente produzindo um movimento suave. Ex: no exemplo anterior, o antagonista é o tríceps braquial.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F3DA403-6373-4793-B267-7E3DE255E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/>
              <a:t>Funções dos Músculos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675D2D8-CE2F-4A5B-9386-1F2E140D7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7213"/>
            <a:ext cx="7783512" cy="4554537"/>
          </a:xfrm>
        </p:spPr>
        <p:txBody>
          <a:bodyPr/>
          <a:lstStyle/>
          <a:p>
            <a:pPr algn="just"/>
            <a:r>
              <a:rPr lang="pt-BR" altLang="pt-BR">
                <a:latin typeface="Arial Unicode MS" panose="020B0604020202020204" pitchFamily="34" charset="-128"/>
              </a:rPr>
              <a:t>Produção dos movimentos corporais: movimentos globais do corpo, como andar e correr.</a:t>
            </a:r>
            <a:br>
              <a:rPr lang="pt-BR" altLang="pt-BR">
                <a:latin typeface="Arial Unicode MS" panose="020B0604020202020204" pitchFamily="34" charset="-128"/>
              </a:rPr>
            </a:br>
            <a:endParaRPr lang="pt-BR" altLang="pt-BR" sz="16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>
                <a:latin typeface="Arial Unicode MS" panose="020B0604020202020204" pitchFamily="34" charset="-128"/>
              </a:rPr>
              <a:t>Estabilização das Posições Corporais: a contração dos músculos esqueléticos estabilizam as articulações e participam da manutenção das posições corporais, como a de ficar em pé ou sentar.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A6869B57-8868-49AB-86CB-C1AD7206A8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784725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Sinergistas: são aqueles que participam auxiliando a movimentação principal ou estabilizando as articulações para que não ocorram movimentos indesejáveis durante a ação principal. Ex: no mesmo exemplo, os flexores e extensores do punho contraem-se mantendo estáveis as articulações do punho e cotovelo.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id="{7A42A6FA-36D5-46E2-A419-940E6A37D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931150" cy="4425950"/>
          </a:xfrm>
        </p:spPr>
        <p:txBody>
          <a:bodyPr/>
          <a:lstStyle/>
          <a:p>
            <a:pPr algn="just"/>
            <a:r>
              <a:rPr lang="pt-BR" altLang="pt-BR" sz="3300">
                <a:latin typeface="Arial Unicode MS" panose="020B0604020202020204" pitchFamily="34" charset="-128"/>
              </a:rPr>
              <a:t>Fixadores: estabilizam a origem do agonista de modo que ele possa agir mais eficientemente. Estabilizam a parte proximal do membro quando move-se a parte distal.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4A7F536-6BAB-4E52-A863-95C7BEC97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Terminologia dos Músculos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E502102-8959-46E0-B9BD-6D298D16FE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628775"/>
            <a:ext cx="7313612" cy="4114800"/>
          </a:xfrm>
        </p:spPr>
        <p:txBody>
          <a:bodyPr/>
          <a:lstStyle/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Origem: Fixação proximal, considerada em geral como parte menos móvel ou parte que se fixa mais perto da linha média ou do centro do corpo.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30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Inserção: Fixação distal, considerada em geral como a parte mais móvel ou a que fixa longe da linha média ou do centro do corpo.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E3B47B05-02AE-4C69-9C0C-AF8212618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5649912"/>
          </a:xfrm>
        </p:spPr>
        <p:txBody>
          <a:bodyPr/>
          <a:lstStyle/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Regulação do Volume dos Órgãos: a contração sustentada das faixas anelares dos músculos lisos (esfíncteres) pode impedir a saída do conteúdo de um órgão. 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16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000">
                <a:latin typeface="Arial Unicode MS" panose="020B0604020202020204" pitchFamily="34" charset="-128"/>
              </a:rPr>
              <a:t>Produção de Calor: Quando o tecido muscular se contrai ele produz calor e grande parte desse calor liberado pelo músculo é usado na manutenção da temperatura corporal.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38141C5E-855C-4AC7-A6FD-39D9AEB81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229600" cy="5218112"/>
          </a:xfrm>
        </p:spPr>
        <p:txBody>
          <a:bodyPr/>
          <a:lstStyle/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Movimento de Substâncias dentro do Corpo: as contrações dos músculos lisos das paredes vasos sanguíneos regulam a intensidade do fluxo. Esse tipo de músculo também pode mover alimentos, urina. Os músculos esqueléticos promovem o fluxo de linfa e o retorno do sangue para o coração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3DDA47F-BC5B-4E3A-ACBE-E12228AB75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927975" cy="1143000"/>
          </a:xfrm>
        </p:spPr>
        <p:txBody>
          <a:bodyPr/>
          <a:lstStyle/>
          <a:p>
            <a:r>
              <a:rPr lang="pt-BR" altLang="pt-BR" sz="3400"/>
              <a:t>O tecido muscular possui 4 características principais: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66002BA-880C-422D-83FE-7C702A961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altLang="pt-BR" sz="2800">
                <a:latin typeface="Arial Unicode MS" panose="020B0604020202020204" pitchFamily="34" charset="-128"/>
              </a:rPr>
              <a:t>Excitabilidade: Capacidade que o músculo possui de receber e responder a estímulos.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28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2800">
                <a:latin typeface="Arial Unicode MS" panose="020B0604020202020204" pitchFamily="34" charset="-128"/>
              </a:rPr>
              <a:t>Contratilidade: Capacidade que o músculo possui de contrair-se.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15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2800">
                <a:latin typeface="Arial Unicode MS" panose="020B0604020202020204" pitchFamily="34" charset="-128"/>
              </a:rPr>
              <a:t>Extensibilidade: Capacidade que o músculo possui de estender-se.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1500">
              <a:latin typeface="Arial Unicode MS" panose="020B0604020202020204" pitchFamily="34" charset="-128"/>
            </a:endParaRPr>
          </a:p>
          <a:p>
            <a:pPr algn="just">
              <a:lnSpc>
                <a:spcPct val="90000"/>
              </a:lnSpc>
            </a:pPr>
            <a:r>
              <a:rPr lang="pt-BR" altLang="pt-BR" sz="2800">
                <a:latin typeface="Arial Unicode MS" panose="020B0604020202020204" pitchFamily="34" charset="-128"/>
              </a:rPr>
              <a:t>Elasticidade: Capacidade que o músculo possui de voltar a sua forma inicial após o movimento de contração e extensão.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78ED6A5-C4C0-474A-9DAA-031A9B4CE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Tipos de músculos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5D1B151-3EC8-4A20-AEC9-C75C7ED80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Existem três tipos de músculos ou de tecido muscular:</a:t>
            </a:r>
          </a:p>
          <a:p>
            <a:pPr algn="just"/>
            <a:endParaRPr lang="pt-BR" altLang="pt-BR" sz="32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Músculo Estriado ou esquelético;</a:t>
            </a:r>
          </a:p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Músculo Cardíaco;</a:t>
            </a:r>
          </a:p>
          <a:p>
            <a:pPr algn="just"/>
            <a:r>
              <a:rPr lang="pt-BR" altLang="pt-BR" sz="3200">
                <a:latin typeface="Arial Unicode MS" panose="020B0604020202020204" pitchFamily="34" charset="-128"/>
              </a:rPr>
              <a:t>Músculo Liso.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32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>
            <a:extLst>
              <a:ext uri="{FF2B5EF4-FFF2-40B4-BE49-F238E27FC236}">
                <a16:creationId xmlns:a16="http://schemas.microsoft.com/office/drawing/2014/main" id="{1BC4A91E-AFFF-4CF3-A3CA-F1E9C8337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BDDD74F-B59B-4A08-AE52-4C47BEFC8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900"/>
              <a:t>Músculo estriado ou esquelético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3114B23-F08E-464A-9D9A-D51D2EC0B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algn="just"/>
            <a:r>
              <a:rPr lang="pt-BR" altLang="pt-BR" sz="3100">
                <a:latin typeface="Arial Unicode MS" panose="020B0604020202020204" pitchFamily="34" charset="-128"/>
              </a:rPr>
              <a:t>Apresenta contração voluntária; </a:t>
            </a:r>
          </a:p>
          <a:p>
            <a:pPr algn="just"/>
            <a:endParaRPr lang="pt-BR" altLang="pt-BR" sz="31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100">
                <a:latin typeface="Arial Unicode MS" panose="020B0604020202020204" pitchFamily="34" charset="-128"/>
              </a:rPr>
              <a:t>Relacionam-se com o sistema esquelético;</a:t>
            </a:r>
          </a:p>
          <a:p>
            <a:pPr algn="just"/>
            <a:endParaRPr lang="pt-BR" altLang="pt-BR" sz="3100">
              <a:latin typeface="Arial Unicode MS" panose="020B0604020202020204" pitchFamily="34" charset="-128"/>
            </a:endParaRPr>
          </a:p>
          <a:p>
            <a:pPr algn="just"/>
            <a:r>
              <a:rPr lang="pt-BR" altLang="pt-BR" sz="3100">
                <a:latin typeface="Arial Unicode MS" panose="020B0604020202020204" pitchFamily="34" charset="-128"/>
              </a:rPr>
              <a:t>Para que ocorra a contração da fibra muscular esquelética é necessário o estimulo elétrico.</a:t>
            </a:r>
          </a:p>
          <a:p>
            <a:pPr algn="just"/>
            <a:endParaRPr lang="pt-BR" altLang="pt-BR" sz="31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349</TotalTime>
  <Words>751</Words>
  <Application>Microsoft Office PowerPoint</Application>
  <PresentationFormat>Apresentação na tela (4:3)</PresentationFormat>
  <Paragraphs>66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Eclipse</vt:lpstr>
      <vt:lpstr>Sistema Muscular </vt:lpstr>
      <vt:lpstr>Apresentação do PowerPoint</vt:lpstr>
      <vt:lpstr>Funções dos Músculos</vt:lpstr>
      <vt:lpstr>Apresentação do PowerPoint</vt:lpstr>
      <vt:lpstr>Apresentação do PowerPoint</vt:lpstr>
      <vt:lpstr>O tecido muscular possui 4 características principais:</vt:lpstr>
      <vt:lpstr>Tipos de músculos </vt:lpstr>
      <vt:lpstr>Apresentação do PowerPoint</vt:lpstr>
      <vt:lpstr>Músculo estriado ou esquelético</vt:lpstr>
      <vt:lpstr>Apresentação do PowerPoint</vt:lpstr>
      <vt:lpstr>Apresentação do PowerPoint</vt:lpstr>
      <vt:lpstr>Músculo liso</vt:lpstr>
      <vt:lpstr>Apresentação do PowerPoint</vt:lpstr>
      <vt:lpstr>Músculo cardíaco</vt:lpstr>
      <vt:lpstr>Apresentação do PowerPoint</vt:lpstr>
      <vt:lpstr>Constituição Muscular </vt:lpstr>
      <vt:lpstr>Apresentação do PowerPoint</vt:lpstr>
      <vt:lpstr>Classificação dos músculos quanto à situação</vt:lpstr>
      <vt:lpstr>Apresentação do PowerPoint</vt:lpstr>
      <vt:lpstr>Apresentação do PowerPoint</vt:lpstr>
      <vt:lpstr>Apresentação do PowerPoint</vt:lpstr>
      <vt:lpstr>Quanto ao formato muscular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Função Muscular</vt:lpstr>
      <vt:lpstr>Apresentação do PowerPoint</vt:lpstr>
      <vt:lpstr>Apresentação do PowerPoint</vt:lpstr>
      <vt:lpstr>Apresentação do PowerPoint</vt:lpstr>
      <vt:lpstr>Terminologia dos Músculos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Muscular</dc:title>
  <dc:creator>User</dc:creator>
  <cp:lastModifiedBy>User</cp:lastModifiedBy>
  <cp:revision>14</cp:revision>
  <dcterms:created xsi:type="dcterms:W3CDTF">2014-05-26T02:20:56Z</dcterms:created>
  <dcterms:modified xsi:type="dcterms:W3CDTF">2020-07-08T19:12:26Z</dcterms:modified>
</cp:coreProperties>
</file>