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6" r:id="rId61"/>
    <p:sldId id="318" r:id="rId62"/>
    <p:sldId id="315" r:id="rId63"/>
    <p:sldId id="317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SISTEMA ENDÓCRINO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319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Timo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timo está situado entre os pulmões. Produz um hormônio que atua na defesa do organismo do recém-nascido contra infecções.</a:t>
            </a:r>
          </a:p>
        </p:txBody>
      </p:sp>
    </p:spTree>
    <p:extLst>
      <p:ext uri="{BB962C8B-B14F-4D97-AF65-F5344CB8AC3E}">
        <p14:creationId xmlns:p14="http://schemas.microsoft.com/office/powerpoint/2010/main" val="3124781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Suprarrenais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As glândulas suprarrenais situam-se acima dos rins e produzem a </a:t>
            </a:r>
            <a:r>
              <a:rPr lang="pt-BR" b="1" dirty="0"/>
              <a:t>adrenalina</a:t>
            </a:r>
            <a:r>
              <a:rPr lang="pt-BR" dirty="0"/>
              <a:t>, hormônio que prepara o corpo para a ação. Os efeitos da adrenalina no organismo são</a:t>
            </a:r>
            <a:r>
              <a:rPr lang="pt-BR" dirty="0" smtClean="0"/>
              <a:t>:</a:t>
            </a:r>
          </a:p>
          <a:p>
            <a:pPr fontAlgn="base"/>
            <a:r>
              <a:rPr lang="pt-BR" dirty="0"/>
              <a:t>Taquicardia: o coração dispara e impulsiona mais sangue para as pernas e braços, aumentando a capacidade de correr ou de se exaltar em situações tensas;</a:t>
            </a:r>
          </a:p>
          <a:p>
            <a:pPr fontAlgn="base"/>
            <a:r>
              <a:rPr lang="pt-BR" dirty="0"/>
              <a:t>Aumento da frequência respiratória e da taxa de glicose no sangue, liberando mais energia para as células;</a:t>
            </a:r>
          </a:p>
          <a:p>
            <a:pPr fontAlgn="base"/>
            <a:r>
              <a:rPr lang="pt-BR" dirty="0"/>
              <a:t>Contração dos vasos sanguíneos da pele, de modo que o organismo envia mais sangue para os músculos esqueléticos e, por isso, ficamos “pálidos de susto” e também “gelados de medo”.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388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Pâncreas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pâncreas é uma </a:t>
            </a:r>
            <a:r>
              <a:rPr lang="pt-BR" b="1" dirty="0"/>
              <a:t>glândula mista</a:t>
            </a:r>
            <a:r>
              <a:rPr lang="pt-BR" dirty="0"/>
              <a:t> pois além de hormônios (insulina e o glucagon) produz também o suco pancreático, que é lançado no intestino delgado e desempenha importante papel na digestão</a:t>
            </a:r>
            <a:r>
              <a:rPr lang="pt-BR" dirty="0" smtClean="0"/>
              <a:t>.</a:t>
            </a:r>
          </a:p>
          <a:p>
            <a:pPr fontAlgn="base"/>
            <a:r>
              <a:rPr lang="pt-BR" dirty="0"/>
              <a:t>A insulina controla a entrada da glicose nas células (onde será utilizada na liberação de energia) e o armazenamento no fígado, na forma de glicogênio.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501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glucagon funciona de maneira oposta à insulina. Quando o organismo fica muitas horas sem se alimentar, a taxa de açúcar no sangue cai muito e a pessoa pode ter </a:t>
            </a:r>
            <a:r>
              <a:rPr lang="pt-BR" b="1" dirty="0"/>
              <a:t>hipoglicemia</a:t>
            </a:r>
            <a:r>
              <a:rPr lang="pt-BR" dirty="0"/>
              <a:t>, que gera a sensação de fraqueza, tontura, levando, em muitos caso, ao desmaio.</a:t>
            </a:r>
          </a:p>
        </p:txBody>
      </p:sp>
    </p:spTree>
    <p:extLst>
      <p:ext uri="{BB962C8B-B14F-4D97-AF65-F5344CB8AC3E}">
        <p14:creationId xmlns:p14="http://schemas.microsoft.com/office/powerpoint/2010/main" val="1008567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Glândulas sexuais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glândulas sexuais são os </a:t>
            </a:r>
            <a:r>
              <a:rPr lang="pt-BR" b="1" dirty="0"/>
              <a:t>ovários</a:t>
            </a:r>
            <a:r>
              <a:rPr lang="pt-BR" dirty="0"/>
              <a:t> e os </a:t>
            </a:r>
            <a:r>
              <a:rPr lang="pt-BR" b="1" dirty="0"/>
              <a:t>testículos</a:t>
            </a:r>
            <a:r>
              <a:rPr lang="pt-BR" dirty="0"/>
              <a:t>, que fazem parte do sistema reprodutor feminino e do sistema reprodutor masculino 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50020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URINÁRIO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Sistema Urinário é composto por </a:t>
            </a:r>
            <a:r>
              <a:rPr lang="pt-BR" b="1" dirty="0"/>
              <a:t>dois rins</a:t>
            </a:r>
            <a:r>
              <a:rPr lang="pt-BR" dirty="0"/>
              <a:t> e pelas </a:t>
            </a:r>
            <a:r>
              <a:rPr lang="pt-BR" b="1" dirty="0"/>
              <a:t>vias urinárias</a:t>
            </a:r>
            <a:r>
              <a:rPr lang="pt-BR" dirty="0"/>
              <a:t>, formada por </a:t>
            </a:r>
            <a:r>
              <a:rPr lang="pt-BR" b="1" dirty="0"/>
              <a:t>dois ureteres</a:t>
            </a:r>
            <a:r>
              <a:rPr lang="pt-BR" dirty="0"/>
              <a:t>, a </a:t>
            </a:r>
            <a:r>
              <a:rPr lang="pt-BR" b="1" dirty="0"/>
              <a:t>bexiga urinária</a:t>
            </a:r>
            <a:r>
              <a:rPr lang="pt-BR" dirty="0"/>
              <a:t> e a </a:t>
            </a:r>
            <a:r>
              <a:rPr lang="pt-BR" b="1" dirty="0"/>
              <a:t>uretra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982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Rins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 rins são órgãos que se situam na parte posterior da cavidade abdominal, localizados um em cada lado da coluna vertebral. São de cor vermelho - escuro e têm o formato semelhante ao de um grão de feijão e do tamanho aproximado de uma mão fechada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393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rins se ligam ao sistema circulatório através da artéria renal e da veia renal, e com as vias urinárias pelos ureteres. As artérias renais são ramificações muito finas que formam pequenos emaranhados chamados </a:t>
            </a:r>
            <a:r>
              <a:rPr lang="pt-BR" b="1" dirty="0"/>
              <a:t>glomérulos</a:t>
            </a:r>
            <a:r>
              <a:rPr lang="pt-BR" dirty="0"/>
              <a:t>. Cada glomérulo é envolvido por uma estrutura arredondada, chamada </a:t>
            </a:r>
            <a:r>
              <a:rPr lang="pt-BR" b="1" dirty="0"/>
              <a:t>cápsula glomerular</a:t>
            </a:r>
            <a:r>
              <a:rPr lang="pt-BR" dirty="0"/>
              <a:t> ou </a:t>
            </a:r>
            <a:r>
              <a:rPr lang="pt-BR" b="1" dirty="0"/>
              <a:t>cápsula de </a:t>
            </a:r>
            <a:r>
              <a:rPr lang="pt-BR" b="1" dirty="0" err="1"/>
              <a:t>Bowman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51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02" y="1485321"/>
            <a:ext cx="6263798" cy="4687409"/>
          </a:xfrm>
        </p:spPr>
      </p:pic>
    </p:spTree>
    <p:extLst>
      <p:ext uri="{BB962C8B-B14F-4D97-AF65-F5344CB8AC3E}">
        <p14:creationId xmlns:p14="http://schemas.microsoft.com/office/powerpoint/2010/main" val="3712297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74" y="960261"/>
            <a:ext cx="4690382" cy="5472114"/>
          </a:xfrm>
        </p:spPr>
      </p:pic>
    </p:spTree>
    <p:extLst>
      <p:ext uri="{BB962C8B-B14F-4D97-AF65-F5344CB8AC3E}">
        <p14:creationId xmlns:p14="http://schemas.microsoft.com/office/powerpoint/2010/main" val="304785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conjunto de glândulas responsáveis pela </a:t>
            </a:r>
            <a:r>
              <a:rPr lang="pt-BR" b="1" dirty="0"/>
              <a:t>produção dos </a:t>
            </a:r>
            <a:r>
              <a:rPr lang="pt-BR" b="1" dirty="0" smtClean="0"/>
              <a:t>hormônios</a:t>
            </a:r>
          </a:p>
          <a:p>
            <a:r>
              <a:rPr lang="pt-BR" dirty="0"/>
              <a:t>Junto com o sistema nervoso, o sistema endócrino coordena todas as funções do nosso </a:t>
            </a:r>
            <a:r>
              <a:rPr lang="pt-BR" dirty="0" smtClean="0"/>
              <a:t>corpo</a:t>
            </a:r>
          </a:p>
          <a:p>
            <a:r>
              <a:rPr lang="pt-BR" dirty="0"/>
              <a:t>O hipotálamo, um grupo de células nervosas localizadas na base do encéfalo, faz a integração entre esses dois sistemas.</a:t>
            </a:r>
          </a:p>
        </p:txBody>
      </p:sp>
    </p:spTree>
    <p:extLst>
      <p:ext uri="{BB962C8B-B14F-4D97-AF65-F5344CB8AC3E}">
        <p14:creationId xmlns:p14="http://schemas.microsoft.com/office/powerpoint/2010/main" val="147646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VIAS URINÁRIAS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32" y="2161086"/>
            <a:ext cx="5802312" cy="3854393"/>
          </a:xfrm>
        </p:spPr>
      </p:pic>
    </p:spTree>
    <p:extLst>
      <p:ext uri="{BB962C8B-B14F-4D97-AF65-F5344CB8AC3E}">
        <p14:creationId xmlns:p14="http://schemas.microsoft.com/office/powerpoint/2010/main" val="169222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Bexiga Urinária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Órgão muscular elástico, uma espécie de bolsa, que está situada na parte inferior do abdome com a função de acumular a urina que chega dos ureteres. Portanto, a bexiga recebe e armazena temporariamente a urina e quando o volume chega a mais ou menos 300 ml, os sensores nervosos da parede da bexiga enviam mensagens ao sistema nervoso, fazendo com que tenhamos vontade de urinar.</a:t>
            </a:r>
          </a:p>
        </p:txBody>
      </p:sp>
    </p:spTree>
    <p:extLst>
      <p:ext uri="{BB962C8B-B14F-4D97-AF65-F5344CB8AC3E}">
        <p14:creationId xmlns:p14="http://schemas.microsoft.com/office/powerpoint/2010/main" val="268811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19" y="2336800"/>
            <a:ext cx="5001537" cy="3598863"/>
          </a:xfrm>
        </p:spPr>
      </p:pic>
    </p:spTree>
    <p:extLst>
      <p:ext uri="{BB962C8B-B14F-4D97-AF65-F5344CB8AC3E}">
        <p14:creationId xmlns:p14="http://schemas.microsoft.com/office/powerpoint/2010/main" val="4187514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Uretra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Tubo muscular, que conduz a urina da bexiga para fora do corpo. A uretra feminina mede cerca de 5 cm de comprimento e transporta somente a urina. A uretra masculina mede cerca de 20 cm e transporta a urina para fora do corpo, e também o esperma</a:t>
            </a:r>
          </a:p>
        </p:txBody>
      </p:sp>
    </p:spTree>
    <p:extLst>
      <p:ext uri="{BB962C8B-B14F-4D97-AF65-F5344CB8AC3E}">
        <p14:creationId xmlns:p14="http://schemas.microsoft.com/office/powerpoint/2010/main" val="3194564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57" y="753228"/>
            <a:ext cx="6423310" cy="5652513"/>
          </a:xfrm>
        </p:spPr>
      </p:pic>
    </p:spTree>
    <p:extLst>
      <p:ext uri="{BB962C8B-B14F-4D97-AF65-F5344CB8AC3E}">
        <p14:creationId xmlns:p14="http://schemas.microsoft.com/office/powerpoint/2010/main" val="3768342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sistema urinário masculino, difere do feminino na medida em que a </a:t>
            </a:r>
            <a:r>
              <a:rPr lang="pt-BR" b="1" dirty="0"/>
              <a:t>uretra</a:t>
            </a:r>
            <a:r>
              <a:rPr lang="pt-BR" dirty="0"/>
              <a:t>, canal que conduz a urina da bexiga para o exterior, </a:t>
            </a:r>
            <a:r>
              <a:rPr lang="pt-BR" b="1" dirty="0"/>
              <a:t>também é utilizado para liberação do esperma no ato da </a:t>
            </a:r>
            <a:r>
              <a:rPr lang="pt-BR" b="1" dirty="0" smtClean="0"/>
              <a:t>ejaculação</a:t>
            </a:r>
          </a:p>
          <a:p>
            <a:r>
              <a:rPr lang="pt-BR" dirty="0"/>
              <a:t>prostática, cavernosa e membranosa, a uretra masculina mede aproximadamente </a:t>
            </a:r>
            <a:r>
              <a:rPr lang="pt-BR" b="1" dirty="0"/>
              <a:t>20 cm</a:t>
            </a:r>
            <a:r>
              <a:rPr lang="pt-BR" dirty="0"/>
              <a:t> e estende-se do orifício uretral interno na bexiga urinária até o orifício uretral externa na extremidade do pênis</a:t>
            </a:r>
          </a:p>
        </p:txBody>
      </p:sp>
    </p:spTree>
    <p:extLst>
      <p:ext uri="{BB962C8B-B14F-4D97-AF65-F5344CB8AC3E}">
        <p14:creationId xmlns:p14="http://schemas.microsoft.com/office/powerpoint/2010/main" val="2975138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89" y="1432684"/>
            <a:ext cx="6390723" cy="5112579"/>
          </a:xfrm>
        </p:spPr>
      </p:pic>
    </p:spTree>
    <p:extLst>
      <p:ext uri="{BB962C8B-B14F-4D97-AF65-F5344CB8AC3E}">
        <p14:creationId xmlns:p14="http://schemas.microsoft.com/office/powerpoint/2010/main" val="2968268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</a:t>
            </a:r>
            <a:r>
              <a:rPr lang="pt-BR" b="1" dirty="0"/>
              <a:t>canal da uretra</a:t>
            </a:r>
            <a:r>
              <a:rPr lang="pt-BR" dirty="0"/>
              <a:t> no sistema urinário feminino, que estende-se da bexiga ao orifício externo no vestíbulo, é bem menor que o masculino, medindo aproximadamente </a:t>
            </a:r>
            <a:r>
              <a:rPr lang="pt-BR" b="1" dirty="0"/>
              <a:t>5 cm</a:t>
            </a:r>
            <a:r>
              <a:rPr lang="pt-BR" dirty="0"/>
              <a:t>. Essa característica da anatomia feminina, canal da uretra curto, facilita a ocorrência de infecções urinárias nas mulheres.</a:t>
            </a:r>
          </a:p>
        </p:txBody>
      </p:sp>
    </p:spTree>
    <p:extLst>
      <p:ext uri="{BB962C8B-B14F-4D97-AF65-F5344CB8AC3E}">
        <p14:creationId xmlns:p14="http://schemas.microsoft.com/office/powerpoint/2010/main" val="313700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Orgãos</a:t>
            </a:r>
            <a:r>
              <a:rPr lang="pt-BR" dirty="0"/>
              <a:t> reprodutores femininos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órgãos sexuais femininos consistem tanto na genitália interna quanto na </a:t>
            </a:r>
            <a:r>
              <a:rPr lang="pt-BR" dirty="0" smtClean="0"/>
              <a:t>externa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1988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55" y="1834166"/>
            <a:ext cx="7861058" cy="4471547"/>
          </a:xfrm>
        </p:spPr>
      </p:pic>
    </p:spTree>
    <p:extLst>
      <p:ext uri="{BB962C8B-B14F-4D97-AF65-F5344CB8AC3E}">
        <p14:creationId xmlns:p14="http://schemas.microsoft.com/office/powerpoint/2010/main" val="98184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05" y="1040027"/>
            <a:ext cx="5042505" cy="5437503"/>
          </a:xfrm>
        </p:spPr>
      </p:pic>
    </p:spTree>
    <p:extLst>
      <p:ext uri="{BB962C8B-B14F-4D97-AF65-F5344CB8AC3E}">
        <p14:creationId xmlns:p14="http://schemas.microsoft.com/office/powerpoint/2010/main" val="430820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63" y="1376740"/>
            <a:ext cx="7193015" cy="5021768"/>
          </a:xfrm>
        </p:spPr>
      </p:pic>
    </p:spTree>
    <p:extLst>
      <p:ext uri="{BB962C8B-B14F-4D97-AF65-F5344CB8AC3E}">
        <p14:creationId xmlns:p14="http://schemas.microsoft.com/office/powerpoint/2010/main" val="4061913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04" y="753228"/>
            <a:ext cx="7198206" cy="6045952"/>
          </a:xfrm>
        </p:spPr>
      </p:pic>
    </p:spTree>
    <p:extLst>
      <p:ext uri="{BB962C8B-B14F-4D97-AF65-F5344CB8AC3E}">
        <p14:creationId xmlns:p14="http://schemas.microsoft.com/office/powerpoint/2010/main" val="877773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órgãos reprodutores femininos passam por importantes mudanças estruturais e funcionais a cada </a:t>
            </a:r>
            <a:r>
              <a:rPr lang="pt-BR" dirty="0" smtClean="0"/>
              <a:t>mês.</a:t>
            </a:r>
          </a:p>
          <a:p>
            <a:r>
              <a:rPr lang="pt-BR" dirty="0"/>
              <a:t>influência de hormônios secretados pelos órgãos sexuais femininos (ovários)</a:t>
            </a:r>
          </a:p>
        </p:txBody>
      </p:sp>
    </p:spTree>
    <p:extLst>
      <p:ext uri="{BB962C8B-B14F-4D97-AF65-F5344CB8AC3E}">
        <p14:creationId xmlns:p14="http://schemas.microsoft.com/office/powerpoint/2010/main" val="1839934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Genitália interna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genitália interna são os órgãos reprodutores femininos que estão localizados dentro da cavidade pélvica. Eles incluem:</a:t>
            </a:r>
          </a:p>
          <a:p>
            <a:r>
              <a:rPr lang="pt-BR" dirty="0"/>
              <a:t>Vagina</a:t>
            </a:r>
          </a:p>
          <a:p>
            <a:r>
              <a:rPr lang="pt-BR" dirty="0"/>
              <a:t>Útero</a:t>
            </a:r>
          </a:p>
          <a:p>
            <a:r>
              <a:rPr lang="pt-BR" dirty="0"/>
              <a:t>Tubas uterinas (ou trompas de Falópio)</a:t>
            </a:r>
          </a:p>
          <a:p>
            <a:r>
              <a:rPr lang="pt-BR" dirty="0"/>
              <a:t>Ovários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68956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Vagina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 vagina é o órgão genital feminino interno mais externo. Estende-se do útero à vulva (genitália externa</a:t>
            </a:r>
            <a:r>
              <a:rPr lang="pt-BR" dirty="0" smtClean="0"/>
              <a:t>)</a:t>
            </a:r>
          </a:p>
          <a:p>
            <a:r>
              <a:rPr lang="pt-BR" dirty="0"/>
              <a:t>Funcionalmente, possibilita a menstruação, a relação sexual e o parto. A vagina está localizada posteriormente à bexiga e à uretra, e anteriormente ao reto.</a:t>
            </a:r>
          </a:p>
        </p:txBody>
      </p:sp>
    </p:spTree>
    <p:extLst>
      <p:ext uri="{BB962C8B-B14F-4D97-AF65-F5344CB8AC3E}">
        <p14:creationId xmlns:p14="http://schemas.microsoft.com/office/powerpoint/2010/main" val="31671171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61" y="1293697"/>
            <a:ext cx="8549743" cy="5290154"/>
          </a:xfrm>
        </p:spPr>
      </p:pic>
    </p:spTree>
    <p:extLst>
      <p:ext uri="{BB962C8B-B14F-4D97-AF65-F5344CB8AC3E}">
        <p14:creationId xmlns:p14="http://schemas.microsoft.com/office/powerpoint/2010/main" val="730636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vagina é irrigada por ramos da artéria ilíaca interna: as artérias uterina, vaginal e pudenda interna. A drenagem venosa da vagina é realizada pelas veias vaginais, que desembocam nas veias ilíacas internas</a:t>
            </a:r>
          </a:p>
        </p:txBody>
      </p:sp>
    </p:spTree>
    <p:extLst>
      <p:ext uri="{BB962C8B-B14F-4D97-AF65-F5344CB8AC3E}">
        <p14:creationId xmlns:p14="http://schemas.microsoft.com/office/powerpoint/2010/main" val="3911928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Plexo hipogástrico inferior, através do plexo </a:t>
            </a:r>
            <a:r>
              <a:rPr lang="pt-BR" dirty="0" err="1"/>
              <a:t>uterovaginal</a:t>
            </a:r>
            <a:r>
              <a:rPr lang="pt-BR" dirty="0"/>
              <a:t> - as fibras simpáticas e parassimpáticas são conduzidas pelos nervos </a:t>
            </a:r>
            <a:r>
              <a:rPr lang="pt-BR" dirty="0" err="1"/>
              <a:t>toracolombar</a:t>
            </a:r>
            <a:r>
              <a:rPr lang="pt-BR" dirty="0"/>
              <a:t> (T12-L1) e esplâncnico pélvico (S2-S4), respetivamente.</a:t>
            </a:r>
          </a:p>
          <a:p>
            <a:r>
              <a:rPr lang="pt-BR" dirty="0"/>
              <a:t>Nervo pudendo através do nervo perineal profundo. 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848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Útero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útero é um órgão muscular oco localizado profundamente na cavidade pélvica. Anterior ao reto e póstero-superior à bexiga urinária, o útero normalmente se encontra em posição de </a:t>
            </a:r>
            <a:r>
              <a:rPr lang="pt-BR" dirty="0" err="1"/>
              <a:t>anteversão</a:t>
            </a:r>
            <a:r>
              <a:rPr lang="pt-BR" dirty="0"/>
              <a:t> e </a:t>
            </a:r>
            <a:r>
              <a:rPr lang="pt-BR" dirty="0" err="1" smtClean="0"/>
              <a:t>anteflexão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2650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94" y="1475514"/>
            <a:ext cx="7605310" cy="4889128"/>
          </a:xfrm>
        </p:spPr>
      </p:pic>
    </p:spTree>
    <p:extLst>
      <p:ext uri="{BB962C8B-B14F-4D97-AF65-F5344CB8AC3E}">
        <p14:creationId xmlns:p14="http://schemas.microsoft.com/office/powerpoint/2010/main" val="127075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Hipófise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 hipófise está localizada no centro da cabeça, logo abaixo do cérebro. Produz diversos hormônios, entre eles, o hormônio do crescimento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3670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Corpo - a parte principal do útero, conectada às tubas uterinas (trompas de Falópio) através dos cornos uterinos. O corpo tem uma base (fundo) e uma câmara interna (cavidade uterina). </a:t>
            </a:r>
          </a:p>
          <a:p>
            <a:r>
              <a:rPr lang="pt-BR" dirty="0" err="1"/>
              <a:t>Ístmo</a:t>
            </a:r>
            <a:r>
              <a:rPr lang="pt-BR" dirty="0"/>
              <a:t> - a parte estreita do útero, localizada entre o corpo e o colo do útero.</a:t>
            </a:r>
          </a:p>
          <a:p>
            <a:r>
              <a:rPr lang="pt-BR" dirty="0"/>
              <a:t>Colo - a porção inferior do útero. É constituído por duas partes (</a:t>
            </a:r>
            <a:r>
              <a:rPr lang="pt-BR" dirty="0" err="1"/>
              <a:t>supravaginal</a:t>
            </a:r>
            <a:r>
              <a:rPr lang="pt-BR" dirty="0"/>
              <a:t> e vaginal), duas aberturas (orifício interno e orifício externo) e um canal </a:t>
            </a:r>
            <a:r>
              <a:rPr lang="pt-BR" dirty="0" err="1"/>
              <a:t>cervic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8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parcialmente revestido pelo </a:t>
            </a:r>
            <a:r>
              <a:rPr lang="pt-BR" dirty="0" smtClean="0"/>
              <a:t>peritônio</a:t>
            </a:r>
          </a:p>
          <a:p>
            <a:r>
              <a:rPr lang="pt-BR" dirty="0"/>
              <a:t>Vários ligamentos peritoneais sustentam o útero e o mantêm no lugar: ligamento largo, ligamento redondo, ligamento cardinal, ligamento </a:t>
            </a:r>
            <a:r>
              <a:rPr lang="pt-BR" dirty="0" err="1"/>
              <a:t>uterossacro</a:t>
            </a:r>
            <a:r>
              <a:rPr lang="pt-BR" dirty="0"/>
              <a:t> e ligamento </a:t>
            </a:r>
            <a:r>
              <a:rPr lang="pt-BR" dirty="0" err="1"/>
              <a:t>pubocervical</a:t>
            </a:r>
            <a:r>
              <a:rPr lang="pt-BR" dirty="0" smtClean="0"/>
              <a:t>.</a:t>
            </a:r>
          </a:p>
          <a:p>
            <a:r>
              <a:rPr lang="pt-BR" dirty="0"/>
              <a:t>O útero é irrigado principalmente pela artéria uterina, que emerge da artéria ilíaca interna</a:t>
            </a:r>
          </a:p>
        </p:txBody>
      </p:sp>
    </p:spTree>
    <p:extLst>
      <p:ext uri="{BB962C8B-B14F-4D97-AF65-F5344CB8AC3E}">
        <p14:creationId xmlns:p14="http://schemas.microsoft.com/office/powerpoint/2010/main" val="3892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útero recebe inervação do plexo hipogástrico inferior através do plexo nervoso </a:t>
            </a:r>
            <a:r>
              <a:rPr lang="pt-BR" dirty="0" err="1"/>
              <a:t>uterovaginal</a:t>
            </a:r>
            <a:r>
              <a:rPr lang="pt-BR" dirty="0"/>
              <a:t>, de forma similar à vagina</a:t>
            </a:r>
            <a:r>
              <a:rPr lang="pt-BR" dirty="0" smtClean="0"/>
              <a:t>.</a:t>
            </a:r>
          </a:p>
          <a:p>
            <a:r>
              <a:rPr lang="pt-BR" dirty="0"/>
              <a:t>A drenagem linfática do útero ocorre para os linfonodos lombares, inguinais superficiais, ilíacos (internos e externos) e sacrais.</a:t>
            </a:r>
          </a:p>
        </p:txBody>
      </p:sp>
    </p:spTree>
    <p:extLst>
      <p:ext uri="{BB962C8B-B14F-4D97-AF65-F5344CB8AC3E}">
        <p14:creationId xmlns:p14="http://schemas.microsoft.com/office/powerpoint/2010/main" val="81506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Ovários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ovários são as gônadas femininas </a:t>
            </a:r>
            <a:r>
              <a:rPr lang="pt-BR" dirty="0" smtClean="0"/>
              <a:t>bilaterais</a:t>
            </a:r>
          </a:p>
          <a:p>
            <a:r>
              <a:rPr lang="pt-BR" dirty="0"/>
              <a:t>agem como glândulas </a:t>
            </a:r>
            <a:r>
              <a:rPr lang="pt-BR" dirty="0" smtClean="0"/>
              <a:t>endócrinas</a:t>
            </a:r>
          </a:p>
          <a:p>
            <a:r>
              <a:rPr lang="pt-BR" dirty="0"/>
              <a:t>Cada ovário está localizado na fossa ovariana da pelve verdadeira, adjacentes ao útero e inferior às tubas uterinas.</a:t>
            </a:r>
          </a:p>
        </p:txBody>
      </p:sp>
    </p:spTree>
    <p:extLst>
      <p:ext uri="{BB962C8B-B14F-4D97-AF65-F5344CB8AC3E}">
        <p14:creationId xmlns:p14="http://schemas.microsoft.com/office/powerpoint/2010/main" val="2121662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ovário contém quatro superfícies (anterior, posterior, medial e lateral) e dois polos (superior e inferior</a:t>
            </a:r>
            <a:r>
              <a:rPr lang="pt-BR" dirty="0" smtClean="0"/>
              <a:t>)</a:t>
            </a:r>
          </a:p>
          <a:p>
            <a:r>
              <a:rPr lang="pt-BR" dirty="0"/>
              <a:t>Os ovários recebem seu suprimento arterial das artérias ovarianas, que emergem da aorta </a:t>
            </a:r>
            <a:r>
              <a:rPr lang="pt-BR" dirty="0" smtClean="0"/>
              <a:t>abdominal</a:t>
            </a:r>
          </a:p>
          <a:p>
            <a:r>
              <a:rPr lang="pt-BR" dirty="0"/>
              <a:t> Os linfonodos lombares são responsáveis pela drenagem linfática dos ovários.</a:t>
            </a:r>
          </a:p>
        </p:txBody>
      </p:sp>
    </p:spTree>
    <p:extLst>
      <p:ext uri="{BB962C8B-B14F-4D97-AF65-F5344CB8AC3E}">
        <p14:creationId xmlns:p14="http://schemas.microsoft.com/office/powerpoint/2010/main" val="49657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Tubas uterinas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são um par de órgãos musculares que se estendem dos cornos uterinos até aos </a:t>
            </a:r>
            <a:r>
              <a:rPr lang="pt-BR" dirty="0" err="1"/>
              <a:t>pólos</a:t>
            </a:r>
            <a:r>
              <a:rPr lang="pt-BR" dirty="0"/>
              <a:t> superiores dos </a:t>
            </a:r>
            <a:r>
              <a:rPr lang="pt-BR" dirty="0" smtClean="0"/>
              <a:t>ovários</a:t>
            </a:r>
          </a:p>
          <a:p>
            <a:r>
              <a:rPr lang="pt-BR" dirty="0"/>
              <a:t>As tubas uterinas são órgãos intraperitoneais, revestidos completamente por uma parte do ligamento largo do útero chamada de </a:t>
            </a:r>
            <a:r>
              <a:rPr lang="pt-BR" dirty="0" err="1"/>
              <a:t>mesosalpinge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323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Infundíbulo - a parte distal da tuba uterina que se abre para a cavidade peritoneal através do </a:t>
            </a:r>
            <a:r>
              <a:rPr lang="pt-BR" dirty="0" err="1"/>
              <a:t>óstio</a:t>
            </a:r>
            <a:r>
              <a:rPr lang="pt-BR" dirty="0"/>
              <a:t> abdominal. O infundíbulo contém projeções em formatos de dedos chamadas de fímbrias, que se estendem sobre a superfície medial dos ovários.</a:t>
            </a:r>
          </a:p>
          <a:p>
            <a:r>
              <a:rPr lang="pt-BR" dirty="0"/>
              <a:t>Ampola - é a parte mais longa e mais larga da tuba uterina. É o local mais comum de fertilização.</a:t>
            </a:r>
          </a:p>
          <a:p>
            <a:r>
              <a:rPr lang="pt-BR" dirty="0" err="1"/>
              <a:t>Ístmo</a:t>
            </a:r>
            <a:r>
              <a:rPr lang="pt-BR" dirty="0"/>
              <a:t> - é a parte mais estreita da tuba uterina</a:t>
            </a:r>
          </a:p>
          <a:p>
            <a:r>
              <a:rPr lang="pt-BR" dirty="0"/>
              <a:t>Parte intramural (uterina) - Se comunica diretamente com a cavidade uterina através do </a:t>
            </a:r>
            <a:r>
              <a:rPr lang="pt-BR" dirty="0" err="1"/>
              <a:t>óstio</a:t>
            </a:r>
            <a:r>
              <a:rPr lang="pt-BR" dirty="0"/>
              <a:t> uterino.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344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23" y="1406397"/>
            <a:ext cx="7262008" cy="5025655"/>
          </a:xfrm>
        </p:spPr>
      </p:pic>
    </p:spTree>
    <p:extLst>
      <p:ext uri="{BB962C8B-B14F-4D97-AF65-F5344CB8AC3E}">
        <p14:creationId xmlns:p14="http://schemas.microsoft.com/office/powerpoint/2010/main" val="672688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Genitália externa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genitália externa (vulva) são os órgãos do sistema reprodutor feminino localizados no </a:t>
            </a:r>
            <a:r>
              <a:rPr lang="pt-BR" u="sng" dirty="0"/>
              <a:t>períneo</a:t>
            </a:r>
            <a:r>
              <a:rPr lang="pt-BR" dirty="0"/>
              <a:t>, fora da </a:t>
            </a:r>
            <a:r>
              <a:rPr lang="pt-BR" dirty="0" smtClean="0"/>
              <a:t>pelve</a:t>
            </a:r>
          </a:p>
          <a:p>
            <a:r>
              <a:rPr lang="pt-BR" dirty="0"/>
              <a:t>Monte pubiano</a:t>
            </a:r>
          </a:p>
          <a:p>
            <a:r>
              <a:rPr lang="pt-BR" dirty="0"/>
              <a:t>Grandes lábios</a:t>
            </a:r>
          </a:p>
          <a:p>
            <a:r>
              <a:rPr lang="pt-BR" dirty="0"/>
              <a:t>Pequenos lábios</a:t>
            </a:r>
          </a:p>
          <a:p>
            <a:r>
              <a:rPr lang="pt-BR" dirty="0" err="1"/>
              <a:t>Clitoris</a:t>
            </a:r>
            <a:endParaRPr lang="pt-BR" dirty="0"/>
          </a:p>
          <a:p>
            <a:r>
              <a:rPr lang="pt-BR" dirty="0"/>
              <a:t>Vestíbulo</a:t>
            </a:r>
          </a:p>
          <a:p>
            <a:r>
              <a:rPr lang="pt-BR" dirty="0"/>
              <a:t>Bulbo vestibular</a:t>
            </a:r>
          </a:p>
          <a:p>
            <a:r>
              <a:rPr lang="pt-BR" dirty="0"/>
              <a:t>Glândulas vestibulares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230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55" y="1834166"/>
            <a:ext cx="7861058" cy="447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2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Tireoide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tireoide está localizada no pescoço, produz a </a:t>
            </a:r>
            <a:r>
              <a:rPr lang="pt-BR" b="1" dirty="0"/>
              <a:t>tiroxina</a:t>
            </a:r>
            <a:r>
              <a:rPr lang="pt-BR" dirty="0"/>
              <a:t>, hormônio que controla a velocidade do metabolismo celular, na manutenção do peso e do calor corporal, no crescimento e no ritmo cardíaco</a:t>
            </a:r>
          </a:p>
        </p:txBody>
      </p:sp>
    </p:spTree>
    <p:extLst>
      <p:ext uri="{BB962C8B-B14F-4D97-AF65-F5344CB8AC3E}">
        <p14:creationId xmlns:p14="http://schemas.microsoft.com/office/powerpoint/2010/main" val="3422027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monte pubiano é uma massa de tecido subcutâneo adiposo localizado anteriormente à sínfise púbica. A pele sobre o monte pubiano é coberta com uma camada triangular de </a:t>
            </a:r>
            <a:r>
              <a:rPr lang="pt-BR" dirty="0" err="1"/>
              <a:t>pêlos</a:t>
            </a:r>
            <a:r>
              <a:rPr lang="pt-BR" dirty="0"/>
              <a:t> pubianos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99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grandes lábios são duas dobras cutâneas longitudinais cobertas por </a:t>
            </a:r>
            <a:r>
              <a:rPr lang="pt-BR" dirty="0" err="1"/>
              <a:t>pêlos</a:t>
            </a:r>
            <a:r>
              <a:rPr lang="pt-BR" dirty="0"/>
              <a:t> pubianos. </a:t>
            </a:r>
          </a:p>
        </p:txBody>
      </p:sp>
    </p:spTree>
    <p:extLst>
      <p:ext uri="{BB962C8B-B14F-4D97-AF65-F5344CB8AC3E}">
        <p14:creationId xmlns:p14="http://schemas.microsoft.com/office/powerpoint/2010/main" val="805453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pequenos lábios são duas dobras cutâneas longitudinais, finas e sem </a:t>
            </a:r>
            <a:r>
              <a:rPr lang="pt-BR" dirty="0" err="1"/>
              <a:t>pêlos</a:t>
            </a:r>
            <a:r>
              <a:rPr lang="pt-BR" dirty="0"/>
              <a:t>, encontradas entre os grandes </a:t>
            </a:r>
            <a:r>
              <a:rPr lang="pt-BR" dirty="0" smtClean="0"/>
              <a:t>lábios</a:t>
            </a:r>
          </a:p>
          <a:p>
            <a:r>
              <a:rPr lang="pt-BR" dirty="0"/>
              <a:t>O </a:t>
            </a:r>
            <a:r>
              <a:rPr lang="pt-BR" dirty="0" err="1"/>
              <a:t>clitoris</a:t>
            </a:r>
            <a:r>
              <a:rPr lang="pt-BR" dirty="0"/>
              <a:t> é um órgão erétil responsável pelas sensações </a:t>
            </a:r>
            <a:r>
              <a:rPr lang="pt-BR" dirty="0" smtClean="0"/>
              <a:t>sexuais</a:t>
            </a:r>
          </a:p>
          <a:p>
            <a:r>
              <a:rPr lang="pt-BR" dirty="0"/>
              <a:t>A região entre os pequenos lábios é chamada de vestíbulo. Esta área perineal contém o orifício vaginal, a abertura da uretra feminina e as aberturas dos ductos excretores das glândulas vestibulares maiores e menores.</a:t>
            </a:r>
          </a:p>
        </p:txBody>
      </p:sp>
    </p:spTree>
    <p:extLst>
      <p:ext uri="{BB962C8B-B14F-4D97-AF65-F5344CB8AC3E}">
        <p14:creationId xmlns:p14="http://schemas.microsoft.com/office/powerpoint/2010/main" val="27816752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 glândulas vestibulares maiores (de </a:t>
            </a:r>
            <a:r>
              <a:rPr lang="pt-BR" dirty="0" err="1"/>
              <a:t>Bartholin</a:t>
            </a:r>
            <a:r>
              <a:rPr lang="pt-BR" dirty="0"/>
              <a:t>) são encontradas de cada lado do vestíbulo. Elas são homólogas às glândulas bulbouretrais no sexo masculino e servem para lubrificar a vulva durante a relação sexual</a:t>
            </a:r>
          </a:p>
          <a:p>
            <a:r>
              <a:rPr lang="pt-BR" dirty="0"/>
              <a:t>As glândulas vestibulares menores estão localizadas entre os orifícios uretral e vaginal. Essas glândulas são homólogas à próstata masculina.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64664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bulbos vestibulares são um par de tecidos eréteis subcutâneos análogos ao bulbo peniano e ao corpo esponjoso no sexo masculino. Eles se estendem de cada lado do vestíbulo e se unem na frente do orifício uretral.</a:t>
            </a:r>
          </a:p>
        </p:txBody>
      </p:sp>
    </p:spTree>
    <p:extLst>
      <p:ext uri="{BB962C8B-B14F-4D97-AF65-F5344CB8AC3E}">
        <p14:creationId xmlns:p14="http://schemas.microsoft.com/office/powerpoint/2010/main" val="7320608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ciclo menstrual é uma série de mudanças mensais aos órgãos reprodutores femininos induzidas por hormônios. Envolve dois ciclos que se interagem e se sobrepõem: o ciclo ovariano e o ciclo uterino. O ciclo ovariano passa por três fases: folicular, </a:t>
            </a:r>
            <a:r>
              <a:rPr lang="pt-BR" dirty="0" err="1"/>
              <a:t>ovulatória</a:t>
            </a:r>
            <a:r>
              <a:rPr lang="pt-BR" dirty="0"/>
              <a:t> e lútea. Juntos elas permitem a maturação e liberação do óvulo</a:t>
            </a:r>
          </a:p>
        </p:txBody>
      </p:sp>
    </p:spTree>
    <p:extLst>
      <p:ext uri="{BB962C8B-B14F-4D97-AF65-F5344CB8AC3E}">
        <p14:creationId xmlns:p14="http://schemas.microsoft.com/office/powerpoint/2010/main" val="2575044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Fase folicular - (Dias 1-14) Os folículos ovarianos amadurecem e se preparam para a ovulação. Esta fase se sobrepõe à fase proliferativa do ciclo uterino, que prepara o revestimento do útero para implantação.</a:t>
            </a:r>
          </a:p>
          <a:p>
            <a:r>
              <a:rPr lang="pt-BR" dirty="0"/>
              <a:t>Ovulação - (Geralmente dia 14) O folículo ovariano se rompe e libera o óvulo. </a:t>
            </a:r>
          </a:p>
          <a:p>
            <a:r>
              <a:rPr lang="pt-BR" dirty="0"/>
              <a:t>Fase lútea - (Dias 14 - 28) O folículo ovariano é transformado em corpo lúteo secretor de hormônios. Essa fase corresponde à fase secretora do ciclo uterino, na qual o endométrio se torna um ambiente </a:t>
            </a:r>
            <a:r>
              <a:rPr lang="pt-BR" dirty="0" err="1"/>
              <a:t>nutricionalmente</a:t>
            </a:r>
            <a:r>
              <a:rPr lang="pt-BR" dirty="0"/>
              <a:t> rico para a implantação do óvulo fertilizado. </a:t>
            </a:r>
          </a:p>
          <a:p>
            <a:r>
              <a:rPr lang="pt-BR" dirty="0"/>
              <a:t>Menstruação - Se nenhum óvulo é fertilizado, o revestimento endometrial se descama, o que significa o início da menstruação, a primeira fase do ciclo uterino. Se um óvulo for fertilizado, a gravidez será mantida por uma série de cascatas hormonais.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82143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REPRODUTOR MASCULINO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</a:t>
            </a:r>
            <a:r>
              <a:rPr lang="pt-BR" b="1" dirty="0"/>
              <a:t> sistema reprodutor </a:t>
            </a:r>
            <a:r>
              <a:rPr lang="pt-BR" dirty="0"/>
              <a:t>masculino produz os gametas masculinos e o hormônio testosterona. Esse sistema apresenta órgãos externos e internos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06303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órgãos genitais internos são as gônadas masculinas (</a:t>
            </a:r>
            <a:r>
              <a:rPr lang="pt-BR" u="sng" dirty="0"/>
              <a:t>testículos</a:t>
            </a:r>
            <a:r>
              <a:rPr lang="pt-BR" dirty="0"/>
              <a:t>), o epidídimo, uma série de ductos e as glândulas </a:t>
            </a:r>
            <a:r>
              <a:rPr lang="pt-BR" dirty="0" smtClean="0"/>
              <a:t>acessórias</a:t>
            </a:r>
          </a:p>
          <a:p>
            <a:r>
              <a:rPr lang="pt-BR" dirty="0"/>
              <a:t>O pênis e o escroto compõem os órgãos sexuais externos.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69471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20" y="857283"/>
            <a:ext cx="6275587" cy="5522517"/>
          </a:xfrm>
        </p:spPr>
      </p:pic>
    </p:spTree>
    <p:extLst>
      <p:ext uri="{BB962C8B-B14F-4D97-AF65-F5344CB8AC3E}">
        <p14:creationId xmlns:p14="http://schemas.microsoft.com/office/powerpoint/2010/main" val="106859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hipertireoidismo, funcionamento exagerado da tireoide, acelera todo o metabolismo: o coração bate mais rápido, a temperatura do corpo fica mais alta do que o normal, a pessoa emagrece por gastar mais energia.</a:t>
            </a:r>
          </a:p>
        </p:txBody>
      </p:sp>
    </p:spTree>
    <p:extLst>
      <p:ext uri="{BB962C8B-B14F-4D97-AF65-F5344CB8AC3E}">
        <p14:creationId xmlns:p14="http://schemas.microsoft.com/office/powerpoint/2010/main" val="36535416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PÊNIS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pênis é o órgão </a:t>
            </a:r>
            <a:r>
              <a:rPr lang="pt-BR" dirty="0" err="1"/>
              <a:t>copulatório</a:t>
            </a:r>
            <a:r>
              <a:rPr lang="pt-BR" dirty="0"/>
              <a:t> da genitália externa masculina. Sua função é fornecer uma via de saída para a urina e o fluido seminal, uma vez que comporta a uretra.</a:t>
            </a:r>
          </a:p>
          <a:p>
            <a:r>
              <a:rPr lang="pt-BR" dirty="0"/>
              <a:t> O tecido erétil possibilita a ereção, uma vez que se enche de sangue nesse momento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88246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25" y="1187525"/>
            <a:ext cx="6559913" cy="5466595"/>
          </a:xfrm>
        </p:spPr>
      </p:pic>
    </p:spTree>
    <p:extLst>
      <p:ext uri="{BB962C8B-B14F-4D97-AF65-F5344CB8AC3E}">
        <p14:creationId xmlns:p14="http://schemas.microsoft.com/office/powerpoint/2010/main" val="3667374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18" y="753228"/>
            <a:ext cx="8639957" cy="5734772"/>
          </a:xfrm>
        </p:spPr>
      </p:pic>
    </p:spTree>
    <p:extLst>
      <p:ext uri="{BB962C8B-B14F-4D97-AF65-F5344CB8AC3E}">
        <p14:creationId xmlns:p14="http://schemas.microsoft.com/office/powerpoint/2010/main" val="9168170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pênis é dividido em três partes: raiz, corpo e </a:t>
            </a:r>
            <a:r>
              <a:rPr lang="pt-BR" dirty="0" smtClean="0"/>
              <a:t>glande.</a:t>
            </a:r>
          </a:p>
          <a:p>
            <a:r>
              <a:rPr lang="pt-BR" dirty="0"/>
              <a:t>A glande é a porção mais distal do corpo esponjoso. Uma duplicidade de pele chamada de prepúcio envolve a glande e a protege. A ponta da glande não é envolvida pelo prepúcio e apresenta o orifício externo da uretra.</a:t>
            </a: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5269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Vascularização e inervação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suprido por ramos da artéria pudenda </a:t>
            </a:r>
            <a:r>
              <a:rPr lang="pt-BR" dirty="0" smtClean="0"/>
              <a:t>interna</a:t>
            </a:r>
          </a:p>
          <a:p>
            <a:r>
              <a:rPr lang="pt-BR" dirty="0"/>
              <a:t>sangue venoso é conduzido pela veia pudenda externa </a:t>
            </a:r>
            <a:r>
              <a:rPr lang="pt-BR" dirty="0" smtClean="0"/>
              <a:t>superficial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4096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u="sng" dirty="0"/>
              <a:t>Nervo pudendo</a:t>
            </a:r>
            <a:r>
              <a:rPr lang="pt-BR" dirty="0"/>
              <a:t> - fornece informações sensoriais e simpáticas</a:t>
            </a:r>
          </a:p>
          <a:p>
            <a:r>
              <a:rPr lang="pt-BR" u="sng" dirty="0"/>
              <a:t>Nervos esplâncnicos pélvicos </a:t>
            </a:r>
            <a:r>
              <a:rPr lang="pt-BR" dirty="0"/>
              <a:t>- fornecem inervação parassimpática envolvida na função erétil através do plexo prostático</a:t>
            </a:r>
          </a:p>
          <a:p>
            <a:r>
              <a:rPr lang="pt-BR" u="sng" dirty="0"/>
              <a:t>Nervo </a:t>
            </a:r>
            <a:r>
              <a:rPr lang="pt-BR" u="sng" dirty="0" err="1"/>
              <a:t>Ilioinguinal</a:t>
            </a:r>
            <a:r>
              <a:rPr lang="pt-BR" u="sng" dirty="0"/>
              <a:t> - </a:t>
            </a:r>
            <a:r>
              <a:rPr lang="pt-BR" dirty="0"/>
              <a:t>inerva a pele da raiz peniana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87496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02" y="561703"/>
            <a:ext cx="9354515" cy="5986890"/>
          </a:xfrm>
        </p:spPr>
      </p:pic>
    </p:spTree>
    <p:extLst>
      <p:ext uri="{BB962C8B-B14F-4D97-AF65-F5344CB8AC3E}">
        <p14:creationId xmlns:p14="http://schemas.microsoft.com/office/powerpoint/2010/main" val="26770409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Escroto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saco escrotal ou bolsa escrotal, estão os testículos, os quais ficam suspensos na extremidade do cordão espermático</a:t>
            </a:r>
            <a:r>
              <a:rPr lang="pt-BR" dirty="0" smtClean="0"/>
              <a:t>.</a:t>
            </a:r>
          </a:p>
          <a:p>
            <a:r>
              <a:rPr lang="pt-BR" dirty="0"/>
              <a:t> A localização dos testículos no saco escrotal é importante, pois garante que essas estruturas fiquem em um local com temperatura inferior àquela encontrada no restante do corpo. Normalmente, a temperatura no saco escrotal é cerca de 2 </a:t>
            </a:r>
            <a:r>
              <a:rPr lang="pt-BR" dirty="0" err="1"/>
              <a:t>ºC</a:t>
            </a:r>
            <a:r>
              <a:rPr lang="pt-BR" dirty="0"/>
              <a:t> abaixo da temperatura corporal.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56619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88" y="948134"/>
            <a:ext cx="7962779" cy="5653573"/>
          </a:xfrm>
        </p:spPr>
      </p:pic>
    </p:spTree>
    <p:extLst>
      <p:ext uri="{BB962C8B-B14F-4D97-AF65-F5344CB8AC3E}">
        <p14:creationId xmlns:p14="http://schemas.microsoft.com/office/powerpoint/2010/main" val="38248602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PROSTATA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é uma glândula única do sistema reprodutor </a:t>
            </a:r>
            <a:r>
              <a:rPr lang="pt-BR" dirty="0" smtClean="0"/>
              <a:t>masculino</a:t>
            </a:r>
          </a:p>
          <a:p>
            <a:r>
              <a:rPr lang="pt-BR" dirty="0"/>
              <a:t> É encontrada inferiormente à </a:t>
            </a:r>
            <a:r>
              <a:rPr lang="pt-BR" u="sng" dirty="0"/>
              <a:t>bexiga</a:t>
            </a:r>
            <a:r>
              <a:rPr lang="pt-BR" dirty="0"/>
              <a:t> e é atravessada pela uretra</a:t>
            </a:r>
            <a:r>
              <a:rPr lang="pt-BR" dirty="0" smtClean="0"/>
              <a:t>.</a:t>
            </a:r>
          </a:p>
          <a:p>
            <a:r>
              <a:rPr lang="pt-BR" dirty="0"/>
              <a:t>A função da próstata é produzir um fluido que é secretado na uretra durante a ejaculação,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839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hipotireoidismo é quando a tireoide trabalha menos e produz menos tiroxina. Assim, o metabolismo se torna mais lento, algumas regiões do corpo ficam inchadas, o coração bate mais vagarosamente, o sangue circula mais lentamente, a pessoa gasta menos energia, tende a engordar e as respostas físicas e mentais tornam-se mais lentas e se não tratada pode ocorrer o bócio.</a:t>
            </a:r>
          </a:p>
        </p:txBody>
      </p:sp>
    </p:spTree>
    <p:extLst>
      <p:ext uri="{BB962C8B-B14F-4D97-AF65-F5344CB8AC3E}">
        <p14:creationId xmlns:p14="http://schemas.microsoft.com/office/powerpoint/2010/main" val="34543789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60" y="583131"/>
            <a:ext cx="7504439" cy="6075022"/>
          </a:xfrm>
        </p:spPr>
      </p:pic>
    </p:spTree>
    <p:extLst>
      <p:ext uri="{BB962C8B-B14F-4D97-AF65-F5344CB8AC3E}">
        <p14:creationId xmlns:p14="http://schemas.microsoft.com/office/powerpoint/2010/main" val="31026222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Vesículas seminais:</a:t>
            </a:r>
            <a:r>
              <a:rPr lang="pt-BR" dirty="0"/>
              <a:t> Produzem uma secreção rica em substâncias importantes para o espermatozoide. Entre essas substâncias, destaca-se a frutose, que está relacionada com o fornecimento de energia aos espermatozoides. Cerca de 70% do sêmen é formado por secreção proveniente dessa glândula</a:t>
            </a:r>
            <a:r>
              <a:rPr lang="pt-BR" dirty="0" smtClean="0"/>
              <a:t>.</a:t>
            </a:r>
          </a:p>
          <a:p>
            <a:r>
              <a:rPr lang="pt-BR" b="1" dirty="0"/>
              <a:t>Glândulas bulbouretrais: </a:t>
            </a:r>
            <a:r>
              <a:rPr lang="pt-BR" dirty="0"/>
              <a:t>Produzem uma secreção clara que atua como um lubrificante e também neutralizante, retirando qualquer resto de urina que possa ter ficado no canal urinário.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90366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Anatomia dos testículos 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 </a:t>
            </a:r>
            <a:r>
              <a:rPr lang="pt-BR" u="sng" dirty="0"/>
              <a:t>testículos</a:t>
            </a:r>
            <a:r>
              <a:rPr lang="pt-BR" dirty="0"/>
              <a:t> são um par de órgãos genitais internos de formato ovalado encontrados no escroto, ou bolsa escrotal. Sua função é produzir espermatozoides e o hormônio testosterona.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833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45" y="966503"/>
            <a:ext cx="7871644" cy="5770673"/>
          </a:xfrm>
        </p:spPr>
      </p:pic>
    </p:spTree>
    <p:extLst>
      <p:ext uri="{BB962C8B-B14F-4D97-AF65-F5344CB8AC3E}">
        <p14:creationId xmlns:p14="http://schemas.microsoft.com/office/powerpoint/2010/main" val="31459835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testículos compreendem uma rede intrincada de túbulos e células secretoras dispersas</a:t>
            </a:r>
            <a:r>
              <a:rPr lang="pt-BR" dirty="0" smtClean="0"/>
              <a:t>.</a:t>
            </a:r>
          </a:p>
          <a:p>
            <a:r>
              <a:rPr lang="pt-BR" dirty="0"/>
              <a:t>Cada um deles desempenha um papel vital na espermatogênese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616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Espermatogênese pode ser definida como processo em que ocorrem a formação e o desenvolvimento do espermatozoide. </a:t>
            </a:r>
            <a:r>
              <a:rPr lang="pt-BR" dirty="0"/>
              <a:t>Esse processo ocorre nos testículos, mais precisamente nos túbulos seminíferos.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86416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Epidídimo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epidídimo está localizado na superfície posterior do testículo. É constituído por uma série de ductos e a sua principal função é o armazenamento e a maturação dos </a:t>
            </a:r>
            <a:r>
              <a:rPr lang="pt-BR" dirty="0" err="1"/>
              <a:t>espermatozóides</a:t>
            </a:r>
            <a:r>
              <a:rPr lang="pt-BR" dirty="0"/>
              <a:t>. O epidídimo é dividido em três partes: a cabeça, que está conectada aos ductos eferentes dos testículos, o corpo e a cauda. A cauda do epidídimo continua </a:t>
            </a:r>
            <a:r>
              <a:rPr lang="pt-BR" dirty="0" err="1"/>
              <a:t>distalmente</a:t>
            </a:r>
            <a:r>
              <a:rPr lang="pt-BR" dirty="0"/>
              <a:t> como o ducto deferente.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65464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56" y="753228"/>
            <a:ext cx="7905509" cy="5795498"/>
          </a:xfrm>
        </p:spPr>
      </p:pic>
    </p:spTree>
    <p:extLst>
      <p:ext uri="{BB962C8B-B14F-4D97-AF65-F5344CB8AC3E}">
        <p14:creationId xmlns:p14="http://schemas.microsoft.com/office/powerpoint/2010/main" val="19044030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Funículo espermático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 funículo espermático conduz o feixe </a:t>
            </a:r>
            <a:r>
              <a:rPr lang="pt-BR" dirty="0" err="1"/>
              <a:t>neurovascular</a:t>
            </a:r>
            <a:r>
              <a:rPr lang="pt-BR" dirty="0"/>
              <a:t> dos testículos e os suspende no escroto. O feixe consiste em artérias, nervos, plexos </a:t>
            </a:r>
            <a:r>
              <a:rPr lang="pt-BR" dirty="0" err="1"/>
              <a:t>pampiniformes</a:t>
            </a:r>
            <a:r>
              <a:rPr lang="pt-BR" dirty="0"/>
              <a:t>, vasos deferentes, vasos linfáticos e túnica vaginal dos testículos, e no músculo </a:t>
            </a:r>
            <a:r>
              <a:rPr lang="pt-BR" dirty="0" err="1"/>
              <a:t>cremaster</a:t>
            </a:r>
            <a:r>
              <a:rPr lang="pt-BR" dirty="0"/>
              <a:t>. Envolvendo essas estruturas </a:t>
            </a:r>
            <a:r>
              <a:rPr lang="pt-BR" dirty="0" err="1"/>
              <a:t>neurovasculares</a:t>
            </a:r>
            <a:r>
              <a:rPr lang="pt-BR" dirty="0"/>
              <a:t> estão três camadas de tecido: fáscia espermática externa, músculo </a:t>
            </a:r>
            <a:r>
              <a:rPr lang="pt-BR" dirty="0" err="1"/>
              <a:t>cremaster</a:t>
            </a:r>
            <a:r>
              <a:rPr lang="pt-BR" dirty="0"/>
              <a:t> e fáscia espermática interna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63344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86" y="287383"/>
            <a:ext cx="7903509" cy="5948727"/>
          </a:xfrm>
        </p:spPr>
      </p:pic>
    </p:spTree>
    <p:extLst>
      <p:ext uri="{BB962C8B-B14F-4D97-AF65-F5344CB8AC3E}">
        <p14:creationId xmlns:p14="http://schemas.microsoft.com/office/powerpoint/2010/main" val="261545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Paratireoides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589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paratireoides são quatro pequenas glândulas, localizadas atrás da tireoide, que produzem o </a:t>
            </a:r>
            <a:r>
              <a:rPr lang="pt-BR" b="1" dirty="0"/>
              <a:t>paratormônio</a:t>
            </a:r>
            <a:r>
              <a:rPr lang="pt-BR" dirty="0"/>
              <a:t>, hormônio que regula a quantidade de cálcio e fósforo no sangue.</a:t>
            </a:r>
          </a:p>
        </p:txBody>
      </p:sp>
    </p:spTree>
    <p:extLst>
      <p:ext uri="{BB962C8B-B14F-4D97-AF65-F5344CB8AC3E}">
        <p14:creationId xmlns:p14="http://schemas.microsoft.com/office/powerpoint/2010/main" val="427628728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84</TotalTime>
  <Words>712</Words>
  <Application>Microsoft Office PowerPoint</Application>
  <PresentationFormat>Widescreen</PresentationFormat>
  <Paragraphs>135</Paragraphs>
  <Slides>79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2" baseType="lpstr">
      <vt:lpstr>Arial</vt:lpstr>
      <vt:lpstr>Trebuchet MS</vt:lpstr>
      <vt:lpstr>Berlim</vt:lpstr>
      <vt:lpstr>SISTEMA ENDÓCRINO</vt:lpstr>
      <vt:lpstr>Apresentação do PowerPoint</vt:lpstr>
      <vt:lpstr>Apresentação do PowerPoint</vt:lpstr>
      <vt:lpstr>Hipófise </vt:lpstr>
      <vt:lpstr>Tireoide </vt:lpstr>
      <vt:lpstr>Apresentação do PowerPoint</vt:lpstr>
      <vt:lpstr>Apresentação do PowerPoint</vt:lpstr>
      <vt:lpstr>Paratireoides </vt:lpstr>
      <vt:lpstr>Apresentação do PowerPoint</vt:lpstr>
      <vt:lpstr>Timo </vt:lpstr>
      <vt:lpstr>Suprarrenais </vt:lpstr>
      <vt:lpstr>Pâncreas </vt:lpstr>
      <vt:lpstr>Apresentação do PowerPoint</vt:lpstr>
      <vt:lpstr>Glândulas sexuais </vt:lpstr>
      <vt:lpstr>SISTEMA URINÁRIO</vt:lpstr>
      <vt:lpstr>Rins </vt:lpstr>
      <vt:lpstr>Apresentação do PowerPoint</vt:lpstr>
      <vt:lpstr>Apresentação do PowerPoint</vt:lpstr>
      <vt:lpstr>Apresentação do PowerPoint</vt:lpstr>
      <vt:lpstr>VIAS URINÁRIAS</vt:lpstr>
      <vt:lpstr>Bexiga Urinária </vt:lpstr>
      <vt:lpstr>Apresentação do PowerPoint</vt:lpstr>
      <vt:lpstr>Uretra </vt:lpstr>
      <vt:lpstr>Apresentação do PowerPoint</vt:lpstr>
      <vt:lpstr>Apresentação do PowerPoint</vt:lpstr>
      <vt:lpstr>Apresentação do PowerPoint</vt:lpstr>
      <vt:lpstr>Apresentação do PowerPoint</vt:lpstr>
      <vt:lpstr>Orgãos reprodutores femininos </vt:lpstr>
      <vt:lpstr>Apresentação do PowerPoint</vt:lpstr>
      <vt:lpstr>Apresentação do PowerPoint</vt:lpstr>
      <vt:lpstr>Apresentação do PowerPoint</vt:lpstr>
      <vt:lpstr>Apresentação do PowerPoint</vt:lpstr>
      <vt:lpstr>Genitália interna </vt:lpstr>
      <vt:lpstr>Vagina </vt:lpstr>
      <vt:lpstr>Apresentação do PowerPoint</vt:lpstr>
      <vt:lpstr>Apresentação do PowerPoint</vt:lpstr>
      <vt:lpstr>Apresentação do PowerPoint</vt:lpstr>
      <vt:lpstr>Útero </vt:lpstr>
      <vt:lpstr>Apresentação do PowerPoint</vt:lpstr>
      <vt:lpstr>Apresentação do PowerPoint</vt:lpstr>
      <vt:lpstr>Apresentação do PowerPoint</vt:lpstr>
      <vt:lpstr>Apresentação do PowerPoint</vt:lpstr>
      <vt:lpstr>Ovários </vt:lpstr>
      <vt:lpstr>Apresentação do PowerPoint</vt:lpstr>
      <vt:lpstr>Tubas uterinas</vt:lpstr>
      <vt:lpstr>Apresentação do PowerPoint</vt:lpstr>
      <vt:lpstr>Apresentação do PowerPoint</vt:lpstr>
      <vt:lpstr>Genitália externa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REPRODUTOR MASCULINO</vt:lpstr>
      <vt:lpstr>Apresentação do PowerPoint</vt:lpstr>
      <vt:lpstr>Apresentação do PowerPoint</vt:lpstr>
      <vt:lpstr>PÊNIS</vt:lpstr>
      <vt:lpstr>Apresentação do PowerPoint</vt:lpstr>
      <vt:lpstr>Apresentação do PowerPoint</vt:lpstr>
      <vt:lpstr>Apresentação do PowerPoint</vt:lpstr>
      <vt:lpstr>Vascularização e inervação </vt:lpstr>
      <vt:lpstr>Apresentação do PowerPoint</vt:lpstr>
      <vt:lpstr>Apresentação do PowerPoint</vt:lpstr>
      <vt:lpstr>Escroto </vt:lpstr>
      <vt:lpstr>Apresentação do PowerPoint</vt:lpstr>
      <vt:lpstr>PROSTATA</vt:lpstr>
      <vt:lpstr>Apresentação do PowerPoint</vt:lpstr>
      <vt:lpstr>Apresentação do PowerPoint</vt:lpstr>
      <vt:lpstr>Anatomia dos testículos  </vt:lpstr>
      <vt:lpstr>Apresentação do PowerPoint</vt:lpstr>
      <vt:lpstr>Apresentação do PowerPoint</vt:lpstr>
      <vt:lpstr>Apresentação do PowerPoint</vt:lpstr>
      <vt:lpstr>Epidídimo </vt:lpstr>
      <vt:lpstr>Apresentação do PowerPoint</vt:lpstr>
      <vt:lpstr>Funículo espermático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ENDÓCRINO</dc:title>
  <dc:creator>cliente</dc:creator>
  <cp:lastModifiedBy>cliente</cp:lastModifiedBy>
  <cp:revision>11</cp:revision>
  <dcterms:created xsi:type="dcterms:W3CDTF">2020-11-04T17:47:38Z</dcterms:created>
  <dcterms:modified xsi:type="dcterms:W3CDTF">2020-11-11T19:49:44Z</dcterms:modified>
</cp:coreProperties>
</file>