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2" r:id="rId10"/>
    <p:sldId id="263" r:id="rId11"/>
    <p:sldId id="265" r:id="rId12"/>
    <p:sldId id="268" r:id="rId13"/>
    <p:sldId id="269" r:id="rId14"/>
    <p:sldId id="270" r:id="rId15"/>
    <p:sldId id="271" r:id="rId16"/>
    <p:sldId id="264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79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undoeducacao.uol.com.br/quimica/oxigenio.htm" TargetMode="External"/><Relationship Id="rId2" Type="http://schemas.openxmlformats.org/officeDocument/2006/relationships/hyperlink" Target="https://mundoeducacao.uol.com.br/biologia/hemoglobina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SISTEMA CIRCULATÓRIO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398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sangue é composto pelo </a:t>
            </a:r>
            <a:r>
              <a:rPr lang="pt-BR" b="1" dirty="0"/>
              <a:t>plasma</a:t>
            </a:r>
            <a:r>
              <a:rPr lang="pt-BR" dirty="0"/>
              <a:t> e pelos </a:t>
            </a:r>
            <a:r>
              <a:rPr lang="pt-BR" b="1" dirty="0"/>
              <a:t>elementos celulares</a:t>
            </a:r>
            <a:r>
              <a:rPr lang="pt-BR" dirty="0"/>
              <a:t>, que incluem células sanguíneas e fragmentos celulares. O plasma, que é a matriz líquida do sangue, corresponde a </a:t>
            </a:r>
            <a:r>
              <a:rPr lang="pt-BR" b="1" dirty="0"/>
              <a:t>55% </a:t>
            </a:r>
            <a:r>
              <a:rPr lang="pt-BR" dirty="0"/>
              <a:t>do volume sanguíneo, enquanto os elementos celulares ocupam, aproximadamente, </a:t>
            </a:r>
            <a:r>
              <a:rPr lang="pt-BR" b="1" dirty="0"/>
              <a:t>45%</a:t>
            </a:r>
            <a:r>
              <a:rPr lang="pt-BR" dirty="0"/>
              <a:t> desse volume.</a:t>
            </a:r>
          </a:p>
        </p:txBody>
      </p:sp>
    </p:spTree>
    <p:extLst>
      <p:ext uri="{BB962C8B-B14F-4D97-AF65-F5344CB8AC3E}">
        <p14:creationId xmlns:p14="http://schemas.microsoft.com/office/powerpoint/2010/main" val="223674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Hemácias, eritrócitos ou glóbulos vermelhos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hemácias são células sanguíneas que se destacam por seu formato de</a:t>
            </a:r>
            <a:r>
              <a:rPr lang="pt-BR" b="1" dirty="0"/>
              <a:t> pequeno disco bicôncavo</a:t>
            </a:r>
            <a:r>
              <a:rPr lang="pt-BR" dirty="0"/>
              <a:t> contendo uma grande quantidade de </a:t>
            </a:r>
            <a:r>
              <a:rPr lang="pt-BR" b="1" u="sng" dirty="0">
                <a:hlinkClick r:id="rId2"/>
              </a:rPr>
              <a:t>hemoglobina</a:t>
            </a:r>
            <a:r>
              <a:rPr lang="pt-BR" dirty="0"/>
              <a:t>, pigmento responsável pelo transporte de </a:t>
            </a:r>
            <a:r>
              <a:rPr lang="pt-BR" b="1" u="sng" dirty="0">
                <a:hlinkClick r:id="rId3"/>
              </a:rPr>
              <a:t>oxigênio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342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Leucócitos ou glóbulos brancos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Os leucócitos são </a:t>
            </a:r>
            <a:r>
              <a:rPr lang="pt-BR" b="1" dirty="0"/>
              <a:t>células</a:t>
            </a:r>
            <a:r>
              <a:rPr lang="pt-BR" dirty="0"/>
              <a:t> incolores que apresentam como função principal defender nosso organismo. As duas formas principais de defesa por parte dessas células são a </a:t>
            </a:r>
            <a:r>
              <a:rPr lang="pt-BR" b="1" dirty="0"/>
              <a:t>fagocitose </a:t>
            </a:r>
            <a:r>
              <a:rPr lang="pt-BR" dirty="0"/>
              <a:t>e a </a:t>
            </a:r>
            <a:r>
              <a:rPr lang="pt-BR" b="1" dirty="0"/>
              <a:t>produção de anticorpos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9220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Uma característica interessante dos leucócitos é sua</a:t>
            </a:r>
            <a:r>
              <a:rPr lang="pt-BR" b="1" dirty="0"/>
              <a:t> capacidade de atravessar os vasos sanguíneos</a:t>
            </a:r>
            <a:r>
              <a:rPr lang="pt-BR" dirty="0"/>
              <a:t>, sendo esses capazes, portanto, de atuar em tecidos lesionados.</a:t>
            </a:r>
          </a:p>
        </p:txBody>
      </p:sp>
    </p:spTree>
    <p:extLst>
      <p:ext uri="{BB962C8B-B14F-4D97-AF65-F5344CB8AC3E}">
        <p14:creationId xmlns:p14="http://schemas.microsoft.com/office/powerpoint/2010/main" val="4222195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Vale salientar que não existe apenas um tipo de leucócito, sendo possível a identificação de </a:t>
            </a:r>
            <a:r>
              <a:rPr lang="pt-BR" b="1" dirty="0"/>
              <a:t>cinco tipos</a:t>
            </a:r>
            <a:r>
              <a:rPr lang="pt-BR" dirty="0"/>
              <a:t> distintos: </a:t>
            </a:r>
            <a:r>
              <a:rPr lang="pt-BR" b="1" dirty="0"/>
              <a:t>linfócitos, monócitos, eosinófilos, basófilos e neutrófilos</a:t>
            </a:r>
            <a:r>
              <a:rPr lang="pt-BR" dirty="0"/>
              <a:t>. Esses cinco tipos estão divididos em dois grupos: </a:t>
            </a:r>
            <a:r>
              <a:rPr lang="pt-BR" dirty="0" err="1"/>
              <a:t>granulócitos</a:t>
            </a:r>
            <a:r>
              <a:rPr lang="pt-BR" dirty="0"/>
              <a:t> e </a:t>
            </a:r>
            <a:r>
              <a:rPr lang="pt-BR" dirty="0" err="1"/>
              <a:t>agranulócitos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6683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Os </a:t>
            </a:r>
            <a:r>
              <a:rPr lang="pt-BR" b="1" dirty="0" err="1"/>
              <a:t>granulócitos</a:t>
            </a:r>
            <a:r>
              <a:rPr lang="pt-BR" dirty="0"/>
              <a:t> destacam-se pela presença de grânulos específicos e de um núcleo irregular, enquanto os </a:t>
            </a:r>
            <a:r>
              <a:rPr lang="pt-BR" b="1" dirty="0" err="1"/>
              <a:t>agranulócitos</a:t>
            </a:r>
            <a:r>
              <a:rPr lang="pt-BR" dirty="0"/>
              <a:t> não apresentam grânulos específicos e seu núcleo apresenta-se mais regular. Neutrófilos, eosinófilos e basófilos são </a:t>
            </a:r>
            <a:r>
              <a:rPr lang="pt-BR" dirty="0" err="1"/>
              <a:t>granulócitos</a:t>
            </a:r>
            <a:r>
              <a:rPr lang="pt-BR" dirty="0"/>
              <a:t>, enquanto os linfócitos e os monócitos são </a:t>
            </a:r>
            <a:r>
              <a:rPr lang="pt-BR" dirty="0" err="1"/>
              <a:t>agranulócitos</a:t>
            </a:r>
            <a:r>
              <a:rPr lang="pt-BR" dirty="0"/>
              <a:t>.</a:t>
            </a:r>
          </a:p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3053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144" y="1266454"/>
            <a:ext cx="5438347" cy="4669210"/>
          </a:xfrm>
        </p:spPr>
      </p:pic>
    </p:spTree>
    <p:extLst>
      <p:ext uri="{BB962C8B-B14F-4D97-AF65-F5344CB8AC3E}">
        <p14:creationId xmlns:p14="http://schemas.microsoft.com/office/powerpoint/2010/main" val="3235149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Plaquetas ou </a:t>
            </a:r>
            <a:r>
              <a:rPr lang="pt-BR" b="1" dirty="0" err="1"/>
              <a:t>trombócitos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plaquetas, diferentemente do que muitos pensam, </a:t>
            </a:r>
            <a:r>
              <a:rPr lang="pt-BR" b="1" dirty="0"/>
              <a:t>não são células propriamente ditas</a:t>
            </a:r>
            <a:r>
              <a:rPr lang="pt-BR" dirty="0"/>
              <a:t>. São </a:t>
            </a:r>
            <a:r>
              <a:rPr lang="pt-BR" b="1" dirty="0"/>
              <a:t>fragmentos de células da medula óssea</a:t>
            </a:r>
            <a:r>
              <a:rPr lang="pt-BR" dirty="0"/>
              <a:t>, chamadas de </a:t>
            </a:r>
            <a:r>
              <a:rPr lang="pt-BR" dirty="0" err="1"/>
              <a:t>megacariócitos</a:t>
            </a:r>
            <a:r>
              <a:rPr lang="pt-BR" dirty="0"/>
              <a:t>. Essas estruturas são </a:t>
            </a:r>
            <a:r>
              <a:rPr lang="pt-BR" b="1" dirty="0"/>
              <a:t>anucleadas</a:t>
            </a:r>
            <a:r>
              <a:rPr lang="pt-BR" dirty="0"/>
              <a:t> e apresentam formato de pequenos discos. Sua função é garantir a coagulação do sangue e também ajudar na reparação de danos nos vasos sanguíneos</a:t>
            </a:r>
          </a:p>
        </p:txBody>
      </p:sp>
    </p:spTree>
    <p:extLst>
      <p:ext uri="{BB962C8B-B14F-4D97-AF65-F5344CB8AC3E}">
        <p14:creationId xmlns:p14="http://schemas.microsoft.com/office/powerpoint/2010/main" val="739124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2135188" y="2848451"/>
          <a:ext cx="6705600" cy="2575560"/>
        </p:xfrm>
        <a:graphic>
          <a:graphicData uri="http://schemas.openxmlformats.org/drawingml/2006/table">
            <a:tbl>
              <a:tblPr/>
              <a:tblGrid>
                <a:gridCol w="3352800">
                  <a:extLst>
                    <a:ext uri="{9D8B030D-6E8A-4147-A177-3AD203B41FA5}">
                      <a16:colId xmlns:a16="http://schemas.microsoft.com/office/drawing/2014/main" val="3433920318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40590231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pt-BR" b="1">
                          <a:solidFill>
                            <a:srgbClr val="000000"/>
                          </a:solidFill>
                          <a:effectLst/>
                        </a:rPr>
                        <a:t>Componentes celulares do sangue e suas funções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30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pt-BR" b="1">
                          <a:solidFill>
                            <a:srgbClr val="000000"/>
                          </a:solidFill>
                          <a:effectLst/>
                        </a:rPr>
                        <a:t>Componente celular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b="1">
                          <a:solidFill>
                            <a:srgbClr val="000000"/>
                          </a:solidFill>
                          <a:effectLst/>
                        </a:rPr>
                        <a:t> Função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942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</a:rPr>
                        <a:t>Hemácias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</a:rPr>
                        <a:t>Atuam no transporte, principalmente, de oxigênio.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6645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</a:rPr>
                        <a:t>Leucócitos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</a:rPr>
                        <a:t>Atuam na defesa do organismo.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1872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</a:rPr>
                        <a:t>Plaquetas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solidFill>
                            <a:srgbClr val="000000"/>
                          </a:solidFill>
                          <a:effectLst/>
                        </a:rPr>
                        <a:t>Atuam na coagulação sanguínea.</a:t>
                      </a:r>
                      <a:endParaRPr lang="pt-BR" dirty="0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924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343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Cada componente celular do sangue apresenta uma quantidade considerada normal no organismo. Veja, a seguir, as quantidades esperadas de cada um desses </a:t>
            </a:r>
            <a:r>
              <a:rPr lang="pt-BR" dirty="0" smtClean="0"/>
              <a:t>componentes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40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Junção de dois sistemas</a:t>
            </a:r>
          </a:p>
          <a:p>
            <a:r>
              <a:rPr lang="pt-BR" dirty="0" smtClean="0"/>
              <a:t>Sistema linfático</a:t>
            </a:r>
          </a:p>
          <a:p>
            <a:r>
              <a:rPr lang="pt-BR" dirty="0" smtClean="0"/>
              <a:t>Sistema Cardiovascular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931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2135188" y="2985611"/>
          <a:ext cx="6705600" cy="2301240"/>
        </p:xfrm>
        <a:graphic>
          <a:graphicData uri="http://schemas.openxmlformats.org/drawingml/2006/table">
            <a:tbl>
              <a:tblPr/>
              <a:tblGrid>
                <a:gridCol w="3352800">
                  <a:extLst>
                    <a:ext uri="{9D8B030D-6E8A-4147-A177-3AD203B41FA5}">
                      <a16:colId xmlns:a16="http://schemas.microsoft.com/office/drawing/2014/main" val="73372313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346439957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pt-BR" b="1">
                          <a:solidFill>
                            <a:srgbClr val="000000"/>
                          </a:solidFill>
                          <a:effectLst/>
                        </a:rPr>
                        <a:t>Componentes celulares do sangue e suas quantidades normais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2048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pt-BR" b="1">
                          <a:solidFill>
                            <a:srgbClr val="000000"/>
                          </a:solidFill>
                          <a:effectLst/>
                        </a:rPr>
                        <a:t>Componente celular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b="1">
                          <a:solidFill>
                            <a:srgbClr val="000000"/>
                          </a:solidFill>
                          <a:effectLst/>
                        </a:rPr>
                        <a:t>Quantidade por microlitro de sangue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8445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</a:rPr>
                        <a:t>Hemácias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</a:rPr>
                        <a:t>5.000.000 a 6.000.000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5881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</a:rPr>
                        <a:t>Leucócitos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</a:rPr>
                        <a:t>5.000 a 10.000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818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pt-BR">
                          <a:solidFill>
                            <a:srgbClr val="000000"/>
                          </a:solidFill>
                          <a:effectLst/>
                        </a:rPr>
                        <a:t>Plaquetas</a:t>
                      </a:r>
                      <a:endParaRPr lang="pt-BR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dirty="0">
                          <a:solidFill>
                            <a:srgbClr val="000000"/>
                          </a:solidFill>
                          <a:effectLst/>
                        </a:rPr>
                        <a:t>250.000 a 400.000</a:t>
                      </a:r>
                      <a:endParaRPr lang="pt-BR" dirty="0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marL="66675" marR="66675" marT="38100" marB="381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1645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t-BR" alt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21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Onde o sangue é produzido?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sangue é produzido na chamada </a:t>
            </a:r>
            <a:r>
              <a:rPr lang="pt-BR" b="1" dirty="0"/>
              <a:t>medula óssea</a:t>
            </a:r>
            <a:r>
              <a:rPr lang="pt-BR" dirty="0"/>
              <a:t>, a qual está localizada no canal medular de ossos longos e nas cavidades de ossos esponjosos.</a:t>
            </a:r>
            <a:r>
              <a:rPr lang="pt-BR" b="1" dirty="0"/>
              <a:t> </a:t>
            </a:r>
            <a:r>
              <a:rPr lang="pt-BR" dirty="0"/>
              <a:t>A medula óssea pode ser dividida em dois tipos, a </a:t>
            </a:r>
            <a:r>
              <a:rPr lang="pt-BR" b="1" dirty="0"/>
              <a:t>vermelha</a:t>
            </a:r>
            <a:r>
              <a:rPr lang="pt-BR" dirty="0"/>
              <a:t> e a </a:t>
            </a:r>
            <a:r>
              <a:rPr lang="pt-BR" b="1" dirty="0"/>
              <a:t>amarela</a:t>
            </a:r>
            <a:r>
              <a:rPr lang="pt-BR" dirty="0"/>
              <a:t>.</a:t>
            </a:r>
          </a:p>
          <a:p>
            <a:r>
              <a:rPr lang="pt-BR" dirty="0"/>
              <a:t>É na medula óssea vermelha que há a produção de células </a:t>
            </a:r>
            <a:r>
              <a:rPr lang="pt-BR" dirty="0" smtClean="0"/>
              <a:t>sanguíneas. </a:t>
            </a:r>
            <a:r>
              <a:rPr lang="pt-BR" dirty="0"/>
              <a:t>O processo que leva à produção das células sanguíneas é chamado de</a:t>
            </a:r>
            <a:r>
              <a:rPr lang="pt-BR" b="1" dirty="0"/>
              <a:t> </a:t>
            </a:r>
            <a:r>
              <a:rPr lang="pt-BR" b="1" dirty="0" err="1"/>
              <a:t>hemocitopoese</a:t>
            </a:r>
            <a:r>
              <a:rPr lang="pt-BR" b="1" dirty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7937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Tipos sanguíneos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2986881"/>
            <a:ext cx="8890000" cy="2298700"/>
          </a:xfrm>
        </p:spPr>
      </p:pic>
    </p:spTree>
    <p:extLst>
      <p:ext uri="{BB962C8B-B14F-4D97-AF65-F5344CB8AC3E}">
        <p14:creationId xmlns:p14="http://schemas.microsoft.com/office/powerpoint/2010/main" val="859966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 </a:t>
            </a:r>
            <a:r>
              <a:rPr lang="pt-BR" b="1" dirty="0"/>
              <a:t>sistema ABO</a:t>
            </a:r>
            <a:r>
              <a:rPr lang="pt-BR" dirty="0"/>
              <a:t> classifica grupos sanguíneos em tipos </a:t>
            </a:r>
            <a:r>
              <a:rPr lang="pt-BR" b="1" dirty="0"/>
              <a:t>A, B, AB e O</a:t>
            </a:r>
            <a:r>
              <a:rPr lang="pt-BR" dirty="0"/>
              <a:t>. Esse sistema foi descrito em 1900 por Karl </a:t>
            </a:r>
            <a:r>
              <a:rPr lang="pt-BR" dirty="0" err="1"/>
              <a:t>Landsteiner</a:t>
            </a:r>
            <a:r>
              <a:rPr lang="pt-BR" dirty="0"/>
              <a:t>, que, inicialmente, descreveu os grupos A, B e O. O fenótipo AB foi descrito apenas alguns anos depois, por Alfred Von </a:t>
            </a:r>
            <a:r>
              <a:rPr lang="pt-BR" dirty="0" err="1"/>
              <a:t>Decastello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0692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Nas pessoas com sangue tipo A, observa-se a </a:t>
            </a:r>
            <a:r>
              <a:rPr lang="pt-BR" b="1" dirty="0"/>
              <a:t>presença de aglutinogênio</a:t>
            </a:r>
            <a:r>
              <a:rPr lang="pt-BR" dirty="0"/>
              <a:t> A nas hemácias, enquanto nas pessoas de sangue tipo B, observa-se a presença de aglutinogênio B. Nas pessoas com sangue tipo AB, observa-se a presença de aglutinogênio A e B, enquanto nas pessoas de sangue tipo O, não se observa aglutinogênio nas hemácias.</a:t>
            </a:r>
          </a:p>
        </p:txBody>
      </p:sp>
    </p:spTree>
    <p:extLst>
      <p:ext uri="{BB962C8B-B14F-4D97-AF65-F5344CB8AC3E}">
        <p14:creationId xmlns:p14="http://schemas.microsoft.com/office/powerpoint/2010/main" val="38715989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Além da presença de aglutinogênio nas hemácias, existem</a:t>
            </a:r>
            <a:r>
              <a:rPr lang="pt-BR" b="1" dirty="0"/>
              <a:t> aglutininas</a:t>
            </a:r>
            <a:r>
              <a:rPr lang="pt-BR" dirty="0"/>
              <a:t> (anticorpos) no plasma. No sangue tipo A, há aglutinina </a:t>
            </a:r>
            <a:r>
              <a:rPr lang="pt-BR" dirty="0" err="1"/>
              <a:t>anti-B</a:t>
            </a:r>
            <a:r>
              <a:rPr lang="pt-BR" dirty="0"/>
              <a:t>, enquanto no sangue tipo B, há aglutinina </a:t>
            </a:r>
            <a:r>
              <a:rPr lang="pt-BR" dirty="0" err="1"/>
              <a:t>anti-A</a:t>
            </a:r>
            <a:r>
              <a:rPr lang="pt-BR" dirty="0"/>
              <a:t>. No sangue AB, não há a presença de aglutinina, enquanto no sangue O há a presença de </a:t>
            </a:r>
            <a:r>
              <a:rPr lang="pt-BR" dirty="0" err="1"/>
              <a:t>anti-A</a:t>
            </a:r>
            <a:r>
              <a:rPr lang="pt-BR" dirty="0"/>
              <a:t> e </a:t>
            </a:r>
            <a:r>
              <a:rPr lang="pt-BR" dirty="0" err="1"/>
              <a:t>anti-B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1951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88" y="2688431"/>
            <a:ext cx="5715000" cy="2895600"/>
          </a:xfrm>
        </p:spPr>
      </p:pic>
    </p:spTree>
    <p:extLst>
      <p:ext uri="{BB962C8B-B14F-4D97-AF65-F5344CB8AC3E}">
        <p14:creationId xmlns:p14="http://schemas.microsoft.com/office/powerpoint/2010/main" val="3860204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396652"/>
              </p:ext>
            </p:extLst>
          </p:nvPr>
        </p:nvGraphicFramePr>
        <p:xfrm>
          <a:off x="2225675" y="3581876"/>
          <a:ext cx="6524625" cy="1108710"/>
        </p:xfrm>
        <a:graphic>
          <a:graphicData uri="http://schemas.openxmlformats.org/drawingml/2006/table">
            <a:tbl>
              <a:tblPr/>
              <a:tblGrid>
                <a:gridCol w="2174875">
                  <a:extLst>
                    <a:ext uri="{9D8B030D-6E8A-4147-A177-3AD203B41FA5}">
                      <a16:colId xmlns:a16="http://schemas.microsoft.com/office/drawing/2014/main" val="2825038182"/>
                    </a:ext>
                  </a:extLst>
                </a:gridCol>
                <a:gridCol w="2174875">
                  <a:extLst>
                    <a:ext uri="{9D8B030D-6E8A-4147-A177-3AD203B41FA5}">
                      <a16:colId xmlns:a16="http://schemas.microsoft.com/office/drawing/2014/main" val="59745800"/>
                    </a:ext>
                  </a:extLst>
                </a:gridCol>
                <a:gridCol w="2174875">
                  <a:extLst>
                    <a:ext uri="{9D8B030D-6E8A-4147-A177-3AD203B41FA5}">
                      <a16:colId xmlns:a16="http://schemas.microsoft.com/office/drawing/2014/main" val="12850943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pt-BR" b="1">
                          <a:solidFill>
                            <a:srgbClr val="FFFFFF"/>
                          </a:solidFill>
                          <a:effectLst/>
                        </a:rPr>
                        <a:t>Fator Rh</a:t>
                      </a:r>
                    </a:p>
                  </a:txBody>
                  <a:tcPr marL="66675" marR="66675" marT="47625" marB="47625" anchor="ctr">
                    <a:lnL w="9525" cap="flat" cmpd="sng" algn="ctr">
                      <a:solidFill>
                        <a:srgbClr val="3F6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F6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F6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6F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b="1">
                          <a:solidFill>
                            <a:srgbClr val="FFFFFF"/>
                          </a:solidFill>
                          <a:effectLst/>
                        </a:rPr>
                        <a:t>Hemácias</a:t>
                      </a:r>
                    </a:p>
                  </a:txBody>
                  <a:tcPr marL="66675" marR="66675" marT="47625" marB="47625" anchor="ctr">
                    <a:lnL w="9525" cap="flat" cmpd="sng" algn="ctr">
                      <a:solidFill>
                        <a:srgbClr val="3F6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F6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F6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6F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b="1">
                          <a:solidFill>
                            <a:srgbClr val="FFFFFF"/>
                          </a:solidFill>
                          <a:effectLst/>
                        </a:rPr>
                        <a:t>Genótipo</a:t>
                      </a:r>
                    </a:p>
                  </a:txBody>
                  <a:tcPr marL="66675" marR="66675" marT="47625" marB="47625" anchor="ctr">
                    <a:lnL w="9525" cap="flat" cmpd="sng" algn="ctr">
                      <a:solidFill>
                        <a:srgbClr val="3F6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F6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F6F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6F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663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bg1"/>
                          </a:solidFill>
                          <a:effectLst/>
                        </a:rPr>
                        <a:t>Rh+</a:t>
                      </a:r>
                    </a:p>
                  </a:txBody>
                  <a:tcPr marL="66675" marR="66675" marT="47625" marB="47625" anchor="ctr">
                    <a:lnL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>
                          <a:solidFill>
                            <a:schemeClr val="bg1"/>
                          </a:solidFill>
                          <a:effectLst/>
                        </a:rPr>
                        <a:t>Antígeno Rh</a:t>
                      </a:r>
                    </a:p>
                  </a:txBody>
                  <a:tcPr marL="66675" marR="66675" marT="47625" marB="47625" anchor="ctr">
                    <a:lnL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bg1"/>
                          </a:solidFill>
                          <a:effectLst/>
                        </a:rPr>
                        <a:t>RR ou </a:t>
                      </a:r>
                      <a:r>
                        <a:rPr lang="pt-BR" dirty="0" err="1">
                          <a:solidFill>
                            <a:schemeClr val="bg1"/>
                          </a:solidFill>
                          <a:effectLst/>
                        </a:rPr>
                        <a:t>Rr</a:t>
                      </a:r>
                      <a:endParaRPr lang="pt-BR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6675" marR="66675" marT="47625" marB="47625" anchor="ctr">
                    <a:lnL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222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solidFill>
                            <a:schemeClr val="bg1"/>
                          </a:solidFill>
                          <a:effectLst/>
                        </a:rPr>
                        <a:t>Rh-</a:t>
                      </a:r>
                    </a:p>
                  </a:txBody>
                  <a:tcPr marL="66675" marR="66675" marT="47625" marB="47625" anchor="ctr">
                    <a:lnL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>
                          <a:solidFill>
                            <a:schemeClr val="bg1"/>
                          </a:solidFill>
                          <a:effectLst/>
                        </a:rPr>
                        <a:t>Sem antígeno Rh</a:t>
                      </a:r>
                    </a:p>
                  </a:txBody>
                  <a:tcPr marL="66675" marR="66675" marT="47625" marB="47625" anchor="ctr">
                    <a:lnL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bg1"/>
                          </a:solidFill>
                          <a:effectLst/>
                        </a:rPr>
                        <a:t>r</a:t>
                      </a:r>
                    </a:p>
                  </a:txBody>
                  <a:tcPr marL="66675" marR="66675" marT="47625" marB="47625" anchor="ctr">
                    <a:lnL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DE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565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94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 coração é um órgão muscular, que se localiza na caixa torácica, entre os pulmões. Funciona como uma bomba dupla, de modo que o lado esquerdo bombeia o sangue arterial para as diversas partes do corpo, enquanto o lado direito bombeia o sangue venoso para os pulmões</a:t>
            </a:r>
            <a:r>
              <a:rPr lang="pt-BR" dirty="0" smtClean="0"/>
              <a:t>.</a:t>
            </a:r>
          </a:p>
          <a:p>
            <a:r>
              <a:rPr lang="pt-BR" dirty="0"/>
              <a:t>O coração funciona impulsionando o sangue por meio de dois movimentos: contração ou sístole e relaxamento ou diástole.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19035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pt-BR" b="1" dirty="0"/>
              <a:t>Pericárdio</a:t>
            </a:r>
            <a:r>
              <a:rPr lang="pt-BR" dirty="0"/>
              <a:t>: membrana que reveste o exterior do coração.</a:t>
            </a:r>
          </a:p>
          <a:p>
            <a:pPr fontAlgn="base"/>
            <a:r>
              <a:rPr lang="pt-BR" b="1" dirty="0"/>
              <a:t>Endocárdio</a:t>
            </a:r>
            <a:r>
              <a:rPr lang="pt-BR" dirty="0"/>
              <a:t>: membrana que reveste o interior do coração.</a:t>
            </a:r>
          </a:p>
          <a:p>
            <a:pPr fontAlgn="base"/>
            <a:r>
              <a:rPr lang="pt-BR" b="1" dirty="0"/>
              <a:t>Miocárdio</a:t>
            </a:r>
            <a:r>
              <a:rPr lang="pt-BR" dirty="0"/>
              <a:t>: músculo situado entre o pericárdio e o endocárdio, responsável pelas contrações do coração.</a:t>
            </a:r>
          </a:p>
          <a:p>
            <a:pPr fontAlgn="base"/>
            <a:r>
              <a:rPr lang="pt-BR" b="1" dirty="0"/>
              <a:t>Átrios ou aurículas</a:t>
            </a:r>
            <a:r>
              <a:rPr lang="pt-BR" dirty="0"/>
              <a:t>: cavidades superiores por onde o sangue chega ao coração.</a:t>
            </a:r>
          </a:p>
          <a:p>
            <a:pPr fontAlgn="base"/>
            <a:r>
              <a:rPr lang="pt-BR" b="1" dirty="0"/>
              <a:t>Ventrículos</a:t>
            </a:r>
            <a:r>
              <a:rPr lang="pt-BR" dirty="0"/>
              <a:t>: cavidades inferiores por onde o sangue sai do coração.</a:t>
            </a:r>
          </a:p>
          <a:p>
            <a:pPr fontAlgn="base"/>
            <a:r>
              <a:rPr lang="pt-BR" b="1" dirty="0"/>
              <a:t>Válvula tricúspide</a:t>
            </a:r>
            <a:r>
              <a:rPr lang="pt-BR" dirty="0"/>
              <a:t>: impede o refluxo de sangue do átrio direito para o ventrículo direito.</a:t>
            </a:r>
          </a:p>
          <a:p>
            <a:pPr fontAlgn="base"/>
            <a:r>
              <a:rPr lang="pt-BR" b="1" dirty="0"/>
              <a:t>Válvula mitral</a:t>
            </a:r>
            <a:r>
              <a:rPr lang="pt-BR" dirty="0"/>
              <a:t>: impede o refluxo de sangue do átrio esquerdo para o ventrículo esquerdo.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3280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sistema circulatório é o responsável por  transportar elementos essenciais  como glicose, oxigênio, hormônios  para os </a:t>
            </a:r>
            <a:r>
              <a:rPr lang="pt-BR" dirty="0" smtClean="0"/>
              <a:t>tecidos</a:t>
            </a:r>
          </a:p>
          <a:p>
            <a:r>
              <a:rPr lang="pt-BR" dirty="0"/>
              <a:t>O sangue também transporta produtos do metabolismo como o CO2, ureia e  amônia para os órgãos </a:t>
            </a:r>
            <a:r>
              <a:rPr lang="pt-BR" dirty="0" smtClean="0"/>
              <a:t>excretores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68536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170" y="1539839"/>
            <a:ext cx="5504896" cy="4723201"/>
          </a:xfrm>
        </p:spPr>
      </p:pic>
    </p:spTree>
    <p:extLst>
      <p:ext uri="{BB962C8B-B14F-4D97-AF65-F5344CB8AC3E}">
        <p14:creationId xmlns:p14="http://schemas.microsoft.com/office/powerpoint/2010/main" val="1122208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COMPONENTES DO SISTEMA CIRCULATÓRIO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sangue: tecido conjuntivo líquido que flui pelo interior dos vasos.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3603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Plasma ( água, proteínas e sais minerais)</a:t>
            </a:r>
          </a:p>
          <a:p>
            <a:r>
              <a:rPr lang="pt-BR" dirty="0" smtClean="0"/>
              <a:t>Elementos figurados ( plaquetas, células sanguíneas)</a:t>
            </a:r>
          </a:p>
          <a:p>
            <a:r>
              <a:rPr lang="pt-BR" dirty="0" smtClean="0"/>
              <a:t>Sangue venoso</a:t>
            </a:r>
            <a:r>
              <a:rPr lang="pt-BR" dirty="0"/>
              <a:t> </a:t>
            </a:r>
            <a:r>
              <a:rPr lang="pt-BR" dirty="0" smtClean="0"/>
              <a:t>pobre em O2 E Rico em CO2</a:t>
            </a:r>
          </a:p>
          <a:p>
            <a:r>
              <a:rPr lang="pt-BR" dirty="0" smtClean="0"/>
              <a:t>Sangue arterial Rico em O2 e Pobre em CO2</a:t>
            </a:r>
          </a:p>
        </p:txBody>
      </p:sp>
    </p:spTree>
    <p:extLst>
      <p:ext uri="{BB962C8B-B14F-4D97-AF65-F5344CB8AC3E}">
        <p14:creationId xmlns:p14="http://schemas.microsoft.com/office/powerpoint/2010/main" val="307714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plasma é a </a:t>
            </a:r>
            <a:r>
              <a:rPr lang="pt-BR" b="1" dirty="0"/>
              <a:t>parte líquida </a:t>
            </a:r>
            <a:r>
              <a:rPr lang="pt-BR" dirty="0"/>
              <a:t>do sangue, é composto, em grande parte, por água e várias substâncias dissolvidas. No plasma encontramos </a:t>
            </a:r>
            <a:r>
              <a:rPr lang="pt-BR" b="1" dirty="0"/>
              <a:t>íons</a:t>
            </a:r>
            <a:r>
              <a:rPr lang="pt-BR" dirty="0"/>
              <a:t>, como o sódio, potássio, cálcio e magnésio; </a:t>
            </a:r>
            <a:r>
              <a:rPr lang="pt-BR" b="1" dirty="0"/>
              <a:t>proteínas</a:t>
            </a:r>
            <a:r>
              <a:rPr lang="pt-BR" dirty="0"/>
              <a:t>, como albuminas e </a:t>
            </a:r>
            <a:r>
              <a:rPr lang="pt-BR" b="1" dirty="0"/>
              <a:t>anticorpos</a:t>
            </a:r>
            <a:r>
              <a:rPr lang="pt-BR" dirty="0"/>
              <a:t>; e </a:t>
            </a:r>
            <a:r>
              <a:rPr lang="pt-BR" b="1" dirty="0"/>
              <a:t>várias substâncias</a:t>
            </a:r>
            <a:r>
              <a:rPr lang="pt-BR" dirty="0"/>
              <a:t> que são transportadas pelo sangue, como glicose, </a:t>
            </a:r>
            <a:r>
              <a:rPr lang="pt-BR" b="1" dirty="0"/>
              <a:t>vitaminas</a:t>
            </a:r>
            <a:r>
              <a:rPr lang="pt-BR" dirty="0"/>
              <a:t>, </a:t>
            </a:r>
            <a:r>
              <a:rPr lang="pt-BR" b="1" dirty="0"/>
              <a:t>hormônios</a:t>
            </a:r>
            <a:r>
              <a:rPr lang="pt-BR" dirty="0"/>
              <a:t>, gases respiratórios e resíduos do metabolismo. Essa porção do sangue apresenta uma </a:t>
            </a:r>
            <a:r>
              <a:rPr lang="pt-BR" b="1" dirty="0"/>
              <a:t>coloração amarelada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5238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Os elementos figurados do sangue são os</a:t>
            </a:r>
            <a:r>
              <a:rPr lang="pt-BR" b="1" dirty="0"/>
              <a:t> componentes celulares</a:t>
            </a:r>
            <a:r>
              <a:rPr lang="pt-BR" dirty="0"/>
              <a:t> desse tecido. No sangue temos dois tipos de células (as hemácias e os leucócitos) e os fragmentos celulares conhecidos como </a:t>
            </a:r>
            <a:r>
              <a:rPr lang="pt-BR" dirty="0" smtClean="0"/>
              <a:t>plaquetas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1275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Geralmente uma pessoa apresenta um volume total de sangue que corresponde a cerca de </a:t>
            </a:r>
            <a:r>
              <a:rPr lang="pt-BR" b="1" dirty="0"/>
              <a:t>7% do seu peso corporal</a:t>
            </a:r>
            <a:r>
              <a:rPr lang="pt-BR" dirty="0"/>
              <a:t>. Com isso, temos que um indivíduo de, aproximadamente, 70 quilos, deve apresentar cerca de cinco litros de sangue.</a:t>
            </a:r>
          </a:p>
        </p:txBody>
      </p:sp>
    </p:spTree>
    <p:extLst>
      <p:ext uri="{BB962C8B-B14F-4D97-AF65-F5344CB8AC3E}">
        <p14:creationId xmlns:p14="http://schemas.microsoft.com/office/powerpoint/2010/main" val="538576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sangue apresenta </a:t>
            </a:r>
            <a:r>
              <a:rPr lang="pt-BR" b="1" dirty="0"/>
              <a:t>diversas funções </a:t>
            </a:r>
            <a:r>
              <a:rPr lang="pt-BR" dirty="0"/>
              <a:t>no corpo, garantindo, por exemplo:</a:t>
            </a:r>
          </a:p>
          <a:p>
            <a:r>
              <a:rPr lang="pt-BR" dirty="0"/>
              <a:t>- Transporte de nutrientes;</a:t>
            </a:r>
          </a:p>
          <a:p>
            <a:r>
              <a:rPr lang="pt-BR" dirty="0"/>
              <a:t>- Transporte dos gases respiratórios;</a:t>
            </a:r>
          </a:p>
          <a:p>
            <a:r>
              <a:rPr lang="pt-BR" dirty="0"/>
              <a:t>- Transporte de resíduos do </a:t>
            </a:r>
            <a:r>
              <a:rPr lang="pt-BR" b="1" u="sng" dirty="0"/>
              <a:t>metabolismo</a:t>
            </a:r>
            <a:r>
              <a:rPr lang="pt-BR" dirty="0"/>
              <a:t>;</a:t>
            </a:r>
          </a:p>
          <a:p>
            <a:r>
              <a:rPr lang="pt-BR" dirty="0"/>
              <a:t>- Defesa e imunidade por meio da ação dos leucócitos;</a:t>
            </a:r>
          </a:p>
          <a:p>
            <a:r>
              <a:rPr lang="pt-BR" dirty="0"/>
              <a:t>- Coagulação sanguínea por meio da ação das plaquetas.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123879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m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Berlim</Template>
  <TotalTime>178</TotalTime>
  <Words>389</Words>
  <Application>Microsoft Office PowerPoint</Application>
  <PresentationFormat>Widescreen</PresentationFormat>
  <Paragraphs>78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3" baseType="lpstr">
      <vt:lpstr>Arial</vt:lpstr>
      <vt:lpstr>Trebuchet MS</vt:lpstr>
      <vt:lpstr>Berlim</vt:lpstr>
      <vt:lpstr>SISTEMA CIRCULATÓRIO</vt:lpstr>
      <vt:lpstr>Apresentação do PowerPoint</vt:lpstr>
      <vt:lpstr>Apresentação do PowerPoint</vt:lpstr>
      <vt:lpstr>COMPONENTES DO SISTEMA CIRCULATÓRIO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Hemácias, eritrócitos ou glóbulos vermelhos </vt:lpstr>
      <vt:lpstr>Leucócitos ou glóbulos brancos </vt:lpstr>
      <vt:lpstr>Apresentação do PowerPoint</vt:lpstr>
      <vt:lpstr>Apresentação do PowerPoint</vt:lpstr>
      <vt:lpstr>Apresentação do PowerPoint</vt:lpstr>
      <vt:lpstr>Apresentação do PowerPoint</vt:lpstr>
      <vt:lpstr>Plaquetas ou trombócitos </vt:lpstr>
      <vt:lpstr>Apresentação do PowerPoint</vt:lpstr>
      <vt:lpstr>Apresentação do PowerPoint</vt:lpstr>
      <vt:lpstr>Apresentação do PowerPoint</vt:lpstr>
      <vt:lpstr>Onde o sangue é produzido? </vt:lpstr>
      <vt:lpstr>Tipos sanguíneos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CORAÇÃO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CIRCULATÓRIO</dc:title>
  <dc:creator>cliente</dc:creator>
  <cp:lastModifiedBy>cliente</cp:lastModifiedBy>
  <cp:revision>7</cp:revision>
  <dcterms:created xsi:type="dcterms:W3CDTF">2020-10-28T12:16:51Z</dcterms:created>
  <dcterms:modified xsi:type="dcterms:W3CDTF">2020-10-28T18:40:10Z</dcterms:modified>
</cp:coreProperties>
</file>