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88" r:id="rId11"/>
    <p:sldId id="271" r:id="rId12"/>
    <p:sldId id="290" r:id="rId13"/>
    <p:sldId id="272" r:id="rId14"/>
    <p:sldId id="273" r:id="rId15"/>
    <p:sldId id="274" r:id="rId16"/>
    <p:sldId id="275" r:id="rId17"/>
    <p:sldId id="277" r:id="rId18"/>
    <p:sldId id="278" r:id="rId19"/>
    <p:sldId id="291" r:id="rId20"/>
    <p:sldId id="287" r:id="rId21"/>
    <p:sldId id="279" r:id="rId22"/>
    <p:sldId id="280" r:id="rId23"/>
    <p:sldId id="282" r:id="rId24"/>
    <p:sldId id="292" r:id="rId25"/>
    <p:sldId id="283" r:id="rId26"/>
    <p:sldId id="284" r:id="rId27"/>
    <p:sldId id="285" r:id="rId28"/>
    <p:sldId id="286" r:id="rId29"/>
    <p:sldId id="260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CCD21D-A14B-4FE3-A4EF-345B491A686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FDC371D-CFA1-480B-9C55-00921F45187D}">
      <dgm:prSet phldrT="[Texto]"/>
      <dgm:spPr/>
      <dgm:t>
        <a:bodyPr/>
        <a:lstStyle/>
        <a:p>
          <a:r>
            <a:rPr lang="pt-BR" b="1" dirty="0" smtClean="0"/>
            <a:t>Melhores condições de saúde</a:t>
          </a:r>
          <a:endParaRPr lang="pt-BR" b="1" dirty="0"/>
        </a:p>
      </dgm:t>
    </dgm:pt>
    <dgm:pt modelId="{ABA25392-AE4F-4CD0-9FE2-1D9285221266}" type="parTrans" cxnId="{ACD1DB9D-EA11-4373-9584-A403C7B1D134}">
      <dgm:prSet/>
      <dgm:spPr/>
      <dgm:t>
        <a:bodyPr/>
        <a:lstStyle/>
        <a:p>
          <a:endParaRPr lang="pt-BR"/>
        </a:p>
      </dgm:t>
    </dgm:pt>
    <dgm:pt modelId="{B6B9516C-E1EC-465D-B82D-1FBC548B7750}" type="sibTrans" cxnId="{ACD1DB9D-EA11-4373-9584-A403C7B1D134}">
      <dgm:prSet/>
      <dgm:spPr/>
      <dgm:t>
        <a:bodyPr/>
        <a:lstStyle/>
        <a:p>
          <a:endParaRPr lang="pt-BR"/>
        </a:p>
      </dgm:t>
    </dgm:pt>
    <dgm:pt modelId="{0FE2660B-2DC4-472F-A7A0-6D2EBDAA45E2}">
      <dgm:prSet phldrT="[Texto]"/>
      <dgm:spPr/>
      <dgm:t>
        <a:bodyPr/>
        <a:lstStyle/>
        <a:p>
          <a:r>
            <a:rPr lang="pt-BR" b="1" dirty="0" smtClean="0"/>
            <a:t>Regularidade de trabalho e educação </a:t>
          </a:r>
          <a:endParaRPr lang="pt-BR" b="1" dirty="0"/>
        </a:p>
      </dgm:t>
    </dgm:pt>
    <dgm:pt modelId="{7DD2D262-0AC8-4F95-B231-67748A8A1D89}" type="parTrans" cxnId="{CE66492C-3EB4-4ABE-AC75-27FB5BCB7050}">
      <dgm:prSet/>
      <dgm:spPr/>
      <dgm:t>
        <a:bodyPr/>
        <a:lstStyle/>
        <a:p>
          <a:endParaRPr lang="pt-BR"/>
        </a:p>
      </dgm:t>
    </dgm:pt>
    <dgm:pt modelId="{5F0C00AB-8063-4260-A92D-D2D1EEB34BA8}" type="sibTrans" cxnId="{CE66492C-3EB4-4ABE-AC75-27FB5BCB7050}">
      <dgm:prSet/>
      <dgm:spPr/>
      <dgm:t>
        <a:bodyPr/>
        <a:lstStyle/>
        <a:p>
          <a:endParaRPr lang="pt-BR"/>
        </a:p>
      </dgm:t>
    </dgm:pt>
    <dgm:pt modelId="{A842BCBD-5938-4715-8B35-A5AE35F745B5}">
      <dgm:prSet phldrT="[Texto]"/>
      <dgm:spPr/>
      <dgm:t>
        <a:bodyPr/>
        <a:lstStyle/>
        <a:p>
          <a:r>
            <a:rPr lang="pt-BR" b="1" dirty="0" smtClean="0"/>
            <a:t>Maior produtividade, capital humano</a:t>
          </a:r>
          <a:endParaRPr lang="pt-BR" b="1" dirty="0"/>
        </a:p>
      </dgm:t>
    </dgm:pt>
    <dgm:pt modelId="{F2D67A8A-72FA-47D3-88E8-B3F37F76ED9F}" type="parTrans" cxnId="{AC083D56-CC43-438D-AADF-0BFB3342F480}">
      <dgm:prSet/>
      <dgm:spPr/>
      <dgm:t>
        <a:bodyPr/>
        <a:lstStyle/>
        <a:p>
          <a:endParaRPr lang="pt-BR"/>
        </a:p>
      </dgm:t>
    </dgm:pt>
    <dgm:pt modelId="{0BAD9DDA-9852-4E19-84CD-55523E2ED884}" type="sibTrans" cxnId="{AC083D56-CC43-438D-AADF-0BFB3342F480}">
      <dgm:prSet/>
      <dgm:spPr/>
      <dgm:t>
        <a:bodyPr/>
        <a:lstStyle/>
        <a:p>
          <a:endParaRPr lang="pt-BR"/>
        </a:p>
      </dgm:t>
    </dgm:pt>
    <dgm:pt modelId="{8C635F74-D698-47BA-A300-64BF31B463C1}">
      <dgm:prSet phldrT="[Texto]"/>
      <dgm:spPr/>
      <dgm:t>
        <a:bodyPr/>
        <a:lstStyle/>
        <a:p>
          <a:r>
            <a:rPr lang="pt-BR" b="1" dirty="0" smtClean="0"/>
            <a:t>Melhor arrecadação pública e renda familiar</a:t>
          </a:r>
          <a:endParaRPr lang="pt-BR" b="1" dirty="0"/>
        </a:p>
      </dgm:t>
    </dgm:pt>
    <dgm:pt modelId="{674DD98A-B822-48AD-AECC-1464F116ACCE}" type="parTrans" cxnId="{0AFF73C2-1B80-4257-A2A0-217AFAF5FEDF}">
      <dgm:prSet/>
      <dgm:spPr/>
      <dgm:t>
        <a:bodyPr/>
        <a:lstStyle/>
        <a:p>
          <a:endParaRPr lang="pt-BR"/>
        </a:p>
      </dgm:t>
    </dgm:pt>
    <dgm:pt modelId="{D42093AF-38A2-400A-A2A7-02B5FABB3303}" type="sibTrans" cxnId="{0AFF73C2-1B80-4257-A2A0-217AFAF5FEDF}">
      <dgm:prSet/>
      <dgm:spPr/>
      <dgm:t>
        <a:bodyPr/>
        <a:lstStyle/>
        <a:p>
          <a:endParaRPr lang="pt-BR"/>
        </a:p>
      </dgm:t>
    </dgm:pt>
    <dgm:pt modelId="{6A77898B-32FC-48B3-87EF-9D590EA79A6E}">
      <dgm:prSet phldrT="[Texto]"/>
      <dgm:spPr/>
      <dgm:t>
        <a:bodyPr/>
        <a:lstStyle/>
        <a:p>
          <a:r>
            <a:rPr lang="pt-BR" b="1" dirty="0" smtClean="0"/>
            <a:t>Investimentos públicos e privados em saúde</a:t>
          </a:r>
          <a:endParaRPr lang="pt-BR" b="1" dirty="0"/>
        </a:p>
      </dgm:t>
    </dgm:pt>
    <dgm:pt modelId="{750545C9-E230-42E3-A73A-56E913D5633E}" type="parTrans" cxnId="{76158AE0-8B48-48E8-BBCB-46FAAF7AC24B}">
      <dgm:prSet/>
      <dgm:spPr/>
      <dgm:t>
        <a:bodyPr/>
        <a:lstStyle/>
        <a:p>
          <a:endParaRPr lang="pt-BR"/>
        </a:p>
      </dgm:t>
    </dgm:pt>
    <dgm:pt modelId="{DE56199A-3D2F-46DF-9441-2B874C0DC4B5}" type="sibTrans" cxnId="{76158AE0-8B48-48E8-BBCB-46FAAF7AC24B}">
      <dgm:prSet/>
      <dgm:spPr/>
      <dgm:t>
        <a:bodyPr/>
        <a:lstStyle/>
        <a:p>
          <a:endParaRPr lang="pt-BR"/>
        </a:p>
      </dgm:t>
    </dgm:pt>
    <dgm:pt modelId="{487AD02C-44CC-44ED-9385-0F812A59241B}" type="pres">
      <dgm:prSet presAssocID="{59CCD21D-A14B-4FE3-A4EF-345B491A686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2DF5F85-464A-4972-93CF-02E8061DE199}" type="pres">
      <dgm:prSet presAssocID="{AFDC371D-CFA1-480B-9C55-00921F45187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D51361-8DB8-4862-9FFA-7C68B7F53B2E}" type="pres">
      <dgm:prSet presAssocID="{B6B9516C-E1EC-465D-B82D-1FBC548B7750}" presName="sibTrans" presStyleLbl="sibTrans2D1" presStyleIdx="0" presStyleCnt="5"/>
      <dgm:spPr/>
      <dgm:t>
        <a:bodyPr/>
        <a:lstStyle/>
        <a:p>
          <a:endParaRPr lang="pt-BR"/>
        </a:p>
      </dgm:t>
    </dgm:pt>
    <dgm:pt modelId="{60C80E9C-3DC1-40B5-A97E-7AD3D705E131}" type="pres">
      <dgm:prSet presAssocID="{B6B9516C-E1EC-465D-B82D-1FBC548B7750}" presName="connectorText" presStyleLbl="sibTrans2D1" presStyleIdx="0" presStyleCnt="5"/>
      <dgm:spPr/>
      <dgm:t>
        <a:bodyPr/>
        <a:lstStyle/>
        <a:p>
          <a:endParaRPr lang="pt-BR"/>
        </a:p>
      </dgm:t>
    </dgm:pt>
    <dgm:pt modelId="{61296FA9-30B0-41CB-9C18-2EAF48992481}" type="pres">
      <dgm:prSet presAssocID="{0FE2660B-2DC4-472F-A7A0-6D2EBDAA45E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D628CC-49CE-4106-A869-95CF95CF6033}" type="pres">
      <dgm:prSet presAssocID="{5F0C00AB-8063-4260-A92D-D2D1EEB34BA8}" presName="sibTrans" presStyleLbl="sibTrans2D1" presStyleIdx="1" presStyleCnt="5"/>
      <dgm:spPr/>
      <dgm:t>
        <a:bodyPr/>
        <a:lstStyle/>
        <a:p>
          <a:endParaRPr lang="pt-BR"/>
        </a:p>
      </dgm:t>
    </dgm:pt>
    <dgm:pt modelId="{ACDD784B-DA63-4501-9DDC-9D412455E335}" type="pres">
      <dgm:prSet presAssocID="{5F0C00AB-8063-4260-A92D-D2D1EEB34BA8}" presName="connectorText" presStyleLbl="sibTrans2D1" presStyleIdx="1" presStyleCnt="5"/>
      <dgm:spPr/>
      <dgm:t>
        <a:bodyPr/>
        <a:lstStyle/>
        <a:p>
          <a:endParaRPr lang="pt-BR"/>
        </a:p>
      </dgm:t>
    </dgm:pt>
    <dgm:pt modelId="{E97006F3-2C23-4CBF-BA52-A610B8182BD4}" type="pres">
      <dgm:prSet presAssocID="{A842BCBD-5938-4715-8B35-A5AE35F745B5}" presName="node" presStyleLbl="node1" presStyleIdx="2" presStyleCnt="5" custRadScaleRad="99445" custRadScaleInc="-172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ECC006-B425-490A-9668-D56080C39F26}" type="pres">
      <dgm:prSet presAssocID="{0BAD9DDA-9852-4E19-84CD-55523E2ED884}" presName="sibTrans" presStyleLbl="sibTrans2D1" presStyleIdx="2" presStyleCnt="5"/>
      <dgm:spPr/>
      <dgm:t>
        <a:bodyPr/>
        <a:lstStyle/>
        <a:p>
          <a:endParaRPr lang="pt-BR"/>
        </a:p>
      </dgm:t>
    </dgm:pt>
    <dgm:pt modelId="{2FD4FDBF-53AE-4F19-B77A-EDCBD4599264}" type="pres">
      <dgm:prSet presAssocID="{0BAD9DDA-9852-4E19-84CD-55523E2ED884}" presName="connectorText" presStyleLbl="sibTrans2D1" presStyleIdx="2" presStyleCnt="5"/>
      <dgm:spPr/>
      <dgm:t>
        <a:bodyPr/>
        <a:lstStyle/>
        <a:p>
          <a:endParaRPr lang="pt-BR"/>
        </a:p>
      </dgm:t>
    </dgm:pt>
    <dgm:pt modelId="{FC50B479-C1AE-4848-8FD7-02280458AC82}" type="pres">
      <dgm:prSet presAssocID="{8C635F74-D698-47BA-A300-64BF31B463C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3971F0-415A-4549-962C-0EFF76CB1A0A}" type="pres">
      <dgm:prSet presAssocID="{D42093AF-38A2-400A-A2A7-02B5FABB3303}" presName="sibTrans" presStyleLbl="sibTrans2D1" presStyleIdx="3" presStyleCnt="5"/>
      <dgm:spPr/>
      <dgm:t>
        <a:bodyPr/>
        <a:lstStyle/>
        <a:p>
          <a:endParaRPr lang="pt-BR"/>
        </a:p>
      </dgm:t>
    </dgm:pt>
    <dgm:pt modelId="{F268B145-26C6-46CC-9EEE-48D32458288F}" type="pres">
      <dgm:prSet presAssocID="{D42093AF-38A2-400A-A2A7-02B5FABB3303}" presName="connectorText" presStyleLbl="sibTrans2D1" presStyleIdx="3" presStyleCnt="5"/>
      <dgm:spPr/>
      <dgm:t>
        <a:bodyPr/>
        <a:lstStyle/>
        <a:p>
          <a:endParaRPr lang="pt-BR"/>
        </a:p>
      </dgm:t>
    </dgm:pt>
    <dgm:pt modelId="{434D216B-60A0-4A60-B0BC-78AA9974C043}" type="pres">
      <dgm:prSet presAssocID="{6A77898B-32FC-48B3-87EF-9D590EA79A6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A3A0F6-0D3E-46A9-8650-87EED1A45FC0}" type="pres">
      <dgm:prSet presAssocID="{DE56199A-3D2F-46DF-9441-2B874C0DC4B5}" presName="sibTrans" presStyleLbl="sibTrans2D1" presStyleIdx="4" presStyleCnt="5"/>
      <dgm:spPr/>
      <dgm:t>
        <a:bodyPr/>
        <a:lstStyle/>
        <a:p>
          <a:endParaRPr lang="pt-BR"/>
        </a:p>
      </dgm:t>
    </dgm:pt>
    <dgm:pt modelId="{995B4716-BD2D-47DE-9185-968BB02615BC}" type="pres">
      <dgm:prSet presAssocID="{DE56199A-3D2F-46DF-9441-2B874C0DC4B5}" presName="connectorText" presStyleLbl="sibTrans2D1" presStyleIdx="4" presStyleCnt="5"/>
      <dgm:spPr/>
      <dgm:t>
        <a:bodyPr/>
        <a:lstStyle/>
        <a:p>
          <a:endParaRPr lang="pt-BR"/>
        </a:p>
      </dgm:t>
    </dgm:pt>
  </dgm:ptLst>
  <dgm:cxnLst>
    <dgm:cxn modelId="{0AFF73C2-1B80-4257-A2A0-217AFAF5FEDF}" srcId="{59CCD21D-A14B-4FE3-A4EF-345B491A686B}" destId="{8C635F74-D698-47BA-A300-64BF31B463C1}" srcOrd="3" destOrd="0" parTransId="{674DD98A-B822-48AD-AECC-1464F116ACCE}" sibTransId="{D42093AF-38A2-400A-A2A7-02B5FABB3303}"/>
    <dgm:cxn modelId="{EF9EDBAC-1A3C-443B-8A64-14EABBF4DF45}" type="presOf" srcId="{AFDC371D-CFA1-480B-9C55-00921F45187D}" destId="{F2DF5F85-464A-4972-93CF-02E8061DE199}" srcOrd="0" destOrd="0" presId="urn:microsoft.com/office/officeart/2005/8/layout/cycle2"/>
    <dgm:cxn modelId="{D20D4508-5640-40D5-9753-220D1A26BBBA}" type="presOf" srcId="{0FE2660B-2DC4-472F-A7A0-6D2EBDAA45E2}" destId="{61296FA9-30B0-41CB-9C18-2EAF48992481}" srcOrd="0" destOrd="0" presId="urn:microsoft.com/office/officeart/2005/8/layout/cycle2"/>
    <dgm:cxn modelId="{54CB36E7-062C-491D-9D2A-BE6A999C6CE5}" type="presOf" srcId="{D42093AF-38A2-400A-A2A7-02B5FABB3303}" destId="{F268B145-26C6-46CC-9EEE-48D32458288F}" srcOrd="1" destOrd="0" presId="urn:microsoft.com/office/officeart/2005/8/layout/cycle2"/>
    <dgm:cxn modelId="{0AB99C02-1925-4A15-8CC6-219288AD8E71}" type="presOf" srcId="{5F0C00AB-8063-4260-A92D-D2D1EEB34BA8}" destId="{53D628CC-49CE-4106-A869-95CF95CF6033}" srcOrd="0" destOrd="0" presId="urn:microsoft.com/office/officeart/2005/8/layout/cycle2"/>
    <dgm:cxn modelId="{39E46DA0-88D7-4DB7-871A-131A2B8A4FC2}" type="presOf" srcId="{8C635F74-D698-47BA-A300-64BF31B463C1}" destId="{FC50B479-C1AE-4848-8FD7-02280458AC82}" srcOrd="0" destOrd="0" presId="urn:microsoft.com/office/officeart/2005/8/layout/cycle2"/>
    <dgm:cxn modelId="{7C2A1AF6-951A-4A7D-99AD-59D475670F44}" type="presOf" srcId="{DE56199A-3D2F-46DF-9441-2B874C0DC4B5}" destId="{995B4716-BD2D-47DE-9185-968BB02615BC}" srcOrd="1" destOrd="0" presId="urn:microsoft.com/office/officeart/2005/8/layout/cycle2"/>
    <dgm:cxn modelId="{16EDDAF4-3279-4D18-8AD3-83FCB939C485}" type="presOf" srcId="{B6B9516C-E1EC-465D-B82D-1FBC548B7750}" destId="{60C80E9C-3DC1-40B5-A97E-7AD3D705E131}" srcOrd="1" destOrd="0" presId="urn:microsoft.com/office/officeart/2005/8/layout/cycle2"/>
    <dgm:cxn modelId="{43C4FAE6-FF17-4163-BFB6-ABE8DD72FB45}" type="presOf" srcId="{59CCD21D-A14B-4FE3-A4EF-345B491A686B}" destId="{487AD02C-44CC-44ED-9385-0F812A59241B}" srcOrd="0" destOrd="0" presId="urn:microsoft.com/office/officeart/2005/8/layout/cycle2"/>
    <dgm:cxn modelId="{C8A7A67C-A537-46AB-9448-C6D17FD12631}" type="presOf" srcId="{5F0C00AB-8063-4260-A92D-D2D1EEB34BA8}" destId="{ACDD784B-DA63-4501-9DDC-9D412455E335}" srcOrd="1" destOrd="0" presId="urn:microsoft.com/office/officeart/2005/8/layout/cycle2"/>
    <dgm:cxn modelId="{C1E7ABD3-04AA-4881-B3E3-96F216F203AD}" type="presOf" srcId="{B6B9516C-E1EC-465D-B82D-1FBC548B7750}" destId="{F1D51361-8DB8-4862-9FFA-7C68B7F53B2E}" srcOrd="0" destOrd="0" presId="urn:microsoft.com/office/officeart/2005/8/layout/cycle2"/>
    <dgm:cxn modelId="{9A3F3378-E372-40D7-AFF4-551B6650F5AF}" type="presOf" srcId="{6A77898B-32FC-48B3-87EF-9D590EA79A6E}" destId="{434D216B-60A0-4A60-B0BC-78AA9974C043}" srcOrd="0" destOrd="0" presId="urn:microsoft.com/office/officeart/2005/8/layout/cycle2"/>
    <dgm:cxn modelId="{794F53C8-181F-42E9-9A3D-0C9A6C2CFA89}" type="presOf" srcId="{DE56199A-3D2F-46DF-9441-2B874C0DC4B5}" destId="{D1A3A0F6-0D3E-46A9-8650-87EED1A45FC0}" srcOrd="0" destOrd="0" presId="urn:microsoft.com/office/officeart/2005/8/layout/cycle2"/>
    <dgm:cxn modelId="{651092D0-6ABE-4E98-9C10-EF9225AE5AE1}" type="presOf" srcId="{A842BCBD-5938-4715-8B35-A5AE35F745B5}" destId="{E97006F3-2C23-4CBF-BA52-A610B8182BD4}" srcOrd="0" destOrd="0" presId="urn:microsoft.com/office/officeart/2005/8/layout/cycle2"/>
    <dgm:cxn modelId="{76158AE0-8B48-48E8-BBCB-46FAAF7AC24B}" srcId="{59CCD21D-A14B-4FE3-A4EF-345B491A686B}" destId="{6A77898B-32FC-48B3-87EF-9D590EA79A6E}" srcOrd="4" destOrd="0" parTransId="{750545C9-E230-42E3-A73A-56E913D5633E}" sibTransId="{DE56199A-3D2F-46DF-9441-2B874C0DC4B5}"/>
    <dgm:cxn modelId="{CE66492C-3EB4-4ABE-AC75-27FB5BCB7050}" srcId="{59CCD21D-A14B-4FE3-A4EF-345B491A686B}" destId="{0FE2660B-2DC4-472F-A7A0-6D2EBDAA45E2}" srcOrd="1" destOrd="0" parTransId="{7DD2D262-0AC8-4F95-B231-67748A8A1D89}" sibTransId="{5F0C00AB-8063-4260-A92D-D2D1EEB34BA8}"/>
    <dgm:cxn modelId="{ACD1DB9D-EA11-4373-9584-A403C7B1D134}" srcId="{59CCD21D-A14B-4FE3-A4EF-345B491A686B}" destId="{AFDC371D-CFA1-480B-9C55-00921F45187D}" srcOrd="0" destOrd="0" parTransId="{ABA25392-AE4F-4CD0-9FE2-1D9285221266}" sibTransId="{B6B9516C-E1EC-465D-B82D-1FBC548B7750}"/>
    <dgm:cxn modelId="{A8566FE5-A46A-4044-B476-95641010FF00}" type="presOf" srcId="{D42093AF-38A2-400A-A2A7-02B5FABB3303}" destId="{273971F0-415A-4549-962C-0EFF76CB1A0A}" srcOrd="0" destOrd="0" presId="urn:microsoft.com/office/officeart/2005/8/layout/cycle2"/>
    <dgm:cxn modelId="{AC083D56-CC43-438D-AADF-0BFB3342F480}" srcId="{59CCD21D-A14B-4FE3-A4EF-345B491A686B}" destId="{A842BCBD-5938-4715-8B35-A5AE35F745B5}" srcOrd="2" destOrd="0" parTransId="{F2D67A8A-72FA-47D3-88E8-B3F37F76ED9F}" sibTransId="{0BAD9DDA-9852-4E19-84CD-55523E2ED884}"/>
    <dgm:cxn modelId="{86EDDAD6-C51F-478C-84BD-BBCB19192425}" type="presOf" srcId="{0BAD9DDA-9852-4E19-84CD-55523E2ED884}" destId="{71ECC006-B425-490A-9668-D56080C39F26}" srcOrd="0" destOrd="0" presId="urn:microsoft.com/office/officeart/2005/8/layout/cycle2"/>
    <dgm:cxn modelId="{B9958DB0-1E06-4719-9EAF-424135F3484A}" type="presOf" srcId="{0BAD9DDA-9852-4E19-84CD-55523E2ED884}" destId="{2FD4FDBF-53AE-4F19-B77A-EDCBD4599264}" srcOrd="1" destOrd="0" presId="urn:microsoft.com/office/officeart/2005/8/layout/cycle2"/>
    <dgm:cxn modelId="{DB86DC2D-BC2A-4936-960C-86233F98DA8B}" type="presParOf" srcId="{487AD02C-44CC-44ED-9385-0F812A59241B}" destId="{F2DF5F85-464A-4972-93CF-02E8061DE199}" srcOrd="0" destOrd="0" presId="urn:microsoft.com/office/officeart/2005/8/layout/cycle2"/>
    <dgm:cxn modelId="{BEBDAC0C-12E9-4098-AF0D-32784A090751}" type="presParOf" srcId="{487AD02C-44CC-44ED-9385-0F812A59241B}" destId="{F1D51361-8DB8-4862-9FFA-7C68B7F53B2E}" srcOrd="1" destOrd="0" presId="urn:microsoft.com/office/officeart/2005/8/layout/cycle2"/>
    <dgm:cxn modelId="{8D6FC578-46A1-4DFB-B080-12D2C5AB1F32}" type="presParOf" srcId="{F1D51361-8DB8-4862-9FFA-7C68B7F53B2E}" destId="{60C80E9C-3DC1-40B5-A97E-7AD3D705E131}" srcOrd="0" destOrd="0" presId="urn:microsoft.com/office/officeart/2005/8/layout/cycle2"/>
    <dgm:cxn modelId="{8E31D665-BCA8-4D5B-AD37-61AF8A782D72}" type="presParOf" srcId="{487AD02C-44CC-44ED-9385-0F812A59241B}" destId="{61296FA9-30B0-41CB-9C18-2EAF48992481}" srcOrd="2" destOrd="0" presId="urn:microsoft.com/office/officeart/2005/8/layout/cycle2"/>
    <dgm:cxn modelId="{5154E91C-DB56-49F0-B6E7-8027C9AA0526}" type="presParOf" srcId="{487AD02C-44CC-44ED-9385-0F812A59241B}" destId="{53D628CC-49CE-4106-A869-95CF95CF6033}" srcOrd="3" destOrd="0" presId="urn:microsoft.com/office/officeart/2005/8/layout/cycle2"/>
    <dgm:cxn modelId="{391D0B3C-1078-4DB7-A2BA-ECD96F6C9332}" type="presParOf" srcId="{53D628CC-49CE-4106-A869-95CF95CF6033}" destId="{ACDD784B-DA63-4501-9DDC-9D412455E335}" srcOrd="0" destOrd="0" presId="urn:microsoft.com/office/officeart/2005/8/layout/cycle2"/>
    <dgm:cxn modelId="{F274BD7E-1AD3-4BBA-AD06-C6094E125D2D}" type="presParOf" srcId="{487AD02C-44CC-44ED-9385-0F812A59241B}" destId="{E97006F3-2C23-4CBF-BA52-A610B8182BD4}" srcOrd="4" destOrd="0" presId="urn:microsoft.com/office/officeart/2005/8/layout/cycle2"/>
    <dgm:cxn modelId="{73AC173A-8EEF-4A82-B2BB-7516788B44AB}" type="presParOf" srcId="{487AD02C-44CC-44ED-9385-0F812A59241B}" destId="{71ECC006-B425-490A-9668-D56080C39F26}" srcOrd="5" destOrd="0" presId="urn:microsoft.com/office/officeart/2005/8/layout/cycle2"/>
    <dgm:cxn modelId="{99D67321-205A-4BFA-AA5E-DB5AD1709F58}" type="presParOf" srcId="{71ECC006-B425-490A-9668-D56080C39F26}" destId="{2FD4FDBF-53AE-4F19-B77A-EDCBD4599264}" srcOrd="0" destOrd="0" presId="urn:microsoft.com/office/officeart/2005/8/layout/cycle2"/>
    <dgm:cxn modelId="{EA2CDEFC-1626-425E-A284-806559CDE611}" type="presParOf" srcId="{487AD02C-44CC-44ED-9385-0F812A59241B}" destId="{FC50B479-C1AE-4848-8FD7-02280458AC82}" srcOrd="6" destOrd="0" presId="urn:microsoft.com/office/officeart/2005/8/layout/cycle2"/>
    <dgm:cxn modelId="{DB4F02B6-0709-4EED-9799-133D65A50F62}" type="presParOf" srcId="{487AD02C-44CC-44ED-9385-0F812A59241B}" destId="{273971F0-415A-4549-962C-0EFF76CB1A0A}" srcOrd="7" destOrd="0" presId="urn:microsoft.com/office/officeart/2005/8/layout/cycle2"/>
    <dgm:cxn modelId="{E136E838-59EA-4577-914E-55C0990D9D05}" type="presParOf" srcId="{273971F0-415A-4549-962C-0EFF76CB1A0A}" destId="{F268B145-26C6-46CC-9EEE-48D32458288F}" srcOrd="0" destOrd="0" presId="urn:microsoft.com/office/officeart/2005/8/layout/cycle2"/>
    <dgm:cxn modelId="{B4B1DA7E-2C89-4A27-9B23-639426A94ED1}" type="presParOf" srcId="{487AD02C-44CC-44ED-9385-0F812A59241B}" destId="{434D216B-60A0-4A60-B0BC-78AA9974C043}" srcOrd="8" destOrd="0" presId="urn:microsoft.com/office/officeart/2005/8/layout/cycle2"/>
    <dgm:cxn modelId="{D04B4A01-9672-4353-99A6-7AEA0F218EAE}" type="presParOf" srcId="{487AD02C-44CC-44ED-9385-0F812A59241B}" destId="{D1A3A0F6-0D3E-46A9-8650-87EED1A45FC0}" srcOrd="9" destOrd="0" presId="urn:microsoft.com/office/officeart/2005/8/layout/cycle2"/>
    <dgm:cxn modelId="{17AEE578-4850-4D93-92D5-88C6D2ADEFEE}" type="presParOf" srcId="{D1A3A0F6-0D3E-46A9-8650-87EED1A45FC0}" destId="{995B4716-BD2D-47DE-9185-968BB02615B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F5F85-464A-4972-93CF-02E8061DE199}">
      <dsp:nvSpPr>
        <dsp:cNvPr id="0" name=""/>
        <dsp:cNvSpPr/>
      </dsp:nvSpPr>
      <dsp:spPr>
        <a:xfrm>
          <a:off x="1996916" y="1684"/>
          <a:ext cx="1477317" cy="14773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/>
            <a:t>Melhores condições de saúde</a:t>
          </a:r>
          <a:endParaRPr lang="pt-BR" sz="1200" b="1" kern="1200" dirty="0"/>
        </a:p>
      </dsp:txBody>
      <dsp:txXfrm>
        <a:off x="2213264" y="218032"/>
        <a:ext cx="1044621" cy="1044621"/>
      </dsp:txXfrm>
    </dsp:sp>
    <dsp:sp modelId="{F1D51361-8DB8-4862-9FFA-7C68B7F53B2E}">
      <dsp:nvSpPr>
        <dsp:cNvPr id="0" name=""/>
        <dsp:cNvSpPr/>
      </dsp:nvSpPr>
      <dsp:spPr>
        <a:xfrm rot="2160000">
          <a:off x="3427636" y="1136662"/>
          <a:ext cx="393107" cy="498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00" kern="1200"/>
        </a:p>
      </dsp:txBody>
      <dsp:txXfrm>
        <a:off x="3438898" y="1201722"/>
        <a:ext cx="275175" cy="299156"/>
      </dsp:txXfrm>
    </dsp:sp>
    <dsp:sp modelId="{61296FA9-30B0-41CB-9C18-2EAF48992481}">
      <dsp:nvSpPr>
        <dsp:cNvPr id="0" name=""/>
        <dsp:cNvSpPr/>
      </dsp:nvSpPr>
      <dsp:spPr>
        <a:xfrm>
          <a:off x="3792149" y="1305997"/>
          <a:ext cx="1477317" cy="14773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/>
            <a:t>Regularidade de trabalho e educação </a:t>
          </a:r>
          <a:endParaRPr lang="pt-BR" sz="1200" b="1" kern="1200" dirty="0"/>
        </a:p>
      </dsp:txBody>
      <dsp:txXfrm>
        <a:off x="4008497" y="1522345"/>
        <a:ext cx="1044621" cy="1044621"/>
      </dsp:txXfrm>
    </dsp:sp>
    <dsp:sp modelId="{53D628CC-49CE-4106-A869-95CF95CF6033}">
      <dsp:nvSpPr>
        <dsp:cNvPr id="0" name=""/>
        <dsp:cNvSpPr/>
      </dsp:nvSpPr>
      <dsp:spPr>
        <a:xfrm rot="6474656">
          <a:off x="4005862" y="2830036"/>
          <a:ext cx="381072" cy="498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00" kern="1200"/>
        </a:p>
      </dsp:txBody>
      <dsp:txXfrm rot="10800000">
        <a:off x="4080602" y="2875364"/>
        <a:ext cx="266750" cy="299156"/>
      </dsp:txXfrm>
    </dsp:sp>
    <dsp:sp modelId="{E97006F3-2C23-4CBF-BA52-A610B8182BD4}">
      <dsp:nvSpPr>
        <dsp:cNvPr id="0" name=""/>
        <dsp:cNvSpPr/>
      </dsp:nvSpPr>
      <dsp:spPr>
        <a:xfrm>
          <a:off x="3116696" y="3395876"/>
          <a:ext cx="1477317" cy="14773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/>
            <a:t>Maior produtividade, capital humano</a:t>
          </a:r>
          <a:endParaRPr lang="pt-BR" sz="1200" b="1" kern="1200" dirty="0"/>
        </a:p>
      </dsp:txBody>
      <dsp:txXfrm>
        <a:off x="3333044" y="3612224"/>
        <a:ext cx="1044621" cy="1044621"/>
      </dsp:txXfrm>
    </dsp:sp>
    <dsp:sp modelId="{71ECC006-B425-490A-9668-D56080C39F26}">
      <dsp:nvSpPr>
        <dsp:cNvPr id="0" name=""/>
        <dsp:cNvSpPr/>
      </dsp:nvSpPr>
      <dsp:spPr>
        <a:xfrm rot="10768320">
          <a:off x="2552688" y="3895406"/>
          <a:ext cx="398598" cy="498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00" kern="1200"/>
        </a:p>
      </dsp:txBody>
      <dsp:txXfrm rot="10800000">
        <a:off x="2672264" y="3994574"/>
        <a:ext cx="279019" cy="299156"/>
      </dsp:txXfrm>
    </dsp:sp>
    <dsp:sp modelId="{FC50B479-C1AE-4848-8FD7-02280458AC82}">
      <dsp:nvSpPr>
        <dsp:cNvPr id="0" name=""/>
        <dsp:cNvSpPr/>
      </dsp:nvSpPr>
      <dsp:spPr>
        <a:xfrm>
          <a:off x="887401" y="3416421"/>
          <a:ext cx="1477317" cy="14773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/>
            <a:t>Melhor arrecadação pública e renda familiar</a:t>
          </a:r>
          <a:endParaRPr lang="pt-BR" sz="1200" b="1" kern="1200" dirty="0"/>
        </a:p>
      </dsp:txBody>
      <dsp:txXfrm>
        <a:off x="1103749" y="3632769"/>
        <a:ext cx="1044621" cy="1044621"/>
      </dsp:txXfrm>
    </dsp:sp>
    <dsp:sp modelId="{273971F0-415A-4549-962C-0EFF76CB1A0A}">
      <dsp:nvSpPr>
        <dsp:cNvPr id="0" name=""/>
        <dsp:cNvSpPr/>
      </dsp:nvSpPr>
      <dsp:spPr>
        <a:xfrm rot="15120000">
          <a:off x="1090084" y="2861152"/>
          <a:ext cx="393107" cy="498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00" kern="1200"/>
        </a:p>
      </dsp:txBody>
      <dsp:txXfrm rot="10800000">
        <a:off x="1167271" y="3016951"/>
        <a:ext cx="275175" cy="299156"/>
      </dsp:txXfrm>
    </dsp:sp>
    <dsp:sp modelId="{434D216B-60A0-4A60-B0BC-78AA9974C043}">
      <dsp:nvSpPr>
        <dsp:cNvPr id="0" name=""/>
        <dsp:cNvSpPr/>
      </dsp:nvSpPr>
      <dsp:spPr>
        <a:xfrm>
          <a:off x="201682" y="1305997"/>
          <a:ext cx="1477317" cy="14773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/>
            <a:t>Investimentos públicos e privados em saúde</a:t>
          </a:r>
          <a:endParaRPr lang="pt-BR" sz="1200" b="1" kern="1200" dirty="0"/>
        </a:p>
      </dsp:txBody>
      <dsp:txXfrm>
        <a:off x="418030" y="1522345"/>
        <a:ext cx="1044621" cy="1044621"/>
      </dsp:txXfrm>
    </dsp:sp>
    <dsp:sp modelId="{D1A3A0F6-0D3E-46A9-8650-87EED1A45FC0}">
      <dsp:nvSpPr>
        <dsp:cNvPr id="0" name=""/>
        <dsp:cNvSpPr/>
      </dsp:nvSpPr>
      <dsp:spPr>
        <a:xfrm rot="19440000">
          <a:off x="1632403" y="1149741"/>
          <a:ext cx="393107" cy="498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00" kern="1200"/>
        </a:p>
      </dsp:txBody>
      <dsp:txXfrm>
        <a:off x="1643665" y="1284119"/>
        <a:ext cx="275175" cy="299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20/10/2020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1.folha.uol.com.br/mercado/2015/11/1705824-desigualdade-cai-em-2014-com-alta-de-renda-dos-mais-pobres-diz-ibge.s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Pa%C3%ADs_em_desenvolvimento" TargetMode="External"/><Relationship Id="rId3" Type="http://schemas.openxmlformats.org/officeDocument/2006/relationships/hyperlink" Target="https://pt.wikipedia.org/wiki/Alfabetiza%C3%A7%C3%A3o" TargetMode="External"/><Relationship Id="rId7" Type="http://schemas.openxmlformats.org/officeDocument/2006/relationships/hyperlink" Target="https://pt.wikipedia.org/wiki/Pa%C3%ADs_desenvolvido" TargetMode="External"/><Relationship Id="rId2" Type="http://schemas.openxmlformats.org/officeDocument/2006/relationships/hyperlink" Target="https://pt.wikipedia.org/wiki/Riquez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t.wikipedia.org/wiki/Natalidade" TargetMode="External"/><Relationship Id="rId5" Type="http://schemas.openxmlformats.org/officeDocument/2006/relationships/hyperlink" Target="https://pt.wikipedia.org/wiki/Expectativa_de_vida" TargetMode="External"/><Relationship Id="rId10" Type="http://schemas.openxmlformats.org/officeDocument/2006/relationships/hyperlink" Target="https://pt.wikipedia.org/wiki/Qualidade_de_vida" TargetMode="External"/><Relationship Id="rId4" Type="http://schemas.openxmlformats.org/officeDocument/2006/relationships/hyperlink" Target="https://pt.wikipedia.org/wiki/Educa%C3%A7%C3%A3o" TargetMode="External"/><Relationship Id="rId9" Type="http://schemas.openxmlformats.org/officeDocument/2006/relationships/hyperlink" Target="https://pt.wikipedia.org/wiki/Pa%C3%ADs_subdesenvolvido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e9Lw_nlFQU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m/portuguese/noticias/2015/12/151214_idh_brasil_onu_avanca_cai_ms" TargetMode="External"/><Relationship Id="rId2" Type="http://schemas.openxmlformats.org/officeDocument/2006/relationships/hyperlink" Target="http://www.valor.com.br/brasil/4355666/brasil-melhora-idh-em-2014-mas-cai-uma-posicao-no-ranking-mundi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ticias.uol.com.br/internacional/ultimas-noticias/2015/12/14/desigualdade-no-brasil-tiraria-26-do-idh-e-deixaria-pais-abaixo-de-vizinhos.htm" TargetMode="External"/><Relationship Id="rId5" Type="http://schemas.openxmlformats.org/officeDocument/2006/relationships/hyperlink" Target="http://brasil.estadao.com.br/noticias/geral,brasil-fica-em-75-no-ranking-do-idh--atras-do-sri-lanka,10000004754" TargetMode="External"/><Relationship Id="rId4" Type="http://schemas.openxmlformats.org/officeDocument/2006/relationships/hyperlink" Target="http://www.jb.com.br/economia/noticias/2015/12/14/dados-de-indice-que-avalia-pobreza-sao-positivos-diz-secretario/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atlasbrasil.org.br/2013/pt/perfil_m/papanduva_sc#educacao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6622" y="961092"/>
            <a:ext cx="7758273" cy="4884903"/>
          </a:xfrm>
        </p:spPr>
        <p:txBody>
          <a:bodyPr/>
          <a:lstStyle/>
          <a:p>
            <a:pPr algn="ctr"/>
            <a:r>
              <a:rPr lang="pt-BR" dirty="0" smtClean="0"/>
              <a:t>CRESCIMENTO ECONÔMICO</a:t>
            </a:r>
            <a:br>
              <a:rPr lang="pt-BR" dirty="0" smtClean="0"/>
            </a:br>
            <a:r>
              <a:rPr lang="pt-BR" dirty="0" smtClean="0"/>
              <a:t>X</a:t>
            </a:r>
            <a:br>
              <a:rPr lang="pt-BR" dirty="0" smtClean="0"/>
            </a:br>
            <a:r>
              <a:rPr lang="pt-BR" dirty="0" smtClean="0"/>
              <a:t>DESENVOLVIMENTO ECONÔMICO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57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2600" dirty="0"/>
          </a:p>
          <a:p>
            <a:pPr marL="0" indent="0" algn="ctr">
              <a:buNone/>
            </a:pPr>
            <a:r>
              <a:rPr lang="pt-BR" sz="2600" dirty="0" smtClean="0"/>
              <a:t>A </a:t>
            </a:r>
            <a:r>
              <a:rPr lang="pt-BR" sz="2600" dirty="0"/>
              <a:t>riqueza média de uma nação, medida pelo produto  interno bruto, tem pouco impacto sobre uma longa lista de males sociais, enquanto a forma como essa riqueza é </a:t>
            </a:r>
            <a:r>
              <a:rPr lang="pt-BR" sz="2600" dirty="0" smtClean="0"/>
              <a:t>distribuída influencia </a:t>
            </a:r>
            <a:r>
              <a:rPr lang="pt-BR" sz="2600" dirty="0"/>
              <a:t>profundamente na dispersão e intensidade dos males. Por exemplo, Japão e Suécia são países administrados de maneira muito diferente; a Suécia é um grande Estado de bem-estar social, enquanto o Japão oferece pouquíssimos programas de previdência social. O que os une, todavia, é uma distribuição relativamente equitativa da renda, e, portanto, uma defasagem pequena entre o padrão de vida dos 20% mais ricos e dos 20% mais pobres da população. Mais importante ainda é que nesses países há menos “problemas sociais” que em outras sociedades altamente industrializadas (</a:t>
            </a:r>
            <a:r>
              <a:rPr lang="pt-BR" sz="2600" dirty="0" err="1"/>
              <a:t>Zygmunt</a:t>
            </a:r>
            <a:r>
              <a:rPr lang="pt-BR" sz="2600" dirty="0"/>
              <a:t> </a:t>
            </a:r>
            <a:r>
              <a:rPr lang="pt-BR" sz="2600" dirty="0" err="1"/>
              <a:t>Bauman</a:t>
            </a:r>
            <a:r>
              <a:rPr lang="pt-BR" sz="2600" dirty="0"/>
              <a:t>).</a:t>
            </a:r>
          </a:p>
          <a:p>
            <a:pPr marL="0" indent="0" algn="just">
              <a:buNone/>
            </a:pPr>
            <a:endParaRPr lang="pt-BR" sz="2000" dirty="0" smtClean="0"/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31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000" dirty="0"/>
              <a:t>A maioria dos economistas clássicos diz que a saúde de uma população melhora quando a economia melhora. Mas o que a OMS aponta é que a saúde não é só consequência do desenvolvimento: é um requisito para ele. Com saúde, vive-se mais, falta-se menos ao trabalho, ao estudo, então produz-se mais, e a economia ganha (</a:t>
            </a:r>
            <a:r>
              <a:rPr lang="pt-BR" sz="4000" dirty="0" err="1"/>
              <a:t>Morel</a:t>
            </a:r>
            <a:r>
              <a:rPr lang="pt-BR" sz="4000" dirty="0"/>
              <a:t> C., 2010).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057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179512" y="476672"/>
            <a:ext cx="4256212" cy="1152128"/>
          </a:xfrm>
        </p:spPr>
        <p:txBody>
          <a:bodyPr>
            <a:normAutofit fontScale="92500" lnSpcReduction="20000"/>
          </a:bodyPr>
          <a:lstStyle/>
          <a:p>
            <a:r>
              <a:rPr lang="pt-BR" sz="2900" dirty="0" smtClean="0">
                <a:solidFill>
                  <a:srgbClr val="0070C0"/>
                </a:solidFill>
              </a:rPr>
              <a:t>SAÚDE COMO FATOR DO DESENVOLVIMENTO IMPACTA SOBRE</a:t>
            </a:r>
            <a:r>
              <a:rPr lang="pt-BR" dirty="0" smtClean="0">
                <a:solidFill>
                  <a:srgbClr val="0070C0"/>
                </a:solidFill>
              </a:rPr>
              <a:t>:</a:t>
            </a:r>
            <a:endParaRPr lang="pt-BR" dirty="0">
              <a:solidFill>
                <a:srgbClr val="0070C0"/>
              </a:solidFill>
            </a:endParaRPr>
          </a:p>
          <a:p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half" idx="2"/>
          </p:nvPr>
        </p:nvSpPr>
        <p:spPr>
          <a:xfrm>
            <a:off x="251520" y="1484784"/>
            <a:ext cx="4040188" cy="4968552"/>
          </a:xfrm>
        </p:spPr>
        <p:txBody>
          <a:bodyPr/>
          <a:lstStyle/>
          <a:p>
            <a:pPr marL="285750" indent="-285750" algn="just"/>
            <a:r>
              <a:rPr lang="pt-BR" sz="3200" dirty="0"/>
              <a:t>Produtividade e renda;</a:t>
            </a:r>
          </a:p>
          <a:p>
            <a:pPr marL="285750" indent="-285750" algn="just"/>
            <a:r>
              <a:rPr lang="pt-BR" sz="3200" dirty="0"/>
              <a:t>Qualidade do meio ambiente;</a:t>
            </a:r>
          </a:p>
          <a:p>
            <a:pPr marL="285750" indent="-285750" algn="just"/>
            <a:r>
              <a:rPr lang="pt-BR" sz="3200" dirty="0"/>
              <a:t>Estado nutricional e aprendizagem;</a:t>
            </a:r>
          </a:p>
          <a:p>
            <a:pPr marL="285750" indent="-285750" algn="just"/>
            <a:r>
              <a:rPr lang="pt-BR" sz="3200" dirty="0"/>
              <a:t>Teoria do Capital Humano.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3"/>
          </p:nvPr>
        </p:nvSpPr>
        <p:spPr>
          <a:xfrm>
            <a:off x="4644008" y="836712"/>
            <a:ext cx="4499992" cy="1296144"/>
          </a:xfrm>
        </p:spPr>
        <p:txBody>
          <a:bodyPr>
            <a:noAutofit/>
          </a:bodyPr>
          <a:lstStyle/>
          <a:p>
            <a:r>
              <a:rPr lang="pt-BR" sz="2700" dirty="0" smtClean="0">
                <a:solidFill>
                  <a:srgbClr val="FF0000"/>
                </a:solidFill>
              </a:rPr>
              <a:t>SAÚDE COMO CONSEQUÊNCIA DO DESENVOLVIMENTO É EFEITO DE:</a:t>
            </a:r>
          </a:p>
          <a:p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319463" cy="4680520"/>
          </a:xfrm>
        </p:spPr>
        <p:txBody>
          <a:bodyPr/>
          <a:lstStyle/>
          <a:p>
            <a:pPr marL="285750" indent="-285750" algn="just"/>
            <a:r>
              <a:rPr lang="pt-BR" sz="3200" dirty="0"/>
              <a:t>Hábitos alimentares e educação;</a:t>
            </a:r>
          </a:p>
          <a:p>
            <a:pPr marL="285750" indent="-285750" algn="just"/>
            <a:r>
              <a:rPr lang="pt-BR" sz="3200" dirty="0"/>
              <a:t>Saneamento e meio ambiente;</a:t>
            </a:r>
          </a:p>
          <a:p>
            <a:pPr marL="285750" indent="-285750" algn="just"/>
            <a:r>
              <a:rPr lang="pt-BR" sz="3200" dirty="0"/>
              <a:t>Renda e pobreza;</a:t>
            </a:r>
          </a:p>
          <a:p>
            <a:pPr marL="285750" indent="-285750" algn="just"/>
            <a:r>
              <a:rPr lang="pt-BR" sz="3200" dirty="0"/>
              <a:t>Tecnologia médica;</a:t>
            </a:r>
          </a:p>
          <a:p>
            <a:pPr marL="285750" indent="-285750" algn="just"/>
            <a:r>
              <a:rPr lang="pt-BR" sz="3200" dirty="0"/>
              <a:t>Transição demográfica e epidemiológica.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71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011462"/>
              </p:ext>
            </p:extLst>
          </p:nvPr>
        </p:nvGraphicFramePr>
        <p:xfrm>
          <a:off x="354298" y="1462997"/>
          <a:ext cx="5471150" cy="4895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79511" y="260648"/>
            <a:ext cx="8460893" cy="87630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CIRCULARIDADE ENTRE RENDA E SAÚDE</a:t>
            </a:r>
            <a:endParaRPr lang="pt-BR" sz="4000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796136" y="2636912"/>
            <a:ext cx="3071812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000" dirty="0" smtClean="0"/>
              <a:t>Renda </a:t>
            </a:r>
            <a:r>
              <a:rPr lang="pt-BR" sz="2000" dirty="0"/>
              <a:t>e saúde estão correlacionados, mas </a:t>
            </a:r>
            <a:r>
              <a:rPr lang="pt-BR" sz="2000" dirty="0" smtClean="0"/>
              <a:t>não </a:t>
            </a:r>
            <a:r>
              <a:rPr lang="pt-BR" sz="2000" dirty="0"/>
              <a:t>se sabe onde começa o círculo virtuoso.</a:t>
            </a:r>
            <a:endParaRPr lang="pt-BR" sz="2000" dirty="0" smtClean="0"/>
          </a:p>
          <a:p>
            <a:pPr marL="0" indent="0" algn="just">
              <a:buFont typeface="Garamond" pitchFamily="18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415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724204" cy="137160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/>
              <a:t>ABRANGÊNCIA DOS PROGRAMAS DE SAÚDE NA AMÉRICA LATINA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838743"/>
          </a:xfrm>
        </p:spPr>
        <p:txBody>
          <a:bodyPr numCol="2" spcCol="1080000">
            <a:noAutofit/>
          </a:bodyPr>
          <a:lstStyle/>
          <a:p>
            <a:pPr marL="0" indent="0">
              <a:buNone/>
            </a:pPr>
            <a:r>
              <a:rPr lang="pt-BR" sz="1900" dirty="0"/>
              <a:t>Como deveriam </a:t>
            </a:r>
            <a:r>
              <a:rPr lang="pt-BR" sz="1900" dirty="0" smtClean="0"/>
              <a:t>ser: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900" dirty="0" smtClean="0"/>
              <a:t>Ajustados </a:t>
            </a:r>
            <a:r>
              <a:rPr lang="pt-BR" sz="1900" dirty="0"/>
              <a:t>de acordo com as </a:t>
            </a:r>
            <a:r>
              <a:rPr lang="pt-BR" sz="1900" dirty="0" smtClean="0"/>
              <a:t>prioridades epidemiológicas </a:t>
            </a:r>
            <a:r>
              <a:rPr lang="pt-BR" sz="1900" dirty="0"/>
              <a:t>de </a:t>
            </a:r>
            <a:r>
              <a:rPr lang="pt-BR" sz="1900" dirty="0" smtClean="0"/>
              <a:t>cada nível </a:t>
            </a:r>
            <a:r>
              <a:rPr lang="pt-BR" sz="1900" dirty="0"/>
              <a:t>de desenvolvimento </a:t>
            </a:r>
            <a:r>
              <a:rPr lang="pt-BR" sz="1900" dirty="0" smtClean="0"/>
              <a:t>e </a:t>
            </a:r>
            <a:r>
              <a:rPr lang="pt-BR" sz="1900" dirty="0"/>
              <a:t>regulação de tecnologia;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900" dirty="0" smtClean="0"/>
              <a:t>Baseados em estratégias custo efetivas com efeitos de longo prazo (promoção e prevenção);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900" dirty="0" smtClean="0"/>
              <a:t>Entregues </a:t>
            </a:r>
            <a:r>
              <a:rPr lang="pt-BR" sz="1900" dirty="0"/>
              <a:t>através de </a:t>
            </a:r>
            <a:r>
              <a:rPr lang="pt-BR" sz="1900" dirty="0" smtClean="0"/>
              <a:t>instituições </a:t>
            </a:r>
            <a:r>
              <a:rPr lang="pt-BR" sz="1900" dirty="0"/>
              <a:t>eficientes e efetivas </a:t>
            </a:r>
            <a:r>
              <a:rPr lang="pt-BR" sz="1900" dirty="0" smtClean="0"/>
              <a:t>e </a:t>
            </a:r>
            <a:r>
              <a:rPr lang="pt-BR" sz="1900" dirty="0"/>
              <a:t>financiados de forma </a:t>
            </a:r>
            <a:r>
              <a:rPr lang="pt-BR" sz="1900" dirty="0" smtClean="0"/>
              <a:t>progressiva;</a:t>
            </a:r>
            <a:endParaRPr lang="pt-BR" sz="19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900" dirty="0" smtClean="0"/>
              <a:t>Baseados </a:t>
            </a:r>
            <a:r>
              <a:rPr lang="pt-BR" sz="1900" dirty="0"/>
              <a:t>em uma filosofia de </a:t>
            </a:r>
            <a:r>
              <a:rPr lang="pt-BR" sz="1900" dirty="0" smtClean="0"/>
              <a:t>direito </a:t>
            </a:r>
            <a:r>
              <a:rPr lang="pt-BR" sz="1900" dirty="0"/>
              <a:t>coletivo que proteja as </a:t>
            </a:r>
            <a:r>
              <a:rPr lang="pt-BR" sz="1900" dirty="0" smtClean="0"/>
              <a:t>prioridades </a:t>
            </a:r>
            <a:r>
              <a:rPr lang="pt-BR" sz="1900" dirty="0"/>
              <a:t>definidas no </a:t>
            </a:r>
            <a:r>
              <a:rPr lang="pt-BR" sz="1900" dirty="0" smtClean="0"/>
              <a:t>orçamento</a:t>
            </a:r>
            <a:r>
              <a:rPr lang="pt-BR" sz="1900" dirty="0"/>
              <a:t>.</a:t>
            </a:r>
          </a:p>
          <a:p>
            <a:pPr marL="0" indent="0">
              <a:buNone/>
            </a:pPr>
            <a:endParaRPr lang="pt-BR" sz="1900" dirty="0" smtClean="0"/>
          </a:p>
          <a:p>
            <a:pPr marL="0" indent="0">
              <a:buNone/>
            </a:pPr>
            <a:endParaRPr lang="pt-BR" sz="1900" dirty="0"/>
          </a:p>
          <a:p>
            <a:pPr marL="0" indent="0">
              <a:buNone/>
            </a:pPr>
            <a:r>
              <a:rPr lang="pt-BR" sz="1900" dirty="0" smtClean="0"/>
              <a:t>Como </a:t>
            </a:r>
            <a:r>
              <a:rPr lang="pt-BR" sz="1900" dirty="0"/>
              <a:t>são: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900" dirty="0" smtClean="0"/>
              <a:t>Conceitos </a:t>
            </a:r>
            <a:r>
              <a:rPr lang="pt-BR" sz="1900" dirty="0"/>
              <a:t>de integralidade </a:t>
            </a:r>
            <a:r>
              <a:rPr lang="pt-BR" sz="1900" dirty="0" smtClean="0"/>
              <a:t>incompatíveis </a:t>
            </a:r>
            <a:r>
              <a:rPr lang="pt-BR" sz="1900" dirty="0"/>
              <a:t>com a realidade </a:t>
            </a:r>
            <a:r>
              <a:rPr lang="pt-BR" sz="1900" dirty="0" smtClean="0"/>
              <a:t>epidemiológica </a:t>
            </a:r>
            <a:r>
              <a:rPr lang="pt-BR" sz="1900" dirty="0"/>
              <a:t>e necessidades </a:t>
            </a:r>
            <a:r>
              <a:rPr lang="pt-BR" sz="1900" dirty="0" smtClean="0"/>
              <a:t>de </a:t>
            </a:r>
            <a:r>
              <a:rPr lang="pt-BR" sz="1900" dirty="0"/>
              <a:t>financiamento, com baixa </a:t>
            </a:r>
            <a:r>
              <a:rPr lang="pt-BR" sz="1900" dirty="0" smtClean="0"/>
              <a:t>regulação </a:t>
            </a:r>
            <a:r>
              <a:rPr lang="pt-BR" sz="1900" dirty="0"/>
              <a:t>de </a:t>
            </a:r>
            <a:r>
              <a:rPr lang="pt-BR" sz="1900" dirty="0" smtClean="0"/>
              <a:t>tecnologia;</a:t>
            </a:r>
            <a:endParaRPr lang="pt-BR" sz="19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900" dirty="0" smtClean="0"/>
              <a:t>Priorizam estratégias curativas com programas incompletos de promoção, prevenção e saúde pública;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900" dirty="0" smtClean="0"/>
              <a:t>Entregues </a:t>
            </a:r>
            <a:r>
              <a:rPr lang="pt-BR" sz="1900" dirty="0"/>
              <a:t>por instituições </a:t>
            </a:r>
            <a:r>
              <a:rPr lang="pt-BR" sz="1900" dirty="0" smtClean="0"/>
              <a:t>pouco </a:t>
            </a:r>
            <a:r>
              <a:rPr lang="pt-BR" sz="1900" dirty="0"/>
              <a:t>eficientes e de forma </a:t>
            </a:r>
            <a:r>
              <a:rPr lang="pt-BR" sz="1900" dirty="0" smtClean="0"/>
              <a:t>fragmentada</a:t>
            </a:r>
            <a:r>
              <a:rPr lang="pt-BR" sz="1900" dirty="0"/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900" dirty="0" smtClean="0"/>
              <a:t>Baseados </a:t>
            </a:r>
            <a:r>
              <a:rPr lang="pt-BR" sz="1900" dirty="0"/>
              <a:t>em práticas de direito </a:t>
            </a:r>
            <a:r>
              <a:rPr lang="pt-BR" sz="1900" dirty="0" smtClean="0"/>
              <a:t>que </a:t>
            </a:r>
            <a:r>
              <a:rPr lang="pt-BR" sz="1900" dirty="0"/>
              <a:t>permitem processos </a:t>
            </a:r>
            <a:r>
              <a:rPr lang="pt-BR" sz="1900" dirty="0" smtClean="0"/>
              <a:t>jurídicos </a:t>
            </a:r>
            <a:r>
              <a:rPr lang="pt-BR" sz="1900" dirty="0"/>
              <a:t>para a apropriação </a:t>
            </a:r>
            <a:r>
              <a:rPr lang="pt-BR" sz="1900" dirty="0" smtClean="0"/>
              <a:t>individual </a:t>
            </a:r>
            <a:r>
              <a:rPr lang="pt-BR" sz="1900" dirty="0"/>
              <a:t>dos recursos </a:t>
            </a:r>
            <a:r>
              <a:rPr lang="pt-BR" sz="1900" dirty="0" smtClean="0"/>
              <a:t>públicos</a:t>
            </a:r>
            <a:r>
              <a:rPr lang="pt-BR" sz="1900" dirty="0"/>
              <a:t>, aumentando a </a:t>
            </a:r>
            <a:r>
              <a:rPr lang="pt-BR" sz="1900" dirty="0" err="1" smtClean="0"/>
              <a:t>regressividade</a:t>
            </a:r>
            <a:r>
              <a:rPr lang="pt-BR" sz="1900" dirty="0" smtClean="0"/>
              <a:t>.</a:t>
            </a:r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328911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7098" y="2564475"/>
            <a:ext cx="7543800" cy="1371600"/>
          </a:xfrm>
        </p:spPr>
        <p:txBody>
          <a:bodyPr/>
          <a:lstStyle/>
          <a:p>
            <a:pPr algn="ctr"/>
            <a:r>
              <a:rPr lang="pt-BR" dirty="0" smtClean="0"/>
              <a:t>INDICADORES E ÍNDICES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81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8839"/>
            <a:ext cx="7543800" cy="1043897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ÍNDICE DE GINI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53480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dirty="0" smtClean="0"/>
              <a:t>É um dado estatístico utilizado, mais comumente, para avaliar o grau de concentração de renda em determinado grupo, isto é, medir o grau de desigualdade que há em uma sociedade.</a:t>
            </a:r>
          </a:p>
          <a:p>
            <a:pPr marL="0" indent="0" algn="just">
              <a:buNone/>
            </a:pPr>
            <a:r>
              <a:rPr lang="pt-BR" sz="2800" dirty="0" smtClean="0"/>
              <a:t>Ele consiste em um número entre 0 </a:t>
            </a:r>
            <a:r>
              <a:rPr lang="pt-BR" sz="2800" dirty="0"/>
              <a:t>e</a:t>
            </a:r>
            <a:r>
              <a:rPr lang="pt-BR" sz="2800" dirty="0" smtClean="0"/>
              <a:t> 1 (ou 0 e 100), onde 0 significa uma situação de perfeita igualdade e 1 uma situação de desigualdade máxima.</a:t>
            </a:r>
          </a:p>
          <a:p>
            <a:pPr marL="0" indent="0" algn="just">
              <a:buNone/>
            </a:pPr>
            <a:endParaRPr lang="pt-BR" sz="2800" dirty="0"/>
          </a:p>
          <a:p>
            <a:pPr marL="0" indent="0" algn="just">
              <a:buNone/>
            </a:pPr>
            <a:r>
              <a:rPr lang="pt-BR" sz="2800" dirty="0"/>
              <a:t>E</a:t>
            </a:r>
            <a:r>
              <a:rPr lang="pt-BR" sz="2800" dirty="0" smtClean="0"/>
              <a:t>sse </a:t>
            </a:r>
            <a:r>
              <a:rPr lang="pt-BR" sz="2800" dirty="0" smtClean="0"/>
              <a:t>índice </a:t>
            </a:r>
            <a:r>
              <a:rPr lang="pt-BR" sz="2800" dirty="0"/>
              <a:t>é importante no sentido de fornecer uma melhor noção da desigualdade existente no mundo, além de promover </a:t>
            </a:r>
            <a:r>
              <a:rPr lang="pt-BR" sz="2800" dirty="0" smtClean="0"/>
              <a:t>o embasamento necessário para </a:t>
            </a:r>
            <a:r>
              <a:rPr lang="pt-BR" sz="2800" dirty="0"/>
              <a:t>medidas de inclusão de renda e melhorias nas condições de vida da parcela mais pobre da população. </a:t>
            </a:r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0189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99592" y="8839"/>
            <a:ext cx="6993732" cy="922716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ÍNDICE DE GINI</a:t>
            </a:r>
            <a:endParaRPr lang="pt-BR" sz="44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69212" y="5628597"/>
            <a:ext cx="5364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Disponível em: </a:t>
            </a:r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www1.folha.uol.com.br/mercado/2015/11/1705824-desigualdade-cai-em-2014-com-alta-de-renda-dos-mais-pobres-diz-ibge.shtml</a:t>
            </a:r>
            <a:endParaRPr lang="pt-BR" dirty="0" smtClean="0"/>
          </a:p>
        </p:txBody>
      </p:sp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4744"/>
            <a:ext cx="5601652" cy="4392335"/>
          </a:xfrm>
        </p:spPr>
      </p:pic>
      <p:sp>
        <p:nvSpPr>
          <p:cNvPr id="5" name="CaixaDeTexto 4"/>
          <p:cNvSpPr txBox="1"/>
          <p:nvPr/>
        </p:nvSpPr>
        <p:spPr>
          <a:xfrm>
            <a:off x="6157913" y="2553343"/>
            <a:ext cx="2300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Rendimento Médio Mensal:</a:t>
            </a:r>
          </a:p>
          <a:p>
            <a:r>
              <a:rPr lang="pt-BR" dirty="0" smtClean="0"/>
              <a:t>→ 10% mais pobre: R$256</a:t>
            </a:r>
          </a:p>
          <a:p>
            <a:r>
              <a:rPr lang="pt-BR" dirty="0" smtClean="0"/>
              <a:t>→ 10% mais ricos: R$7.154</a:t>
            </a:r>
          </a:p>
          <a:p>
            <a:r>
              <a:rPr lang="pt-BR" dirty="0" smtClean="0"/>
              <a:t>→ 1% mais rico: R$20.364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660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S</a:t>
            </a:r>
            <a:r>
              <a:rPr lang="pt-BR" sz="2800" dirty="0" smtClean="0"/>
              <a:t>erve </a:t>
            </a:r>
            <a:r>
              <a:rPr lang="pt-BR" sz="2800" dirty="0"/>
              <a:t>de comparação entre os países, com objetivo de medir o grau de desenvolvimento econômico e a qualidade de vida oferecida à população</a:t>
            </a:r>
            <a:r>
              <a:rPr lang="pt-BR" sz="2800" dirty="0" smtClean="0"/>
              <a:t>.</a:t>
            </a:r>
          </a:p>
          <a:p>
            <a:pPr marL="0" indent="0" algn="just">
              <a:buNone/>
            </a:pPr>
            <a:endParaRPr lang="pt-BR" sz="2800" dirty="0" smtClean="0"/>
          </a:p>
          <a:p>
            <a:pPr marL="0" indent="0" algn="just">
              <a:buNone/>
            </a:pPr>
            <a:r>
              <a:rPr lang="pt-BR" sz="2800" dirty="0" smtClean="0"/>
              <a:t>Mede o </a:t>
            </a:r>
            <a:r>
              <a:rPr lang="pt-BR" sz="2800" dirty="0"/>
              <a:t>desenvolvimento humano por meio de três </a:t>
            </a:r>
            <a:r>
              <a:rPr lang="pt-BR" sz="2800" dirty="0" smtClean="0"/>
              <a:t>componentes básicos: </a:t>
            </a:r>
            <a:r>
              <a:rPr lang="pt-BR" sz="2800" b="1" dirty="0">
                <a:solidFill>
                  <a:srgbClr val="FF0000"/>
                </a:solidFill>
              </a:rPr>
              <a:t>esperança de vida ao nascer; expectativa de anos de estudo; média de anos de estudo (da população até o momento); e renda nacional bruta per capita (toda a renda do país dividida pelo número total da população).</a:t>
            </a:r>
            <a:endParaRPr lang="pt-BR" sz="28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100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7774" y="332656"/>
            <a:ext cx="9144000" cy="922716"/>
          </a:xfrm>
        </p:spPr>
        <p:txBody>
          <a:bodyPr>
            <a:normAutofit fontScale="90000"/>
          </a:bodyPr>
          <a:lstStyle/>
          <a:p>
            <a:r>
              <a:rPr lang="pt-BR" sz="4800" b="1" dirty="0" smtClean="0"/>
              <a:t>IDH</a:t>
            </a:r>
            <a:br>
              <a:rPr lang="pt-BR" sz="4800" b="1" dirty="0" smtClean="0"/>
            </a:br>
            <a:r>
              <a:rPr lang="pt-BR" sz="4800" dirty="0" smtClean="0"/>
              <a:t>Índice </a:t>
            </a:r>
            <a:r>
              <a:rPr lang="pt-BR" sz="4800" dirty="0"/>
              <a:t>de Desenvolvimento </a:t>
            </a:r>
            <a:r>
              <a:rPr lang="pt-BR" sz="4800" dirty="0" smtClean="0"/>
              <a:t>Humano </a:t>
            </a:r>
            <a:endParaRPr lang="pt-BR" sz="4800" b="1" dirty="0"/>
          </a:p>
        </p:txBody>
      </p:sp>
    </p:spTree>
    <p:extLst>
      <p:ext uri="{BB962C8B-B14F-4D97-AF65-F5344CB8AC3E}">
        <p14:creationId xmlns:p14="http://schemas.microsoft.com/office/powerpoint/2010/main" val="80227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57400"/>
            <a:ext cx="864096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sz="2100" dirty="0" smtClean="0"/>
          </a:p>
          <a:p>
            <a:pPr marL="0" indent="0" algn="just">
              <a:buNone/>
            </a:pPr>
            <a:r>
              <a:rPr lang="pt-BR" sz="2800" dirty="0" smtClean="0"/>
              <a:t>Vai de </a:t>
            </a:r>
            <a:r>
              <a:rPr lang="pt-BR" sz="2800" dirty="0"/>
              <a:t>0 (nenhum desenvolvimento humano) a 1 (desenvolvimento humano total). Quanto mais próximo de 1, mais desenvolvido é </a:t>
            </a:r>
            <a:r>
              <a:rPr lang="pt-BR" sz="2800" dirty="0" smtClean="0"/>
              <a:t>considerado o país.</a:t>
            </a:r>
          </a:p>
          <a:p>
            <a:pPr marL="0" indent="0" algn="just">
              <a:buNone/>
            </a:pPr>
            <a:endParaRPr lang="pt-BR" sz="2800" dirty="0" smtClean="0"/>
          </a:p>
          <a:p>
            <a:pPr marL="0" indent="0" algn="just">
              <a:buNone/>
            </a:pPr>
            <a:r>
              <a:rPr lang="pt-BR" sz="2800" dirty="0"/>
              <a:t>Apesar de ampliar a perspectiva sobre o desenvolvimento humano, o IDH não abrange todos os aspectos de </a:t>
            </a:r>
            <a:r>
              <a:rPr lang="pt-BR" sz="2800" dirty="0" smtClean="0"/>
              <a:t>desenvolvimento. </a:t>
            </a:r>
            <a:r>
              <a:rPr lang="pt-BR" sz="2800" dirty="0"/>
              <a:t>Democracia, participação, equidade, sustentabilidade são </a:t>
            </a:r>
            <a:r>
              <a:rPr lang="pt-BR" sz="2800" dirty="0" smtClean="0"/>
              <a:t>alguns </a:t>
            </a:r>
            <a:r>
              <a:rPr lang="pt-BR" sz="2800" dirty="0"/>
              <a:t>dos muitos aspectos </a:t>
            </a:r>
            <a:r>
              <a:rPr lang="pt-BR" sz="2800" dirty="0" smtClean="0"/>
              <a:t>do desenvolvimento humano que não são </a:t>
            </a:r>
            <a:r>
              <a:rPr lang="pt-BR" sz="2800" dirty="0"/>
              <a:t>contemplados no IDH.</a:t>
            </a:r>
            <a:r>
              <a:rPr lang="pt-BR" sz="4000" dirty="0"/>
              <a:t/>
            </a:r>
            <a:br>
              <a:rPr lang="pt-BR" sz="4000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7774" y="332656"/>
            <a:ext cx="9144000" cy="922716"/>
          </a:xfrm>
        </p:spPr>
        <p:txBody>
          <a:bodyPr>
            <a:normAutofit fontScale="90000"/>
          </a:bodyPr>
          <a:lstStyle/>
          <a:p>
            <a:r>
              <a:rPr lang="pt-BR" sz="4800" b="1" dirty="0" smtClean="0"/>
              <a:t>IDH</a:t>
            </a:r>
            <a:br>
              <a:rPr lang="pt-BR" sz="4800" b="1" dirty="0" smtClean="0"/>
            </a:br>
            <a:r>
              <a:rPr lang="pt-BR" sz="4800" dirty="0" smtClean="0"/>
              <a:t>Índice </a:t>
            </a:r>
            <a:r>
              <a:rPr lang="pt-BR" sz="4800" dirty="0"/>
              <a:t>de Desenvolvimento </a:t>
            </a:r>
            <a:r>
              <a:rPr lang="pt-BR" sz="4800" dirty="0" smtClean="0"/>
              <a:t>Humano </a:t>
            </a:r>
            <a:endParaRPr lang="pt-BR" sz="4800" b="1" dirty="0"/>
          </a:p>
        </p:txBody>
      </p:sp>
    </p:spTree>
    <p:extLst>
      <p:ext uri="{BB962C8B-B14F-4D97-AF65-F5344CB8AC3E}">
        <p14:creationId xmlns:p14="http://schemas.microsoft.com/office/powerpoint/2010/main" val="33247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732"/>
            <a:ext cx="8964488" cy="114300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CRESCIMENTO ECONÔMICO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600" dirty="0" smtClean="0"/>
              <a:t>... aumento </a:t>
            </a:r>
            <a:r>
              <a:rPr lang="pt-BR" sz="3600" dirty="0" smtClean="0"/>
              <a:t>da capacidade </a:t>
            </a:r>
            <a:r>
              <a:rPr lang="pt-BR" sz="3600" dirty="0"/>
              <a:t>produtiva da economia (produção de bens </a:t>
            </a:r>
            <a:r>
              <a:rPr lang="pt-BR" sz="3600" dirty="0" smtClean="0"/>
              <a:t>e serviços</a:t>
            </a:r>
            <a:r>
              <a:rPr lang="pt-BR" sz="3600" dirty="0"/>
              <a:t>). É </a:t>
            </a:r>
            <a:r>
              <a:rPr lang="pt-BR" sz="3600" dirty="0" smtClean="0"/>
              <a:t>medido principalmente pelo </a:t>
            </a:r>
            <a:r>
              <a:rPr lang="pt-BR" sz="3600" dirty="0"/>
              <a:t>índice de </a:t>
            </a:r>
            <a:r>
              <a:rPr lang="pt-BR" sz="3600" dirty="0" smtClean="0"/>
              <a:t>crescimento anual </a:t>
            </a:r>
            <a:r>
              <a:rPr lang="pt-BR" sz="3600" dirty="0"/>
              <a:t>do Produto Nacional Bruto (PNB</a:t>
            </a:r>
            <a:r>
              <a:rPr lang="pt-BR" sz="3600" dirty="0" smtClean="0"/>
              <a:t>), de forma </a:t>
            </a:r>
            <a:r>
              <a:rPr lang="pt-BR" sz="3600" dirty="0"/>
              <a:t>per capita</a:t>
            </a:r>
            <a:r>
              <a:rPr lang="pt-BR" sz="3600" dirty="0" smtClean="0"/>
              <a:t>. O crescimento </a:t>
            </a:r>
            <a:r>
              <a:rPr lang="pt-BR" sz="3600" dirty="0"/>
              <a:t>de uma economia </a:t>
            </a:r>
            <a:r>
              <a:rPr lang="pt-BR" sz="3600" dirty="0" smtClean="0"/>
              <a:t>pode ser dado também pelo aumento </a:t>
            </a:r>
            <a:r>
              <a:rPr lang="pt-BR" sz="3600" dirty="0"/>
              <a:t>da força de trabalho, pela receita nacional </a:t>
            </a:r>
            <a:r>
              <a:rPr lang="pt-BR" sz="3600" dirty="0" smtClean="0"/>
              <a:t>poupada e </a:t>
            </a:r>
            <a:r>
              <a:rPr lang="pt-BR" sz="3600" dirty="0"/>
              <a:t>investida e pelo grau de aperfeiçoamento tecnológico</a:t>
            </a:r>
            <a:r>
              <a:rPr lang="pt-BR" sz="2800" dirty="0" smtClean="0"/>
              <a:t>.(</a:t>
            </a:r>
            <a:r>
              <a:rPr lang="pt-BR" sz="2800" dirty="0"/>
              <a:t>Carlos </a:t>
            </a:r>
            <a:r>
              <a:rPr lang="pt-BR" sz="2800" dirty="0" err="1"/>
              <a:t>Escóssia</a:t>
            </a:r>
            <a:r>
              <a:rPr lang="pt-BR" sz="2800" dirty="0"/>
              <a:t> - 2009</a:t>
            </a:r>
            <a:r>
              <a:rPr lang="pt-BR" sz="2800" dirty="0" smtClean="0"/>
              <a:t>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10628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658665"/>
          </a:xfrm>
        </p:spPr>
        <p:txBody>
          <a:bodyPr/>
          <a:lstStyle/>
          <a:p>
            <a:r>
              <a:rPr lang="pt-BR" b="1" dirty="0" smtClean="0"/>
              <a:t>ÍNDICE DE DESENVOLVIMENTO HUMANO - </a:t>
            </a:r>
            <a:r>
              <a:rPr lang="pt-BR" b="1" dirty="0" smtClean="0">
                <a:solidFill>
                  <a:srgbClr val="FF0000"/>
                </a:solidFill>
              </a:rPr>
              <a:t>IDH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964488" cy="5157192"/>
          </a:xfrm>
        </p:spPr>
        <p:txBody>
          <a:bodyPr>
            <a:normAutofit/>
          </a:bodyPr>
          <a:lstStyle/>
          <a:p>
            <a:r>
              <a:rPr lang="pt-BR" dirty="0"/>
              <a:t>M</a:t>
            </a:r>
            <a:r>
              <a:rPr lang="pt-BR" dirty="0" smtClean="0"/>
              <a:t>edida </a:t>
            </a:r>
            <a:r>
              <a:rPr lang="pt-BR" dirty="0"/>
              <a:t>comparativa de </a:t>
            </a:r>
            <a:r>
              <a:rPr lang="pt-BR" u="sng" dirty="0">
                <a:hlinkClick r:id="rId2" tooltip="Riqueza"/>
              </a:rPr>
              <a:t>riqueza</a:t>
            </a:r>
            <a:r>
              <a:rPr lang="pt-BR" dirty="0"/>
              <a:t>, </a:t>
            </a:r>
            <a:r>
              <a:rPr lang="pt-BR" u="sng" dirty="0">
                <a:hlinkClick r:id="rId3" tooltip="Alfabetização"/>
              </a:rPr>
              <a:t>alfabetização</a:t>
            </a:r>
            <a:r>
              <a:rPr lang="pt-BR" dirty="0"/>
              <a:t>, </a:t>
            </a:r>
            <a:r>
              <a:rPr lang="pt-BR" u="sng" dirty="0">
                <a:hlinkClick r:id="rId4" tooltip="Educação"/>
              </a:rPr>
              <a:t>educação</a:t>
            </a:r>
            <a:r>
              <a:rPr lang="pt-BR" dirty="0"/>
              <a:t>, </a:t>
            </a:r>
            <a:r>
              <a:rPr lang="pt-BR" u="sng" dirty="0">
                <a:hlinkClick r:id="rId5" tooltip="Expectativa de vida"/>
              </a:rPr>
              <a:t>expectativa de vida</a:t>
            </a:r>
            <a:r>
              <a:rPr lang="pt-BR" dirty="0"/>
              <a:t>, </a:t>
            </a:r>
            <a:r>
              <a:rPr lang="pt-BR" u="sng" dirty="0">
                <a:hlinkClick r:id="rId6" tooltip="Natalidade"/>
              </a:rPr>
              <a:t>natalidade</a:t>
            </a:r>
            <a:r>
              <a:rPr lang="pt-BR" dirty="0"/>
              <a:t> e outros </a:t>
            </a:r>
            <a:r>
              <a:rPr lang="pt-BR" dirty="0" smtClean="0"/>
              <a:t>fatores. </a:t>
            </a:r>
            <a:r>
              <a:rPr lang="pt-BR" dirty="0"/>
              <a:t>É uma maneira padronizada de avaliação e medida do bem-estar de uma </a:t>
            </a:r>
            <a:r>
              <a:rPr lang="pt-BR" dirty="0" smtClean="0"/>
              <a:t>população. </a:t>
            </a:r>
            <a:r>
              <a:rPr lang="pt-BR" dirty="0"/>
              <a:t>É usado para distinguir se o </a:t>
            </a:r>
            <a:r>
              <a:rPr lang="pt-BR" dirty="0" smtClean="0"/>
              <a:t>local </a:t>
            </a:r>
            <a:r>
              <a:rPr lang="pt-BR" dirty="0"/>
              <a:t>é </a:t>
            </a:r>
            <a:r>
              <a:rPr lang="pt-BR" u="sng" dirty="0">
                <a:hlinkClick r:id="rId7" tooltip="País desenvolvido"/>
              </a:rPr>
              <a:t>desenvolvido</a:t>
            </a:r>
            <a:r>
              <a:rPr lang="pt-BR" dirty="0"/>
              <a:t>, </a:t>
            </a:r>
            <a:r>
              <a:rPr lang="pt-BR" u="sng" dirty="0">
                <a:hlinkClick r:id="rId8" tooltip="País em desenvolvimento"/>
              </a:rPr>
              <a:t>em desenvolvimento</a:t>
            </a:r>
            <a:r>
              <a:rPr lang="pt-BR" dirty="0"/>
              <a:t> ou </a:t>
            </a:r>
            <a:r>
              <a:rPr lang="pt-BR" u="sng" dirty="0">
                <a:hlinkClick r:id="rId9" tooltip="País subdesenvolvido"/>
              </a:rPr>
              <a:t>subdesenvolvido</a:t>
            </a:r>
            <a:r>
              <a:rPr lang="pt-BR" dirty="0"/>
              <a:t>, e para medir igualmente o impacto de políticas econômicas na </a:t>
            </a:r>
            <a:r>
              <a:rPr lang="pt-BR" u="sng" dirty="0">
                <a:hlinkClick r:id="rId10" tooltip="Qualidade de vida"/>
              </a:rPr>
              <a:t>qualidade de vida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13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7609588" cy="5339621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35856" y="0"/>
            <a:ext cx="7007064" cy="922716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IDH</a:t>
            </a:r>
            <a:endParaRPr lang="pt-BR" sz="44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38351" y="6248342"/>
            <a:ext cx="7268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Relatório de Desenvolvimento Humano 2015  - O Trabalho como Motor do Desenvolvimento Humano, PNUD</a:t>
            </a:r>
            <a:r>
              <a:rPr lang="pt-BR" sz="1600" i="1" dirty="0" smtClean="0"/>
              <a:t>.</a:t>
            </a: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329864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55401" y="346526"/>
            <a:ext cx="7007064" cy="922716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IDH</a:t>
            </a:r>
            <a:endParaRPr lang="pt-BR" sz="4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24709" y="6035675"/>
            <a:ext cx="7268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Relatório de Desenvolvimento Humano 2015  - O Trabalho como Motor do Desenvolvimento Humano, PNUD</a:t>
            </a:r>
            <a:r>
              <a:rPr lang="pt-BR" sz="1600" i="1" dirty="0" smtClean="0"/>
              <a:t>.</a:t>
            </a:r>
            <a:endParaRPr lang="pt-BR" sz="1600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67747" y="1269243"/>
            <a:ext cx="2182371" cy="338465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pt-BR" dirty="0" smtClean="0"/>
              <a:t>Evolução do IDH 1990-2014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619" y="1769624"/>
            <a:ext cx="5234628" cy="152159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2041619" y="3791604"/>
            <a:ext cx="52346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Brasil acumula trajetória constante de crescimento do IDH</a:t>
            </a:r>
            <a:r>
              <a:rPr lang="pt-BR" dirty="0" smtClean="0"/>
              <a:t>. </a:t>
            </a:r>
            <a:r>
              <a:rPr lang="pt-BR" dirty="0"/>
              <a:t>De 1990 a 2014, o crescimento foi 24,2%, o maior no período entre os países da América do Sul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O Brasil se encontra em 13º entre os 15 melhores </a:t>
            </a:r>
            <a:r>
              <a:rPr lang="pt-BR" dirty="0" err="1" smtClean="0"/>
              <a:t>IDHs</a:t>
            </a:r>
            <a:r>
              <a:rPr lang="pt-BR" dirty="0" smtClean="0"/>
              <a:t> da América Latina.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337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7776864" cy="6192687"/>
          </a:xfrm>
        </p:spPr>
      </p:pic>
    </p:spTree>
    <p:extLst>
      <p:ext uri="{BB962C8B-B14F-4D97-AF65-F5344CB8AC3E}">
        <p14:creationId xmlns:p14="http://schemas.microsoft.com/office/powerpoint/2010/main" val="42864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334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83568" y="34944"/>
            <a:ext cx="7609588" cy="922716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INDICADORES DE SAÚDE</a:t>
            </a:r>
            <a:endParaRPr lang="pt-BR" sz="44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1216874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 smtClean="0">
                <a:solidFill>
                  <a:srgbClr val="FF0000"/>
                </a:solidFill>
              </a:rPr>
              <a:t>Taxa de Mortalidade Infantil</a:t>
            </a:r>
            <a:r>
              <a:rPr lang="pt-BR" sz="3200" i="1" dirty="0" smtClean="0"/>
              <a:t>: </a:t>
            </a:r>
            <a:r>
              <a:rPr lang="pt-BR" sz="3200" dirty="0" smtClean="0"/>
              <a:t>é </a:t>
            </a:r>
            <a:r>
              <a:rPr lang="pt-BR" sz="3200" dirty="0"/>
              <a:t>de fundamental importância para avaliar a qualidade de vida, pois, por meio </a:t>
            </a:r>
            <a:r>
              <a:rPr lang="pt-BR" sz="3200" dirty="0" smtClean="0"/>
              <a:t>dela, </a:t>
            </a:r>
            <a:r>
              <a:rPr lang="pt-BR" sz="3200" dirty="0"/>
              <a:t>é possível obter informações sobre a eficácia dos serviços públicos, tais como: saneamento básico, sistema de saúde, disponibilidade de remédios e vacinas, acompanhamento médico, educação, maternidade, alimentação adequada, entre outros.</a:t>
            </a:r>
          </a:p>
        </p:txBody>
      </p:sp>
    </p:spTree>
    <p:extLst>
      <p:ext uri="{BB962C8B-B14F-4D97-AF65-F5344CB8AC3E}">
        <p14:creationId xmlns:p14="http://schemas.microsoft.com/office/powerpoint/2010/main" val="222903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4005" y="1042737"/>
            <a:ext cx="7543800" cy="489284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 smtClean="0"/>
              <a:t>De maneira geral, os dados referentes ao Brasil são positivos.</a:t>
            </a:r>
          </a:p>
          <a:p>
            <a:pPr marL="0" indent="0" algn="just">
              <a:buNone/>
            </a:pPr>
            <a:endParaRPr lang="pt-BR" sz="2800" dirty="0" smtClean="0"/>
          </a:p>
          <a:p>
            <a:pPr marL="0" indent="0" algn="just">
              <a:buNone/>
            </a:pPr>
            <a:endParaRPr lang="pt-BR" sz="28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 smtClean="0"/>
              <a:t>Contudo, o ritmo dos avanços sociais ainda é lento. Mesmo que o país esteja inserido na categoria “alto desenvolvimento humano” a desigualdade social ainda é elevada, tendo grande variação em seus níveis de desenvolvimento.</a:t>
            </a:r>
          </a:p>
          <a:p>
            <a:pPr marL="0" indent="0" algn="just"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26827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3688" y="2985436"/>
            <a:ext cx="7543800" cy="13298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pt-BR" dirty="0" smtClean="0">
              <a:hlinkClick r:id="rId2"/>
            </a:endParaRPr>
          </a:p>
          <a:p>
            <a:pPr marL="0" indent="0" algn="ctr">
              <a:buNone/>
            </a:pPr>
            <a:r>
              <a:rPr lang="pt-BR" sz="2800" dirty="0" smtClean="0">
                <a:hlinkClick r:id="rId2"/>
              </a:rPr>
              <a:t>https</a:t>
            </a:r>
            <a:r>
              <a:rPr lang="pt-BR" sz="2800" dirty="0">
                <a:hlinkClick r:id="rId2"/>
              </a:rPr>
              <a:t>://www.youtube.com/watch?v=Qe9Lw_nlFQU</a:t>
            </a:r>
            <a:endParaRPr lang="pt-BR" sz="2800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600199" y="2021305"/>
            <a:ext cx="56307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Vídeo 200 países, 200 anos, 4 minutos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150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00100" y="1181528"/>
            <a:ext cx="7543800" cy="51987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BR" dirty="0"/>
              <a:t>BRESSER-PEREIRA, Luiz Carlos; NAKANO, Yoshiaki. Uma estratégia de desenvolvimento com estabilidade. </a:t>
            </a:r>
            <a:r>
              <a:rPr lang="pt-BR" b="1" dirty="0"/>
              <a:t>Revista de economia política</a:t>
            </a:r>
            <a:r>
              <a:rPr lang="pt-BR" dirty="0"/>
              <a:t>, v. 22, n. 3, p. 146-177, 2002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/>
              <a:t>BRESSER-PEREIRA, Luiz Carlos; MARCONI, Nelson; OREIRO, José Luís. A doença holandesa. </a:t>
            </a:r>
            <a:r>
              <a:rPr lang="pt-BR" b="1" dirty="0"/>
              <a:t>________. Globalização e competição: por que alguns países emergentes têm sucesso e outros não. Rio de Janeiro: </a:t>
            </a:r>
            <a:r>
              <a:rPr lang="pt-BR" b="1" dirty="0" err="1"/>
              <a:t>Elsevier</a:t>
            </a:r>
            <a:r>
              <a:rPr lang="pt-BR" dirty="0"/>
              <a:t>, p. 141-171, 2009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DE ARAÚJO, José Duarte. Saúde e desenvolvimento econômico: atualização de um tema. </a:t>
            </a:r>
            <a:r>
              <a:rPr lang="pt-BR" b="1" dirty="0"/>
              <a:t>Revista de Saúde Pública</a:t>
            </a:r>
            <a:r>
              <a:rPr lang="pt-BR" dirty="0"/>
              <a:t>, v. 9, n. 4, p. 515-528, 1975.</a:t>
            </a:r>
          </a:p>
          <a:p>
            <a:pPr marL="0" indent="0">
              <a:buNone/>
            </a:pPr>
            <a:r>
              <a:rPr lang="pt-BR" dirty="0"/>
              <a:t>FIGUEIRÊDO, </a:t>
            </a:r>
            <a:r>
              <a:rPr lang="pt-BR" dirty="0" err="1"/>
              <a:t>Lízia</a:t>
            </a:r>
            <a:r>
              <a:rPr lang="pt-BR" dirty="0"/>
              <a:t>; NORONHA, </a:t>
            </a:r>
            <a:r>
              <a:rPr lang="pt-BR" dirty="0" err="1"/>
              <a:t>Kenya</a:t>
            </a:r>
            <a:r>
              <a:rPr lang="pt-BR" dirty="0"/>
              <a:t> Valeria; ANDRADE, Mônica Viegas. Os impactos da saúde sobre o crescimento econômico na década de 90: uma análise para os estados brasileiros. </a:t>
            </a:r>
            <a:r>
              <a:rPr lang="pt-BR" b="1" dirty="0"/>
              <a:t>Texto para discussão</a:t>
            </a:r>
            <a:r>
              <a:rPr lang="pt-BR" dirty="0"/>
              <a:t>, n. 219, 2003.</a:t>
            </a:r>
          </a:p>
          <a:p>
            <a:pPr marL="0" indent="0">
              <a:buNone/>
            </a:pPr>
            <a:r>
              <a:rPr lang="pt-BR" dirty="0" smtClean="0"/>
              <a:t>PNUD. O trabalho como motor do desenvolvimento humano. </a:t>
            </a:r>
            <a:r>
              <a:rPr lang="pt-BR" b="1" dirty="0" smtClean="0"/>
              <a:t>Relatório do Desenvolvimento Humano</a:t>
            </a:r>
            <a:r>
              <a:rPr lang="pt-BR" dirty="0" smtClean="0"/>
              <a:t>, 2015.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Links de Notícias:</a:t>
            </a:r>
            <a:endParaRPr lang="pt-BR" dirty="0"/>
          </a:p>
          <a:p>
            <a:pPr marL="0" indent="0">
              <a:buNone/>
            </a:pPr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www.valor.com.br/brasil/4355666/brasil-melhora-idh-em-2014-mas-cai-uma-posicao-no-ranking-mundial</a:t>
            </a:r>
            <a:endParaRPr lang="pt-BR" dirty="0" smtClean="0"/>
          </a:p>
          <a:p>
            <a:pPr marL="0" indent="0">
              <a:buNone/>
            </a:pPr>
            <a:r>
              <a:rPr lang="pt-BR" dirty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www.bbc.com/portuguese/noticias/2015/12/151214_idh_brasil_onu_avanca_cai_ms</a:t>
            </a:r>
            <a:endParaRPr lang="pt-BR" dirty="0" smtClean="0"/>
          </a:p>
          <a:p>
            <a:pPr marL="0" indent="0">
              <a:buNone/>
            </a:pPr>
            <a:r>
              <a:rPr lang="pt-BR" dirty="0">
                <a:hlinkClick r:id="rId4"/>
              </a:rPr>
              <a:t>http://www.jb.com.br/economia/noticias/2015/12/14/dados-de-indice-que-avalia-pobreza-sao-positivos-diz-secretario</a:t>
            </a:r>
            <a:r>
              <a:rPr lang="pt-BR" dirty="0" smtClean="0">
                <a:hlinkClick r:id="rId4"/>
              </a:rPr>
              <a:t>/</a:t>
            </a:r>
            <a:endParaRPr lang="pt-BR" dirty="0" smtClean="0"/>
          </a:p>
          <a:p>
            <a:pPr marL="0" indent="0">
              <a:buNone/>
            </a:pPr>
            <a:r>
              <a:rPr lang="pt-BR" dirty="0">
                <a:hlinkClick r:id="rId5"/>
              </a:rPr>
              <a:t>http://brasil.estadao.com.br/noticias/geral,brasil-fica-em-75-no-ranking-do-idh--</a:t>
            </a:r>
            <a:r>
              <a:rPr lang="pt-BR" dirty="0" smtClean="0">
                <a:hlinkClick r:id="rId5"/>
              </a:rPr>
              <a:t>atras-do-sri-lanka,10000004754</a:t>
            </a:r>
            <a:endParaRPr lang="pt-BR" dirty="0" smtClean="0"/>
          </a:p>
          <a:p>
            <a:pPr marL="0" indent="0">
              <a:buNone/>
            </a:pPr>
            <a:r>
              <a:rPr lang="pt-BR" dirty="0">
                <a:hlinkClick r:id="rId6"/>
              </a:rPr>
              <a:t>http://</a:t>
            </a:r>
            <a:r>
              <a:rPr lang="pt-BR" dirty="0" smtClean="0">
                <a:hlinkClick r:id="rId6"/>
              </a:rPr>
              <a:t>noticias.uol.com.br/internacional/ultimas-noticias/2015/12/14/desigualdade-no-brasil-tiraria-26-do-idh-e-deixaria-pais-abaixo-de-vizinhos.htm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Acesso em 14/04/16.</a:t>
            </a: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36618" y="346526"/>
            <a:ext cx="7007064" cy="922716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Referências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97669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772400" cy="1470025"/>
          </a:xfrm>
        </p:spPr>
        <p:txBody>
          <a:bodyPr/>
          <a:lstStyle/>
          <a:p>
            <a:r>
              <a:rPr lang="pt-BR" b="1" dirty="0" smtClean="0"/>
              <a:t>QUAL É O IDH DO SEU MUNICÍPIO?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pt-BR" dirty="0">
                <a:hlinkClick r:id="rId2"/>
              </a:rPr>
              <a:t>http://atlasbrasil.org.br/2013/pt/perfil_m/papanduva_sc#educacao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32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243495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DESENVOLVIMENTO ECONÔMICO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/>
              <a:t>O desenvolvimento </a:t>
            </a:r>
            <a:r>
              <a:rPr lang="pt-BR" sz="2400" dirty="0" smtClean="0"/>
              <a:t>econômico de </a:t>
            </a:r>
            <a:r>
              <a:rPr lang="pt-BR" sz="2400" dirty="0"/>
              <a:t>um país ou </a:t>
            </a:r>
            <a:r>
              <a:rPr lang="pt-BR" sz="2400" dirty="0" smtClean="0"/>
              <a:t>estado-nação </a:t>
            </a:r>
            <a:r>
              <a:rPr lang="pt-BR" sz="2400" dirty="0"/>
              <a:t>é o processo de acumulação </a:t>
            </a:r>
            <a:r>
              <a:rPr lang="pt-BR" sz="2400" dirty="0" smtClean="0"/>
              <a:t>de capital e trabalho, </a:t>
            </a:r>
            <a:r>
              <a:rPr lang="pt-BR" sz="2400" dirty="0" smtClean="0"/>
              <a:t>incorporado </a:t>
            </a:r>
            <a:r>
              <a:rPr lang="pt-BR" sz="2400" dirty="0"/>
              <a:t>de progresso </a:t>
            </a:r>
            <a:r>
              <a:rPr lang="pt-BR" sz="2400" dirty="0" smtClean="0"/>
              <a:t>técnico, que </a:t>
            </a:r>
            <a:r>
              <a:rPr lang="pt-BR" sz="2400" dirty="0"/>
              <a:t>leva ao aumento </a:t>
            </a:r>
            <a:r>
              <a:rPr lang="pt-BR" sz="2400" dirty="0" smtClean="0"/>
              <a:t>da produtividade</a:t>
            </a:r>
            <a:r>
              <a:rPr lang="pt-BR" sz="2400" dirty="0"/>
              <a:t>, </a:t>
            </a:r>
            <a:r>
              <a:rPr lang="pt-BR" sz="2400" dirty="0" smtClean="0"/>
              <a:t>dos salários </a:t>
            </a:r>
            <a:r>
              <a:rPr lang="pt-BR" sz="2400" dirty="0"/>
              <a:t>e do padrão médio de vida da população</a:t>
            </a:r>
            <a:r>
              <a:rPr lang="pt-BR" sz="2400" dirty="0" smtClean="0"/>
              <a:t>.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O aumento das rendas aqui, reflete numa nova situação econômica e social: </a:t>
            </a:r>
            <a:r>
              <a:rPr lang="pt-BR" b="1" dirty="0" smtClean="0">
                <a:solidFill>
                  <a:srgbClr val="FF0000"/>
                </a:solidFill>
              </a:rPr>
              <a:t>A melhoria da qualidade de vida da população.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O Desenvolvimento visa atender diretamente o objetivo fundamental das sociedades modernas </a:t>
            </a:r>
            <a:r>
              <a:rPr lang="pt-BR" sz="2800" dirty="0" smtClean="0"/>
              <a:t>– </a:t>
            </a:r>
            <a:r>
              <a:rPr lang="pt-BR" b="1" dirty="0" smtClean="0">
                <a:solidFill>
                  <a:srgbClr val="FF0000"/>
                </a:solidFill>
              </a:rPr>
              <a:t>o bem estar </a:t>
            </a:r>
            <a:r>
              <a:rPr lang="pt-BR" sz="2400" dirty="0" smtClean="0"/>
              <a:t>– e, apenas de forma indireta os outros quatro objetivos almejados pelas sociedades – </a:t>
            </a:r>
            <a:r>
              <a:rPr lang="pt-BR" b="1" dirty="0" smtClean="0">
                <a:solidFill>
                  <a:srgbClr val="FF0000"/>
                </a:solidFill>
              </a:rPr>
              <a:t>segurança, liberdade, justiça social e proteção do ambiente</a:t>
            </a:r>
            <a:r>
              <a:rPr lang="pt-BR" sz="24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0203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7806" y="2728248"/>
            <a:ext cx="7543800" cy="1371600"/>
          </a:xfrm>
        </p:spPr>
        <p:txBody>
          <a:bodyPr/>
          <a:lstStyle/>
          <a:p>
            <a:pPr algn="ctr"/>
            <a:r>
              <a:rPr lang="pt-BR" dirty="0" smtClean="0"/>
              <a:t>RELACIONANDO SAÚDE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8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192688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pt-BR" dirty="0"/>
              <a:t>Diferentemente da perspectiva do crescimento econômico, que vê o bem-estar de uma sociedade apenas pelos recursos ou pela renda que ela pode gerar, a abordagem de desenvolvimento humano procura olhar diretamente para as pessoas, suas oportunidades e capacidades. A renda é importante, mas como um dos meios do desenvolvimento e não como seu fim. É uma mudança de perspectiva: </a:t>
            </a:r>
            <a:r>
              <a:rPr lang="pt-BR" sz="4000" b="1" dirty="0">
                <a:solidFill>
                  <a:srgbClr val="FF0000"/>
                </a:solidFill>
              </a:rPr>
              <a:t>com o desenvolvimento humano, o foco é transferido do crescimento econômico, ou da renda, para o ser humano</a:t>
            </a:r>
            <a:r>
              <a:rPr lang="pt-BR" sz="4000" b="1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44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4400" dirty="0"/>
              <a:t>A relação entre estado </a:t>
            </a:r>
            <a:r>
              <a:rPr lang="pt-BR" sz="4400" dirty="0" smtClean="0"/>
              <a:t>de </a:t>
            </a:r>
            <a:r>
              <a:rPr lang="pt-BR" sz="4400" dirty="0"/>
              <a:t>saúde e crescimento econômico pode ser pensada através de pelo menos dois canais mais importantes: </a:t>
            </a:r>
            <a:r>
              <a:rPr lang="pt-BR" sz="4400" b="1" dirty="0" smtClean="0">
                <a:solidFill>
                  <a:srgbClr val="FF0000"/>
                </a:solidFill>
              </a:rPr>
              <a:t>da </a:t>
            </a:r>
            <a:r>
              <a:rPr lang="pt-BR" sz="4400" b="1" dirty="0">
                <a:solidFill>
                  <a:srgbClr val="FF0000"/>
                </a:solidFill>
              </a:rPr>
              <a:t>relação entre o estado de saúde médio da economia e o estoque de capital </a:t>
            </a:r>
            <a:r>
              <a:rPr lang="pt-BR" sz="4400" b="1" dirty="0" smtClean="0">
                <a:solidFill>
                  <a:srgbClr val="FF0000"/>
                </a:solidFill>
              </a:rPr>
              <a:t>humano, </a:t>
            </a:r>
            <a:r>
              <a:rPr lang="pt-BR" sz="4400" b="1" dirty="0">
                <a:solidFill>
                  <a:srgbClr val="FF0000"/>
                </a:solidFill>
              </a:rPr>
              <a:t>e através da presença de externalidades em saúde</a:t>
            </a:r>
            <a:r>
              <a:rPr lang="pt-BR" sz="4400" dirty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12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64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FF0000"/>
                </a:solidFill>
              </a:rPr>
              <a:t>RELAÇÃO ENTRE O ESTADO DE SAÚDE MÉDIO DA ECONOMIA E O ESTOQUE DE CAPITAL HUMANO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t-BR" sz="2800" dirty="0" smtClean="0"/>
              <a:t>Países  </a:t>
            </a:r>
            <a:r>
              <a:rPr lang="pt-BR" sz="2800" dirty="0"/>
              <a:t>com maiores níveis de saúde </a:t>
            </a:r>
            <a:r>
              <a:rPr lang="pt-BR" sz="2800" dirty="0" smtClean="0"/>
              <a:t>teriam maior </a:t>
            </a:r>
            <a:r>
              <a:rPr lang="pt-BR" sz="2800" dirty="0"/>
              <a:t>renda per capita </a:t>
            </a:r>
            <a:r>
              <a:rPr lang="pt-BR" sz="2800" dirty="0" smtClean="0"/>
              <a:t>de </a:t>
            </a:r>
            <a:r>
              <a:rPr lang="pt-BR" sz="2800" dirty="0"/>
              <a:t>equilíbrio e maior taxa de </a:t>
            </a:r>
            <a:r>
              <a:rPr lang="pt-BR" sz="2800" dirty="0" smtClean="0"/>
              <a:t>crescimento.</a:t>
            </a:r>
          </a:p>
          <a:p>
            <a:pPr marL="0" indent="0" algn="just">
              <a:buNone/>
            </a:pPr>
            <a:endParaRPr lang="pt-BR" sz="2800" dirty="0" smtClean="0"/>
          </a:p>
          <a:p>
            <a:pPr marL="0" indent="0" algn="just">
              <a:buNone/>
            </a:pPr>
            <a:r>
              <a:rPr lang="pt-BR" sz="2800" dirty="0"/>
              <a:t>O estado de </a:t>
            </a:r>
            <a:r>
              <a:rPr lang="pt-BR" sz="2800" dirty="0" smtClean="0"/>
              <a:t>saúde, como parte </a:t>
            </a:r>
            <a:r>
              <a:rPr lang="pt-BR" sz="2800" dirty="0"/>
              <a:t>do </a:t>
            </a:r>
            <a:r>
              <a:rPr lang="pt-BR" sz="2800" dirty="0" smtClean="0"/>
              <a:t>estoque </a:t>
            </a:r>
            <a:r>
              <a:rPr lang="pt-BR" sz="2800" dirty="0"/>
              <a:t>de capital humano, </a:t>
            </a:r>
            <a:r>
              <a:rPr lang="pt-BR" sz="2800" dirty="0" smtClean="0"/>
              <a:t>altera diretamente </a:t>
            </a:r>
            <a:r>
              <a:rPr lang="pt-BR" sz="2800" dirty="0"/>
              <a:t>a capacidade produtiva dos </a:t>
            </a:r>
            <a:r>
              <a:rPr lang="pt-BR" sz="2800" dirty="0" smtClean="0"/>
              <a:t>trabalhadores. Contudo, o “estoque” de saúde dos indivíduos diminui ao longo do tempo (Taxa de Depreciação do Estoque de Capital Humano), sendo de maior intensidade ou menor, </a:t>
            </a:r>
            <a:r>
              <a:rPr lang="pt-BR" sz="2800" dirty="0"/>
              <a:t>dependendo do nível tecnológico da sociedade que permite a introdução de novos tipos de cuidados </a:t>
            </a:r>
            <a:r>
              <a:rPr lang="pt-BR" sz="2800" dirty="0" smtClean="0"/>
              <a:t>e medicamentos</a:t>
            </a:r>
            <a:r>
              <a:rPr lang="pt-BR" sz="2800" dirty="0"/>
              <a:t>, do acesso aos serviços </a:t>
            </a:r>
            <a:r>
              <a:rPr lang="pt-BR" sz="2800" dirty="0" smtClean="0"/>
              <a:t>médicos, do </a:t>
            </a:r>
            <a:r>
              <a:rPr lang="pt-BR" sz="2800" dirty="0"/>
              <a:t>perfil demográfico (distribuição etária e por sexo), </a:t>
            </a:r>
            <a:r>
              <a:rPr lang="pt-BR" sz="2800" dirty="0" smtClean="0"/>
              <a:t>dos </a:t>
            </a:r>
            <a:r>
              <a:rPr lang="pt-BR" sz="2800" dirty="0"/>
              <a:t>hábitos de vida e consumo, </a:t>
            </a:r>
            <a:r>
              <a:rPr lang="pt-BR" sz="2800" dirty="0" smtClean="0"/>
              <a:t>entre outros</a:t>
            </a:r>
            <a:r>
              <a:rPr lang="pt-BR" sz="2800" dirty="0"/>
              <a:t>. </a:t>
            </a:r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2294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6693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O FATOR SAÚDE PODE AFETAR O CRESCIMENTO ECONÔMICO ATRAVÉS DA PRESENÇA DE EXTERNALIDADES EM SAÚDE, INTRODUZIDAS PELOS MODELOS ENDÓGENOS DE CRESCIMENTO. </a:t>
            </a:r>
          </a:p>
          <a:p>
            <a:pPr marL="0" indent="0" algn="just">
              <a:buNone/>
            </a:pPr>
            <a:endParaRPr lang="pt-BR" sz="3500" dirty="0" smtClean="0"/>
          </a:p>
          <a:p>
            <a:pPr marL="0" indent="0" algn="just">
              <a:buNone/>
            </a:pPr>
            <a:r>
              <a:rPr lang="pt-BR" sz="3500" dirty="0" smtClean="0"/>
              <a:t>Essas </a:t>
            </a:r>
            <a:r>
              <a:rPr lang="pt-BR" sz="3500" dirty="0"/>
              <a:t>externalidades estão presentes na medida </a:t>
            </a:r>
            <a:r>
              <a:rPr lang="pt-BR" sz="3500" dirty="0" smtClean="0"/>
              <a:t>em que </a:t>
            </a:r>
            <a:r>
              <a:rPr lang="pt-BR" sz="3500" dirty="0"/>
              <a:t>o nível de </a:t>
            </a:r>
            <a:r>
              <a:rPr lang="pt-BR" sz="3500" dirty="0" smtClean="0"/>
              <a:t>saúde individual </a:t>
            </a:r>
            <a:r>
              <a:rPr lang="pt-BR" sz="3500" dirty="0"/>
              <a:t>depende não só do </a:t>
            </a:r>
            <a:r>
              <a:rPr lang="pt-BR" sz="3500" dirty="0" smtClean="0"/>
              <a:t>próprio estado </a:t>
            </a:r>
            <a:r>
              <a:rPr lang="pt-BR" sz="3500" dirty="0"/>
              <a:t>de saúde do indivíduo, </a:t>
            </a:r>
            <a:r>
              <a:rPr lang="pt-BR" sz="3500" dirty="0" smtClean="0"/>
              <a:t>como também </a:t>
            </a:r>
            <a:r>
              <a:rPr lang="pt-BR" sz="3500" dirty="0"/>
              <a:t>do estado de saúde </a:t>
            </a:r>
            <a:r>
              <a:rPr lang="pt-BR" sz="3500" dirty="0" smtClean="0"/>
              <a:t>médio </a:t>
            </a:r>
            <a:r>
              <a:rPr lang="pt-BR" sz="3500" dirty="0"/>
              <a:t>da </a:t>
            </a:r>
            <a:r>
              <a:rPr lang="pt-BR" sz="3500" dirty="0" smtClean="0"/>
              <a:t>sociedade, que é afetada por </a:t>
            </a:r>
            <a:r>
              <a:rPr lang="pt-BR" sz="3500" dirty="0"/>
              <a:t>doenças </a:t>
            </a:r>
            <a:r>
              <a:rPr lang="pt-BR" sz="3500" dirty="0" smtClean="0"/>
              <a:t>transmissíveis</a:t>
            </a:r>
            <a:r>
              <a:rPr lang="pt-BR" sz="3500" dirty="0"/>
              <a:t>, doenças evitáveis por saneamento básico, doenças </a:t>
            </a:r>
            <a:r>
              <a:rPr lang="pt-BR" sz="3500" dirty="0" smtClean="0"/>
              <a:t>evitáveis por vacinação. Esse </a:t>
            </a:r>
            <a:r>
              <a:rPr lang="pt-BR" sz="3500" dirty="0"/>
              <a:t>efeito é </a:t>
            </a:r>
            <a:r>
              <a:rPr lang="pt-BR" sz="3500" dirty="0" smtClean="0"/>
              <a:t>mais presente em países </a:t>
            </a:r>
            <a:r>
              <a:rPr lang="pt-BR" sz="3500" dirty="0"/>
              <a:t>menos desenvolvidos, </a:t>
            </a:r>
            <a:r>
              <a:rPr lang="pt-BR" sz="3500" dirty="0" smtClean="0"/>
              <a:t>nos quais </a:t>
            </a:r>
            <a:r>
              <a:rPr lang="pt-BR" sz="3500" dirty="0"/>
              <a:t>se observa uma relação estreita entre o estado de saúde e pobreza.</a:t>
            </a:r>
            <a:endParaRPr lang="pt-BR" sz="3500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128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/>
              <a:t>O aumento do PIB torna um país mais rico, mas se as condições de vida das pessoas, incluindo seus níveis de saúde, não melhoram, o país não se torna desenvolvido. Nesse sentido, o crescimento do volume de riquezas, medido pelo PIB, não é suficiente para produzir bem-estar social (Luiz Eugenio Portela Fernandes de Souza, ex-presidente da ABRASCO, 2012</a:t>
            </a:r>
            <a:r>
              <a:rPr lang="pt-BR" sz="4000" dirty="0" smtClean="0"/>
              <a:t>).</a:t>
            </a:r>
          </a:p>
          <a:p>
            <a:pPr marL="0" indent="0" algn="ctr">
              <a:buNone/>
            </a:pPr>
            <a:endParaRPr lang="pt-BR" sz="2600" dirty="0"/>
          </a:p>
          <a:p>
            <a:pPr marL="0" indent="0" algn="just">
              <a:buNone/>
            </a:pPr>
            <a:endParaRPr lang="pt-BR" sz="2000" dirty="0" smtClean="0"/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14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1812</Words>
  <Application>Microsoft Office PowerPoint</Application>
  <PresentationFormat>Apresentação na tela (4:3)</PresentationFormat>
  <Paragraphs>118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CRESCIMENTO ECONÔMICO X DESENVOLVIMENTO ECONÔMICO</vt:lpstr>
      <vt:lpstr>CRESCIMENTO ECONÔMICO</vt:lpstr>
      <vt:lpstr>DESENVOLVIMENTO ECONÔMICO</vt:lpstr>
      <vt:lpstr>RELACIONANDO SAÚDE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CIRCULARIDADE ENTRE RENDA E SAÚDE</vt:lpstr>
      <vt:lpstr>ABRANGÊNCIA DOS PROGRAMAS DE SAÚDE NA AMÉRICA LATINA</vt:lpstr>
      <vt:lpstr>INDICADORES E ÍNDICES</vt:lpstr>
      <vt:lpstr>ÍNDICE DE GINI</vt:lpstr>
      <vt:lpstr>ÍNDICE DE GINI</vt:lpstr>
      <vt:lpstr>IDH Índice de Desenvolvimento Humano </vt:lpstr>
      <vt:lpstr>IDH Índice de Desenvolvimento Humano </vt:lpstr>
      <vt:lpstr>ÍNDICE DE DESENVOLVIMENTO HUMANO - IDH</vt:lpstr>
      <vt:lpstr>IDH</vt:lpstr>
      <vt:lpstr>IDH</vt:lpstr>
      <vt:lpstr>Apresentação do PowerPoint</vt:lpstr>
      <vt:lpstr>Apresentação do PowerPoint</vt:lpstr>
      <vt:lpstr>INDICADORES DE SAÚDE</vt:lpstr>
      <vt:lpstr>Apresentação do PowerPoint</vt:lpstr>
      <vt:lpstr>Apresentação do PowerPoint</vt:lpstr>
      <vt:lpstr>Referências</vt:lpstr>
      <vt:lpstr>QUAL É O IDH DO SEU MUNICÍPIO?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</dc:creator>
  <cp:lastModifiedBy>Isabela</cp:lastModifiedBy>
  <cp:revision>9</cp:revision>
  <dcterms:created xsi:type="dcterms:W3CDTF">2019-11-01T12:30:04Z</dcterms:created>
  <dcterms:modified xsi:type="dcterms:W3CDTF">2020-10-20T20:02:11Z</dcterms:modified>
</cp:coreProperties>
</file>