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57" r:id="rId4"/>
    <p:sldId id="259" r:id="rId5"/>
    <p:sldId id="274" r:id="rId6"/>
    <p:sldId id="260" r:id="rId7"/>
    <p:sldId id="261" r:id="rId8"/>
    <p:sldId id="271" r:id="rId9"/>
    <p:sldId id="262" r:id="rId10"/>
    <p:sldId id="263" r:id="rId11"/>
    <p:sldId id="283" r:id="rId12"/>
    <p:sldId id="264" r:id="rId13"/>
    <p:sldId id="272" r:id="rId14"/>
    <p:sldId id="265" r:id="rId15"/>
    <p:sldId id="281" r:id="rId16"/>
    <p:sldId id="276" r:id="rId17"/>
    <p:sldId id="277" r:id="rId18"/>
    <p:sldId id="275" r:id="rId19"/>
    <p:sldId id="266" r:id="rId20"/>
    <p:sldId id="267" r:id="rId21"/>
    <p:sldId id="26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55F1-0E4B-4A7F-8825-2EF5C1E739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792D3D-34B2-46ED-BCC4-C6B360EF3503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Clínica Ampliada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198DAEB3-4F6C-418E-8509-8E296C26B655}" type="parTrans" cxnId="{3768B365-E090-46F9-B704-A8210FA7508C}">
      <dgm:prSet/>
      <dgm:spPr/>
      <dgm:t>
        <a:bodyPr/>
        <a:lstStyle/>
        <a:p>
          <a:endParaRPr lang="pt-BR" sz="2000"/>
        </a:p>
      </dgm:t>
    </dgm:pt>
    <dgm:pt modelId="{9B609EB4-1A2E-4121-9817-9956CAA5E9A2}" type="sibTrans" cxnId="{3768B365-E090-46F9-B704-A8210FA7508C}">
      <dgm:prSet/>
      <dgm:spPr/>
      <dgm:t>
        <a:bodyPr/>
        <a:lstStyle/>
        <a:p>
          <a:endParaRPr lang="pt-BR" sz="2000"/>
        </a:p>
      </dgm:t>
    </dgm:pt>
    <dgm:pt modelId="{F5CEB58F-40B0-4C97-8235-72A06A6750C7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Ampliação da dimensão </a:t>
          </a:r>
          <a:r>
            <a:rPr lang="pt-BR" sz="2400" b="1" dirty="0" err="1" smtClean="0">
              <a:solidFill>
                <a:schemeClr val="tx1"/>
              </a:solidFill>
              <a:latin typeface="Arial Narrow" pitchFamily="34" charset="0"/>
            </a:rPr>
            <a:t>cuidadora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E997C0D2-DA09-46E8-8E05-48FAE7692D26}" type="parTrans" cxnId="{DD25324A-4B05-41A4-8FE5-E219B6CADE6C}">
      <dgm:prSet/>
      <dgm:spPr/>
      <dgm:t>
        <a:bodyPr/>
        <a:lstStyle/>
        <a:p>
          <a:endParaRPr lang="pt-BR" sz="2000"/>
        </a:p>
      </dgm:t>
    </dgm:pt>
    <dgm:pt modelId="{03525284-2418-42D2-B122-771487DC6E26}" type="sibTrans" cxnId="{DD25324A-4B05-41A4-8FE5-E219B6CADE6C}">
      <dgm:prSet/>
      <dgm:spPr/>
      <dgm:t>
        <a:bodyPr/>
        <a:lstStyle/>
        <a:p>
          <a:endParaRPr lang="pt-BR" sz="2000"/>
        </a:p>
      </dgm:t>
    </dgm:pt>
    <dgm:pt modelId="{7D38E5F4-E79E-4BB3-87F7-3998A5E1BBC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Rede de Atenção – APS como ordenadora e coordenadora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2ECA7486-4DC2-4E0C-A0B0-1D62D7D03498}" type="parTrans" cxnId="{003BCE4A-4E8F-4FB5-A129-329BA6EECE20}">
      <dgm:prSet/>
      <dgm:spPr/>
      <dgm:t>
        <a:bodyPr/>
        <a:lstStyle/>
        <a:p>
          <a:endParaRPr lang="pt-BR" sz="2000"/>
        </a:p>
      </dgm:t>
    </dgm:pt>
    <dgm:pt modelId="{7C878C90-FA4C-46C2-9E05-660C9C5566B6}" type="sibTrans" cxnId="{003BCE4A-4E8F-4FB5-A129-329BA6EECE20}">
      <dgm:prSet/>
      <dgm:spPr/>
      <dgm:t>
        <a:bodyPr/>
        <a:lstStyle/>
        <a:p>
          <a:endParaRPr lang="pt-BR" sz="2000"/>
        </a:p>
      </dgm:t>
    </dgm:pt>
    <dgm:pt modelId="{EA71708B-C035-46A2-AA55-9255F8B09E3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latin typeface="Arial Narrow" pitchFamily="34" charset="0"/>
            </a:rPr>
            <a:t>Ações integradas de saúde</a:t>
          </a:r>
          <a:endParaRPr lang="pt-BR" sz="2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5445FCB-CCE8-4943-B89D-8F4099D11E47}" type="parTrans" cxnId="{01DFA9E9-A284-45BD-8C54-790D6484B867}">
      <dgm:prSet/>
      <dgm:spPr/>
      <dgm:t>
        <a:bodyPr/>
        <a:lstStyle/>
        <a:p>
          <a:endParaRPr lang="pt-BR" sz="2000"/>
        </a:p>
      </dgm:t>
    </dgm:pt>
    <dgm:pt modelId="{A0D0C97E-614B-450A-8150-5B62D9554849}" type="sibTrans" cxnId="{01DFA9E9-A284-45BD-8C54-790D6484B867}">
      <dgm:prSet/>
      <dgm:spPr/>
      <dgm:t>
        <a:bodyPr/>
        <a:lstStyle/>
        <a:p>
          <a:endParaRPr lang="pt-BR" sz="2000"/>
        </a:p>
      </dgm:t>
    </dgm:pt>
    <dgm:pt modelId="{B644E14B-5F85-4ECC-862E-641299D8C50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  <a:latin typeface="Arial Narrow" panose="020B0606020202030204" pitchFamily="34" charset="0"/>
            </a:rPr>
            <a:t>Interdisciplinaridade e Intersetorialidade</a:t>
          </a:r>
          <a:endParaRPr lang="pt-BR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BD85132-BB7A-4420-A0BC-D5DE287872E9}" type="parTrans" cxnId="{825D70DE-BDBB-4361-BF62-796DA00FA160}">
      <dgm:prSet/>
      <dgm:spPr/>
      <dgm:t>
        <a:bodyPr/>
        <a:lstStyle/>
        <a:p>
          <a:endParaRPr lang="pt-BR"/>
        </a:p>
      </dgm:t>
    </dgm:pt>
    <dgm:pt modelId="{345DE554-0E6F-4039-98FE-9EE2088E3D71}" type="sibTrans" cxnId="{825D70DE-BDBB-4361-BF62-796DA00FA160}">
      <dgm:prSet/>
      <dgm:spPr/>
      <dgm:t>
        <a:bodyPr/>
        <a:lstStyle/>
        <a:p>
          <a:endParaRPr lang="pt-BR"/>
        </a:p>
      </dgm:t>
    </dgm:pt>
    <dgm:pt modelId="{9CBD0FBA-0810-4BBC-9A1A-70FBD60A0A88}" type="pres">
      <dgm:prSet presAssocID="{F22855F1-0E4B-4A7F-8825-2EF5C1E739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9C2B8A-A6A1-45BD-92D2-3EA8893E3FF5}" type="pres">
      <dgm:prSet presAssocID="{4C792D3D-34B2-46ED-BCC4-C6B360EF3503}" presName="parentLin" presStyleCnt="0"/>
      <dgm:spPr/>
    </dgm:pt>
    <dgm:pt modelId="{69CBCAEB-CD20-41D8-A470-6F6E7DD3DE85}" type="pres">
      <dgm:prSet presAssocID="{4C792D3D-34B2-46ED-BCC4-C6B360EF3503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AEBFC6DD-4811-4F86-AD9C-98E26AE3306F}" type="pres">
      <dgm:prSet presAssocID="{4C792D3D-34B2-46ED-BCC4-C6B360EF3503}" presName="parentText" presStyleLbl="node1" presStyleIdx="0" presStyleCnt="5" custScaleX="128435" custScaleY="844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F1B17-9C2F-4DAE-AC71-FE580322FE69}" type="pres">
      <dgm:prSet presAssocID="{4C792D3D-34B2-46ED-BCC4-C6B360EF3503}" presName="negativeSpace" presStyleCnt="0"/>
      <dgm:spPr/>
    </dgm:pt>
    <dgm:pt modelId="{4A42298C-9A46-4B9C-AFF5-452CA338DB15}" type="pres">
      <dgm:prSet presAssocID="{4C792D3D-34B2-46ED-BCC4-C6B360EF3503}" presName="childText" presStyleLbl="conFgAcc1" presStyleIdx="0" presStyleCnt="5">
        <dgm:presLayoutVars>
          <dgm:bulletEnabled val="1"/>
        </dgm:presLayoutVars>
      </dgm:prSet>
      <dgm:spPr/>
    </dgm:pt>
    <dgm:pt modelId="{5B529143-839E-40A3-A1B2-82411C894CE5}" type="pres">
      <dgm:prSet presAssocID="{9B609EB4-1A2E-4121-9817-9956CAA5E9A2}" presName="spaceBetweenRectangles" presStyleCnt="0"/>
      <dgm:spPr/>
    </dgm:pt>
    <dgm:pt modelId="{A120F864-05C4-4732-BAA2-3EC09B322435}" type="pres">
      <dgm:prSet presAssocID="{EA71708B-C035-46A2-AA55-9255F8B09E34}" presName="parentLin" presStyleCnt="0"/>
      <dgm:spPr/>
    </dgm:pt>
    <dgm:pt modelId="{F91A9D3F-029D-44EE-A08B-AFCB1A9D2736}" type="pres">
      <dgm:prSet presAssocID="{EA71708B-C035-46A2-AA55-9255F8B09E3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4D3A47AB-BEB1-49C0-B6B3-E943CC38642C}" type="pres">
      <dgm:prSet presAssocID="{EA71708B-C035-46A2-AA55-9255F8B09E34}" presName="parentText" presStyleLbl="node1" presStyleIdx="1" presStyleCnt="5" custScaleX="128435" custScaleY="7512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BB7A51-1811-45D8-B136-9569DD2892BA}" type="pres">
      <dgm:prSet presAssocID="{EA71708B-C035-46A2-AA55-9255F8B09E34}" presName="negativeSpace" presStyleCnt="0"/>
      <dgm:spPr/>
    </dgm:pt>
    <dgm:pt modelId="{39378E85-D120-437A-B56B-78D64A75E262}" type="pres">
      <dgm:prSet presAssocID="{EA71708B-C035-46A2-AA55-9255F8B09E34}" presName="childText" presStyleLbl="conFgAcc1" presStyleIdx="1" presStyleCnt="5">
        <dgm:presLayoutVars>
          <dgm:bulletEnabled val="1"/>
        </dgm:presLayoutVars>
      </dgm:prSet>
      <dgm:spPr/>
    </dgm:pt>
    <dgm:pt modelId="{7FBE7409-42DA-47D5-BC18-1C0993FC153D}" type="pres">
      <dgm:prSet presAssocID="{A0D0C97E-614B-450A-8150-5B62D9554849}" presName="spaceBetweenRectangles" presStyleCnt="0"/>
      <dgm:spPr/>
    </dgm:pt>
    <dgm:pt modelId="{0E3B88EA-B729-4217-B967-17D5A9F9F372}" type="pres">
      <dgm:prSet presAssocID="{B644E14B-5F85-4ECC-862E-641299D8C503}" presName="parentLin" presStyleCnt="0"/>
      <dgm:spPr/>
    </dgm:pt>
    <dgm:pt modelId="{CAC234BC-5253-45A7-8959-317C8F9579FC}" type="pres">
      <dgm:prSet presAssocID="{B644E14B-5F85-4ECC-862E-641299D8C503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EC1CE12-8B02-4724-BC76-40751F9777B3}" type="pres">
      <dgm:prSet presAssocID="{B644E14B-5F85-4ECC-862E-641299D8C503}" presName="parentText" presStyleLbl="node1" presStyleIdx="2" presStyleCnt="5" custScaleX="12798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0B17ED-3A18-4B61-A94A-C1CC94F3090C}" type="pres">
      <dgm:prSet presAssocID="{B644E14B-5F85-4ECC-862E-641299D8C503}" presName="negativeSpace" presStyleCnt="0"/>
      <dgm:spPr/>
    </dgm:pt>
    <dgm:pt modelId="{8DC249E8-84A9-493D-84FD-41A4E8B81E72}" type="pres">
      <dgm:prSet presAssocID="{B644E14B-5F85-4ECC-862E-641299D8C503}" presName="childText" presStyleLbl="conFgAcc1" presStyleIdx="2" presStyleCnt="5">
        <dgm:presLayoutVars>
          <dgm:bulletEnabled val="1"/>
        </dgm:presLayoutVars>
      </dgm:prSet>
      <dgm:spPr/>
    </dgm:pt>
    <dgm:pt modelId="{2BC76BC8-2AA1-42CB-B4CF-EB1277A4A2F2}" type="pres">
      <dgm:prSet presAssocID="{345DE554-0E6F-4039-98FE-9EE2088E3D71}" presName="spaceBetweenRectangles" presStyleCnt="0"/>
      <dgm:spPr/>
    </dgm:pt>
    <dgm:pt modelId="{6D62C149-C595-4DC5-B1DF-E7B0AE04C899}" type="pres">
      <dgm:prSet presAssocID="{F5CEB58F-40B0-4C97-8235-72A06A6750C7}" presName="parentLin" presStyleCnt="0"/>
      <dgm:spPr/>
    </dgm:pt>
    <dgm:pt modelId="{A04D1712-841D-4EC7-A65F-65AD19904EC4}" type="pres">
      <dgm:prSet presAssocID="{F5CEB58F-40B0-4C97-8235-72A06A6750C7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9B60A663-D80E-4844-84A4-DD2E3DB4F446}" type="pres">
      <dgm:prSet presAssocID="{F5CEB58F-40B0-4C97-8235-72A06A6750C7}" presName="parentText" presStyleLbl="node1" presStyleIdx="3" presStyleCnt="5" custScaleX="128435" custScaleY="827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F2AAE7-FB73-4DC8-9802-7D7491E4E989}" type="pres">
      <dgm:prSet presAssocID="{F5CEB58F-40B0-4C97-8235-72A06A6750C7}" presName="negativeSpace" presStyleCnt="0"/>
      <dgm:spPr/>
    </dgm:pt>
    <dgm:pt modelId="{F0364486-0E00-4318-BFAB-8A16C6C96FEF}" type="pres">
      <dgm:prSet presAssocID="{F5CEB58F-40B0-4C97-8235-72A06A6750C7}" presName="childText" presStyleLbl="conFgAcc1" presStyleIdx="3" presStyleCnt="5">
        <dgm:presLayoutVars>
          <dgm:bulletEnabled val="1"/>
        </dgm:presLayoutVars>
      </dgm:prSet>
      <dgm:spPr/>
    </dgm:pt>
    <dgm:pt modelId="{B847CEB3-E566-4406-9CCB-EECC04C1BD96}" type="pres">
      <dgm:prSet presAssocID="{03525284-2418-42D2-B122-771487DC6E26}" presName="spaceBetweenRectangles" presStyleCnt="0"/>
      <dgm:spPr/>
    </dgm:pt>
    <dgm:pt modelId="{B1E2A9A9-7A7F-45C0-8C13-2FD089A70401}" type="pres">
      <dgm:prSet presAssocID="{7D38E5F4-E79E-4BB3-87F7-3998A5E1BBCA}" presName="parentLin" presStyleCnt="0"/>
      <dgm:spPr/>
    </dgm:pt>
    <dgm:pt modelId="{91DD2219-3370-4871-82AC-95335D1D204D}" type="pres">
      <dgm:prSet presAssocID="{7D38E5F4-E79E-4BB3-87F7-3998A5E1BBCA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AD22975C-1FCB-4508-AB72-2EC2F41AC8D4}" type="pres">
      <dgm:prSet presAssocID="{7D38E5F4-E79E-4BB3-87F7-3998A5E1BBCA}" presName="parentText" presStyleLbl="node1" presStyleIdx="4" presStyleCnt="5" custScaleX="128436" custScaleY="8281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40D67F-0693-4539-A82F-B722EEC60C5E}" type="pres">
      <dgm:prSet presAssocID="{7D38E5F4-E79E-4BB3-87F7-3998A5E1BBCA}" presName="negativeSpace" presStyleCnt="0"/>
      <dgm:spPr/>
    </dgm:pt>
    <dgm:pt modelId="{8339FAE5-6E9F-4C12-A55E-D20123565930}" type="pres">
      <dgm:prSet presAssocID="{7D38E5F4-E79E-4BB3-87F7-3998A5E1BBCA}" presName="childText" presStyleLbl="conFgAcc1" presStyleIdx="4" presStyleCnt="5" custLinFactNeighborY="41847">
        <dgm:presLayoutVars>
          <dgm:bulletEnabled val="1"/>
        </dgm:presLayoutVars>
      </dgm:prSet>
      <dgm:spPr/>
    </dgm:pt>
  </dgm:ptLst>
  <dgm:cxnLst>
    <dgm:cxn modelId="{003BCE4A-4E8F-4FB5-A129-329BA6EECE20}" srcId="{F22855F1-0E4B-4A7F-8825-2EF5C1E739F0}" destId="{7D38E5F4-E79E-4BB3-87F7-3998A5E1BBCA}" srcOrd="4" destOrd="0" parTransId="{2ECA7486-4DC2-4E0C-A0B0-1D62D7D03498}" sibTransId="{7C878C90-FA4C-46C2-9E05-660C9C5566B6}"/>
    <dgm:cxn modelId="{20576C9E-4B85-46EC-A54F-3CB92F28B655}" type="presOf" srcId="{F5CEB58F-40B0-4C97-8235-72A06A6750C7}" destId="{A04D1712-841D-4EC7-A65F-65AD19904EC4}" srcOrd="0" destOrd="0" presId="urn:microsoft.com/office/officeart/2005/8/layout/list1"/>
    <dgm:cxn modelId="{3768B365-E090-46F9-B704-A8210FA7508C}" srcId="{F22855F1-0E4B-4A7F-8825-2EF5C1E739F0}" destId="{4C792D3D-34B2-46ED-BCC4-C6B360EF3503}" srcOrd="0" destOrd="0" parTransId="{198DAEB3-4F6C-418E-8509-8E296C26B655}" sibTransId="{9B609EB4-1A2E-4121-9817-9956CAA5E9A2}"/>
    <dgm:cxn modelId="{DD25324A-4B05-41A4-8FE5-E219B6CADE6C}" srcId="{F22855F1-0E4B-4A7F-8825-2EF5C1E739F0}" destId="{F5CEB58F-40B0-4C97-8235-72A06A6750C7}" srcOrd="3" destOrd="0" parTransId="{E997C0D2-DA09-46E8-8E05-48FAE7692D26}" sibTransId="{03525284-2418-42D2-B122-771487DC6E26}"/>
    <dgm:cxn modelId="{260644E8-6EB8-416B-B06D-9C5087F7762E}" type="presOf" srcId="{B644E14B-5F85-4ECC-862E-641299D8C503}" destId="{CAC234BC-5253-45A7-8959-317C8F9579FC}" srcOrd="0" destOrd="0" presId="urn:microsoft.com/office/officeart/2005/8/layout/list1"/>
    <dgm:cxn modelId="{5A8B478F-1F41-4931-B481-8F71D2A81D44}" type="presOf" srcId="{EA71708B-C035-46A2-AA55-9255F8B09E34}" destId="{F91A9D3F-029D-44EE-A08B-AFCB1A9D2736}" srcOrd="0" destOrd="0" presId="urn:microsoft.com/office/officeart/2005/8/layout/list1"/>
    <dgm:cxn modelId="{825D70DE-BDBB-4361-BF62-796DA00FA160}" srcId="{F22855F1-0E4B-4A7F-8825-2EF5C1E739F0}" destId="{B644E14B-5F85-4ECC-862E-641299D8C503}" srcOrd="2" destOrd="0" parTransId="{EBD85132-BB7A-4420-A0BC-D5DE287872E9}" sibTransId="{345DE554-0E6F-4039-98FE-9EE2088E3D71}"/>
    <dgm:cxn modelId="{055F4277-A95B-4270-9541-58CE922B6C84}" type="presOf" srcId="{F22855F1-0E4B-4A7F-8825-2EF5C1E739F0}" destId="{9CBD0FBA-0810-4BBC-9A1A-70FBD60A0A88}" srcOrd="0" destOrd="0" presId="urn:microsoft.com/office/officeart/2005/8/layout/list1"/>
    <dgm:cxn modelId="{EE9D0B47-F613-4F96-8F5C-D45CA1ABFAC7}" type="presOf" srcId="{F5CEB58F-40B0-4C97-8235-72A06A6750C7}" destId="{9B60A663-D80E-4844-84A4-DD2E3DB4F446}" srcOrd="1" destOrd="0" presId="urn:microsoft.com/office/officeart/2005/8/layout/list1"/>
    <dgm:cxn modelId="{B308C308-BB2B-4300-83D7-D479557EB74E}" type="presOf" srcId="{7D38E5F4-E79E-4BB3-87F7-3998A5E1BBCA}" destId="{AD22975C-1FCB-4508-AB72-2EC2F41AC8D4}" srcOrd="1" destOrd="0" presId="urn:microsoft.com/office/officeart/2005/8/layout/list1"/>
    <dgm:cxn modelId="{01DFA9E9-A284-45BD-8C54-790D6484B867}" srcId="{F22855F1-0E4B-4A7F-8825-2EF5C1E739F0}" destId="{EA71708B-C035-46A2-AA55-9255F8B09E34}" srcOrd="1" destOrd="0" parTransId="{B5445FCB-CCE8-4943-B89D-8F4099D11E47}" sibTransId="{A0D0C97E-614B-450A-8150-5B62D9554849}"/>
    <dgm:cxn modelId="{CA5A40B1-9B97-4077-828C-B73E28236BD4}" type="presOf" srcId="{7D38E5F4-E79E-4BB3-87F7-3998A5E1BBCA}" destId="{91DD2219-3370-4871-82AC-95335D1D204D}" srcOrd="0" destOrd="0" presId="urn:microsoft.com/office/officeart/2005/8/layout/list1"/>
    <dgm:cxn modelId="{780AF4F2-FDF7-4664-90A8-EEFA216F62AA}" type="presOf" srcId="{B644E14B-5F85-4ECC-862E-641299D8C503}" destId="{DEC1CE12-8B02-4724-BC76-40751F9777B3}" srcOrd="1" destOrd="0" presId="urn:microsoft.com/office/officeart/2005/8/layout/list1"/>
    <dgm:cxn modelId="{F8EBB5F7-3F5B-4456-AD62-ADCDC6A4E370}" type="presOf" srcId="{4C792D3D-34B2-46ED-BCC4-C6B360EF3503}" destId="{AEBFC6DD-4811-4F86-AD9C-98E26AE3306F}" srcOrd="1" destOrd="0" presId="urn:microsoft.com/office/officeart/2005/8/layout/list1"/>
    <dgm:cxn modelId="{6CD723C7-1234-4735-9A89-F6498D171F38}" type="presOf" srcId="{EA71708B-C035-46A2-AA55-9255F8B09E34}" destId="{4D3A47AB-BEB1-49C0-B6B3-E943CC38642C}" srcOrd="1" destOrd="0" presId="urn:microsoft.com/office/officeart/2005/8/layout/list1"/>
    <dgm:cxn modelId="{F4131160-2148-4413-8AB0-DA6330BC4CCB}" type="presOf" srcId="{4C792D3D-34B2-46ED-BCC4-C6B360EF3503}" destId="{69CBCAEB-CD20-41D8-A470-6F6E7DD3DE85}" srcOrd="0" destOrd="0" presId="urn:microsoft.com/office/officeart/2005/8/layout/list1"/>
    <dgm:cxn modelId="{8BBA3571-F53E-4627-BB29-BF8487A5B513}" type="presParOf" srcId="{9CBD0FBA-0810-4BBC-9A1A-70FBD60A0A88}" destId="{F69C2B8A-A6A1-45BD-92D2-3EA8893E3FF5}" srcOrd="0" destOrd="0" presId="urn:microsoft.com/office/officeart/2005/8/layout/list1"/>
    <dgm:cxn modelId="{FCB9F9C4-13CE-4571-A54F-2525E857FAE0}" type="presParOf" srcId="{F69C2B8A-A6A1-45BD-92D2-3EA8893E3FF5}" destId="{69CBCAEB-CD20-41D8-A470-6F6E7DD3DE85}" srcOrd="0" destOrd="0" presId="urn:microsoft.com/office/officeart/2005/8/layout/list1"/>
    <dgm:cxn modelId="{CD11B33E-7681-4EE9-BD08-DDB65FA75396}" type="presParOf" srcId="{F69C2B8A-A6A1-45BD-92D2-3EA8893E3FF5}" destId="{AEBFC6DD-4811-4F86-AD9C-98E26AE3306F}" srcOrd="1" destOrd="0" presId="urn:microsoft.com/office/officeart/2005/8/layout/list1"/>
    <dgm:cxn modelId="{C6B8DE0C-AE3A-4A58-A34D-34DE14FD13FB}" type="presParOf" srcId="{9CBD0FBA-0810-4BBC-9A1A-70FBD60A0A88}" destId="{75EF1B17-9C2F-4DAE-AC71-FE580322FE69}" srcOrd="1" destOrd="0" presId="urn:microsoft.com/office/officeart/2005/8/layout/list1"/>
    <dgm:cxn modelId="{52AEFD1E-3E7B-4BAB-8DA5-F54368D29F2B}" type="presParOf" srcId="{9CBD0FBA-0810-4BBC-9A1A-70FBD60A0A88}" destId="{4A42298C-9A46-4B9C-AFF5-452CA338DB15}" srcOrd="2" destOrd="0" presId="urn:microsoft.com/office/officeart/2005/8/layout/list1"/>
    <dgm:cxn modelId="{DE65A5A0-3C57-4331-B8DC-7BA28E323C33}" type="presParOf" srcId="{9CBD0FBA-0810-4BBC-9A1A-70FBD60A0A88}" destId="{5B529143-839E-40A3-A1B2-82411C894CE5}" srcOrd="3" destOrd="0" presId="urn:microsoft.com/office/officeart/2005/8/layout/list1"/>
    <dgm:cxn modelId="{EA833280-9034-4F98-B38C-F6452B2D821B}" type="presParOf" srcId="{9CBD0FBA-0810-4BBC-9A1A-70FBD60A0A88}" destId="{A120F864-05C4-4732-BAA2-3EC09B322435}" srcOrd="4" destOrd="0" presId="urn:microsoft.com/office/officeart/2005/8/layout/list1"/>
    <dgm:cxn modelId="{91070F20-BE2D-4147-99A6-046690694D29}" type="presParOf" srcId="{A120F864-05C4-4732-BAA2-3EC09B322435}" destId="{F91A9D3F-029D-44EE-A08B-AFCB1A9D2736}" srcOrd="0" destOrd="0" presId="urn:microsoft.com/office/officeart/2005/8/layout/list1"/>
    <dgm:cxn modelId="{B8F5282E-5E40-41F9-B8D0-9660CF2EF19E}" type="presParOf" srcId="{A120F864-05C4-4732-BAA2-3EC09B322435}" destId="{4D3A47AB-BEB1-49C0-B6B3-E943CC38642C}" srcOrd="1" destOrd="0" presId="urn:microsoft.com/office/officeart/2005/8/layout/list1"/>
    <dgm:cxn modelId="{3BEAE160-89AC-4317-AC78-53207DB574C8}" type="presParOf" srcId="{9CBD0FBA-0810-4BBC-9A1A-70FBD60A0A88}" destId="{E2BB7A51-1811-45D8-B136-9569DD2892BA}" srcOrd="5" destOrd="0" presId="urn:microsoft.com/office/officeart/2005/8/layout/list1"/>
    <dgm:cxn modelId="{0321237B-9F02-4C2F-AFAE-9160540755DF}" type="presParOf" srcId="{9CBD0FBA-0810-4BBC-9A1A-70FBD60A0A88}" destId="{39378E85-D120-437A-B56B-78D64A75E262}" srcOrd="6" destOrd="0" presId="urn:microsoft.com/office/officeart/2005/8/layout/list1"/>
    <dgm:cxn modelId="{827DB755-94C8-45ED-BB85-9BE1AA724F4E}" type="presParOf" srcId="{9CBD0FBA-0810-4BBC-9A1A-70FBD60A0A88}" destId="{7FBE7409-42DA-47D5-BC18-1C0993FC153D}" srcOrd="7" destOrd="0" presId="urn:microsoft.com/office/officeart/2005/8/layout/list1"/>
    <dgm:cxn modelId="{3380C5E5-B54B-4259-9DA1-7EC2AF12952D}" type="presParOf" srcId="{9CBD0FBA-0810-4BBC-9A1A-70FBD60A0A88}" destId="{0E3B88EA-B729-4217-B967-17D5A9F9F372}" srcOrd="8" destOrd="0" presId="urn:microsoft.com/office/officeart/2005/8/layout/list1"/>
    <dgm:cxn modelId="{8D3C55EC-6EB0-4305-816C-BE719B33AB34}" type="presParOf" srcId="{0E3B88EA-B729-4217-B967-17D5A9F9F372}" destId="{CAC234BC-5253-45A7-8959-317C8F9579FC}" srcOrd="0" destOrd="0" presId="urn:microsoft.com/office/officeart/2005/8/layout/list1"/>
    <dgm:cxn modelId="{788E71D5-5717-4B20-A36B-DC08E1262634}" type="presParOf" srcId="{0E3B88EA-B729-4217-B967-17D5A9F9F372}" destId="{DEC1CE12-8B02-4724-BC76-40751F9777B3}" srcOrd="1" destOrd="0" presId="urn:microsoft.com/office/officeart/2005/8/layout/list1"/>
    <dgm:cxn modelId="{81A27DC9-9520-4ECF-A5E5-B177608711AE}" type="presParOf" srcId="{9CBD0FBA-0810-4BBC-9A1A-70FBD60A0A88}" destId="{CE0B17ED-3A18-4B61-A94A-C1CC94F3090C}" srcOrd="9" destOrd="0" presId="urn:microsoft.com/office/officeart/2005/8/layout/list1"/>
    <dgm:cxn modelId="{C44A2C0B-9569-4942-A9C7-66128A050DA4}" type="presParOf" srcId="{9CBD0FBA-0810-4BBC-9A1A-70FBD60A0A88}" destId="{8DC249E8-84A9-493D-84FD-41A4E8B81E72}" srcOrd="10" destOrd="0" presId="urn:microsoft.com/office/officeart/2005/8/layout/list1"/>
    <dgm:cxn modelId="{78ED92E4-FED0-4C56-8428-3133C47942D5}" type="presParOf" srcId="{9CBD0FBA-0810-4BBC-9A1A-70FBD60A0A88}" destId="{2BC76BC8-2AA1-42CB-B4CF-EB1277A4A2F2}" srcOrd="11" destOrd="0" presId="urn:microsoft.com/office/officeart/2005/8/layout/list1"/>
    <dgm:cxn modelId="{23EB770F-F04E-4C45-9876-51A51180AC41}" type="presParOf" srcId="{9CBD0FBA-0810-4BBC-9A1A-70FBD60A0A88}" destId="{6D62C149-C595-4DC5-B1DF-E7B0AE04C899}" srcOrd="12" destOrd="0" presId="urn:microsoft.com/office/officeart/2005/8/layout/list1"/>
    <dgm:cxn modelId="{6DE60667-9DE4-4AB8-AB8C-5200A6A51F44}" type="presParOf" srcId="{6D62C149-C595-4DC5-B1DF-E7B0AE04C899}" destId="{A04D1712-841D-4EC7-A65F-65AD19904EC4}" srcOrd="0" destOrd="0" presId="urn:microsoft.com/office/officeart/2005/8/layout/list1"/>
    <dgm:cxn modelId="{55407ECA-D212-4C82-9DCE-708569D6DCC2}" type="presParOf" srcId="{6D62C149-C595-4DC5-B1DF-E7B0AE04C899}" destId="{9B60A663-D80E-4844-84A4-DD2E3DB4F446}" srcOrd="1" destOrd="0" presId="urn:microsoft.com/office/officeart/2005/8/layout/list1"/>
    <dgm:cxn modelId="{34509ADA-8A0B-4690-A796-4B7057E2CCED}" type="presParOf" srcId="{9CBD0FBA-0810-4BBC-9A1A-70FBD60A0A88}" destId="{51F2AAE7-FB73-4DC8-9802-7D7491E4E989}" srcOrd="13" destOrd="0" presId="urn:microsoft.com/office/officeart/2005/8/layout/list1"/>
    <dgm:cxn modelId="{14422795-98A2-42B7-8E4D-3645A878366A}" type="presParOf" srcId="{9CBD0FBA-0810-4BBC-9A1A-70FBD60A0A88}" destId="{F0364486-0E00-4318-BFAB-8A16C6C96FEF}" srcOrd="14" destOrd="0" presId="urn:microsoft.com/office/officeart/2005/8/layout/list1"/>
    <dgm:cxn modelId="{8DAECF32-0C5E-43D3-B7F8-E072ACDCBDF5}" type="presParOf" srcId="{9CBD0FBA-0810-4BBC-9A1A-70FBD60A0A88}" destId="{B847CEB3-E566-4406-9CCB-EECC04C1BD96}" srcOrd="15" destOrd="0" presId="urn:microsoft.com/office/officeart/2005/8/layout/list1"/>
    <dgm:cxn modelId="{F9E056B8-E1ED-46AA-B9AA-86CCB1D950A3}" type="presParOf" srcId="{9CBD0FBA-0810-4BBC-9A1A-70FBD60A0A88}" destId="{B1E2A9A9-7A7F-45C0-8C13-2FD089A70401}" srcOrd="16" destOrd="0" presId="urn:microsoft.com/office/officeart/2005/8/layout/list1"/>
    <dgm:cxn modelId="{E8D20794-4AAA-4005-94EF-BC4A5B11ADE0}" type="presParOf" srcId="{B1E2A9A9-7A7F-45C0-8C13-2FD089A70401}" destId="{91DD2219-3370-4871-82AC-95335D1D204D}" srcOrd="0" destOrd="0" presId="urn:microsoft.com/office/officeart/2005/8/layout/list1"/>
    <dgm:cxn modelId="{966569B9-8468-4DF8-884D-EEF9F9789CB4}" type="presParOf" srcId="{B1E2A9A9-7A7F-45C0-8C13-2FD089A70401}" destId="{AD22975C-1FCB-4508-AB72-2EC2F41AC8D4}" srcOrd="1" destOrd="0" presId="urn:microsoft.com/office/officeart/2005/8/layout/list1"/>
    <dgm:cxn modelId="{53D88CFD-6FE8-4143-9FA3-70C015DC8E93}" type="presParOf" srcId="{9CBD0FBA-0810-4BBC-9A1A-70FBD60A0A88}" destId="{8840D67F-0693-4539-A82F-B722EEC60C5E}" srcOrd="17" destOrd="0" presId="urn:microsoft.com/office/officeart/2005/8/layout/list1"/>
    <dgm:cxn modelId="{FAE83076-A43D-48C1-9A0D-B8B4259C5F5A}" type="presParOf" srcId="{9CBD0FBA-0810-4BBC-9A1A-70FBD60A0A88}" destId="{8339FAE5-6E9F-4C12-A55E-D201235659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12DB-A1B4-4C45-A28E-378102F6E667}" type="datetimeFigureOut">
              <a:rPr lang="pt-BR" smtClean="0"/>
              <a:pPr/>
              <a:t>03/08/2020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FB1C-01AA-4C9D-8114-DE31A0073B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62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CD7509-9CEB-4236-B08B-FE56E8B48D58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xmlns="" val="425752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31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2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6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9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0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7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8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4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1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93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62943" y="237713"/>
            <a:ext cx="984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endParaRPr lang="pt-BR" sz="2400" b="1" dirty="0">
              <a:latin typeface="Garamond" panose="02020404030301010803" pitchFamily="18" charset="0"/>
            </a:endParaRPr>
          </a:p>
          <a:p>
            <a:pPr algn="ctr"/>
            <a:r>
              <a:rPr lang="pt-BR" sz="2400" b="1" dirty="0">
                <a:latin typeface="Garamond" panose="02020404030301010803" pitchFamily="18" charset="0"/>
              </a:rPr>
              <a:t> </a:t>
            </a:r>
          </a:p>
          <a:p>
            <a:pPr marR="3850" algn="ctr"/>
            <a:r>
              <a:rPr lang="pt-BR" sz="2400" b="1" dirty="0">
                <a:latin typeface="Garamond" panose="02020404030301010803" pitchFamily="18" charset="0"/>
              </a:rPr>
              <a:t>“O melhor Sistema de Saúde... </a:t>
            </a:r>
            <a:r>
              <a:rPr lang="pt-BR" sz="2400" b="1" dirty="0" smtClean="0">
                <a:latin typeface="Garamond" panose="02020404030301010803" pitchFamily="18" charset="0"/>
              </a:rPr>
              <a:t>É o que </a:t>
            </a:r>
            <a:r>
              <a:rPr lang="pt-BR" sz="2400" b="1" dirty="0">
                <a:latin typeface="Garamond" panose="02020404030301010803" pitchFamily="18" charset="0"/>
              </a:rPr>
              <a:t>faz com que toda a família brasileira, esteja onde estiver, seja bem CUIDADA</a:t>
            </a:r>
            <a:r>
              <a:rPr lang="pt-BR" sz="2400" b="1" dirty="0" smtClean="0">
                <a:latin typeface="Garamond" panose="02020404030301010803" pitchFamily="18" charset="0"/>
              </a:rPr>
              <a:t>, nos </a:t>
            </a:r>
            <a:r>
              <a:rPr lang="pt-BR" sz="2400" b="1" dirty="0">
                <a:latin typeface="Garamond" panose="02020404030301010803" pitchFamily="18" charset="0"/>
              </a:rPr>
              <a:t>seus momentos mais importantes: o NASCER, o </a:t>
            </a:r>
            <a:r>
              <a:rPr lang="pt-BR" sz="2400" b="1" dirty="0" smtClean="0">
                <a:latin typeface="Garamond" panose="02020404030301010803" pitchFamily="18" charset="0"/>
              </a:rPr>
              <a:t>VIVER e </a:t>
            </a:r>
            <a:r>
              <a:rPr lang="pt-BR" sz="2400" b="1" dirty="0">
                <a:latin typeface="Garamond" panose="02020404030301010803" pitchFamily="18" charset="0"/>
              </a:rPr>
              <a:t>o MORRER, todos com muita dignidade.”</a:t>
            </a:r>
            <a:endParaRPr lang="pt-BR" sz="2400" b="1" dirty="0"/>
          </a:p>
        </p:txBody>
      </p:sp>
      <p:pic>
        <p:nvPicPr>
          <p:cNvPr id="1030" name="Picture 6" descr="Resultado de imagem para imagens 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430" y="2903455"/>
            <a:ext cx="6811366" cy="3834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8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INTEGRALIDADE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2400" b="1" dirty="0" smtClean="0"/>
              <a:t>Implica </a:t>
            </a:r>
            <a:r>
              <a:rPr lang="pt-BR" sz="2400" b="1" dirty="0"/>
              <a:t>a oferta de uma variedade de </a:t>
            </a:r>
            <a:r>
              <a:rPr lang="pt-BR" sz="2400" b="1" dirty="0" smtClean="0"/>
              <a:t>serviços </a:t>
            </a:r>
            <a:r>
              <a:rPr lang="pt-BR" sz="2400" b="1" dirty="0"/>
              <a:t>e o reconhecimento das necessidades dos </a:t>
            </a:r>
            <a:r>
              <a:rPr lang="pt-BR" sz="2400" b="1" dirty="0" smtClean="0"/>
              <a:t>usu</a:t>
            </a:r>
            <a:r>
              <a:rPr lang="pt-BR" sz="2400" b="1" dirty="0"/>
              <a:t>á</a:t>
            </a:r>
            <a:r>
              <a:rPr lang="pt-BR" sz="2400" b="1" dirty="0" smtClean="0"/>
              <a:t>rios</a:t>
            </a:r>
            <a:r>
              <a:rPr lang="pt-BR" sz="2400" b="1" dirty="0"/>
              <a:t>, de forma a melhor atender e/ou orientar a sua </a:t>
            </a:r>
            <a:r>
              <a:rPr lang="pt-BR" sz="2400" b="1" dirty="0" smtClean="0"/>
              <a:t>resolu</a:t>
            </a:r>
            <a:r>
              <a:rPr lang="pt-BR" sz="2400" b="1" dirty="0"/>
              <a:t>ç</a:t>
            </a:r>
            <a:r>
              <a:rPr lang="pt-BR" sz="2400" b="1" dirty="0" smtClean="0"/>
              <a:t>ão</a:t>
            </a:r>
            <a:r>
              <a:rPr lang="pt-BR" sz="2400" b="1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9298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908151" y="2348881"/>
            <a:ext cx="2016125" cy="576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DE TRABALHO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23592" y="2348880"/>
            <a:ext cx="1727200" cy="559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PROCESSO 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DE GESTÃO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43574" y="2835201"/>
            <a:ext cx="2089150" cy="59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 Narrow" pitchFamily="34" charset="0"/>
              </a:rPr>
              <a:t>PRÁTICA PROFISSIONAL</a:t>
            </a:r>
          </a:p>
        </p:txBody>
      </p:sp>
      <p:cxnSp>
        <p:nvCxnSpPr>
          <p:cNvPr id="10" name="Conector reto 9"/>
          <p:cNvCxnSpPr>
            <a:stCxn id="6" idx="3"/>
            <a:endCxn id="7" idx="1"/>
          </p:cNvCxnSpPr>
          <p:nvPr/>
        </p:nvCxnSpPr>
        <p:spPr>
          <a:xfrm>
            <a:off x="4150792" y="2628593"/>
            <a:ext cx="792782" cy="50303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7" idx="3"/>
            <a:endCxn id="5" idx="1"/>
          </p:cNvCxnSpPr>
          <p:nvPr/>
        </p:nvCxnSpPr>
        <p:spPr>
          <a:xfrm flipV="1">
            <a:off x="7032724" y="2637235"/>
            <a:ext cx="875426" cy="4943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6" idx="3"/>
            <a:endCxn id="5" idx="1"/>
          </p:cNvCxnSpPr>
          <p:nvPr/>
        </p:nvCxnSpPr>
        <p:spPr>
          <a:xfrm>
            <a:off x="4150792" y="2628593"/>
            <a:ext cx="3757358" cy="86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baixo 12"/>
          <p:cNvSpPr/>
          <p:nvPr/>
        </p:nvSpPr>
        <p:spPr>
          <a:xfrm>
            <a:off x="5849290" y="3502026"/>
            <a:ext cx="360362" cy="2889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6" name="Diagrama 1"/>
          <p:cNvGraphicFramePr>
            <a:graphicFrameLocks noGrp="1"/>
          </p:cNvGraphicFramePr>
          <p:nvPr>
            <p:ph idx="1"/>
            <p:extLst/>
          </p:nvPr>
        </p:nvGraphicFramePr>
        <p:xfrm>
          <a:off x="1775520" y="3933056"/>
          <a:ext cx="8820472" cy="280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Seta para baixo 2"/>
          <p:cNvSpPr/>
          <p:nvPr/>
        </p:nvSpPr>
        <p:spPr>
          <a:xfrm>
            <a:off x="1997221" y="445125"/>
            <a:ext cx="8064500" cy="18722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tx1"/>
                </a:solidFill>
                <a:latin typeface="Arial Narrow" pitchFamily="34" charset="0"/>
              </a:rPr>
              <a:t>INTEGRALIDADE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Atender a necessidade do outro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Arial Narrow" pitchFamily="34" charset="0"/>
              </a:rPr>
              <a:t>Conceito ampliado de saúde</a:t>
            </a:r>
          </a:p>
          <a:p>
            <a:pPr algn="ctr">
              <a:defRPr/>
            </a:pPr>
            <a:endParaRPr lang="pt-BR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3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COORDENAÇÃO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 smtClean="0"/>
              <a:t>	É a disponibilização de </a:t>
            </a:r>
            <a:r>
              <a:rPr lang="pt-BR" sz="2400" b="1" dirty="0"/>
              <a:t>informações sobre os problemas </a:t>
            </a:r>
            <a:r>
              <a:rPr lang="pt-BR" sz="2400" b="1" dirty="0" smtClean="0"/>
              <a:t>e serviços </a:t>
            </a:r>
            <a:r>
              <a:rPr lang="pt-BR" sz="2400" b="1" dirty="0"/>
              <a:t>de </a:t>
            </a:r>
            <a:r>
              <a:rPr lang="pt-BR" sz="2400" b="1" dirty="0" smtClean="0"/>
              <a:t>saúde</a:t>
            </a:r>
            <a:r>
              <a:rPr lang="pt-BR" sz="2400" b="1" dirty="0"/>
              <a:t>, o reconhecimento e a </a:t>
            </a:r>
            <a:r>
              <a:rPr lang="pt-BR" sz="2400" b="1" dirty="0" smtClean="0"/>
              <a:t>utilização </a:t>
            </a:r>
            <a:r>
              <a:rPr lang="pt-BR" sz="2400" b="1" dirty="0"/>
              <a:t>de </a:t>
            </a:r>
            <a:r>
              <a:rPr lang="pt-BR" sz="2400" b="1" dirty="0" smtClean="0"/>
              <a:t>tais informações </a:t>
            </a:r>
            <a:r>
              <a:rPr lang="pt-BR" sz="2400" b="1" dirty="0"/>
              <a:t>para suportar as decisões </a:t>
            </a:r>
            <a:r>
              <a:rPr lang="pt-BR" sz="2400" b="1" dirty="0" smtClean="0"/>
              <a:t>quanto </a:t>
            </a:r>
            <a:r>
              <a:rPr lang="pt-BR" sz="2400" b="1" dirty="0"/>
              <a:t>às </a:t>
            </a:r>
            <a:r>
              <a:rPr lang="pt-BR" sz="2400" b="1" dirty="0" smtClean="0"/>
              <a:t>intervenções </a:t>
            </a:r>
            <a:r>
              <a:rPr lang="pt-BR" sz="2400" b="1" dirty="0"/>
              <a:t>a serem tomadas </a:t>
            </a:r>
            <a:r>
              <a:rPr lang="pt-BR" sz="2400" b="1" dirty="0" smtClean="0"/>
              <a:t>na atenção à saúde</a:t>
            </a:r>
            <a:r>
              <a:rPr lang="pt-BR" sz="2400" b="1" dirty="0"/>
              <a:t>, </a:t>
            </a:r>
            <a:r>
              <a:rPr lang="pt-BR" sz="2400" b="1" dirty="0" smtClean="0"/>
              <a:t>sejam </a:t>
            </a:r>
            <a:r>
              <a:rPr lang="pt-BR" sz="2400" b="1" dirty="0"/>
              <a:t>elas individuais ou coletivas. É o elemento integrador </a:t>
            </a:r>
            <a:r>
              <a:rPr lang="pt-BR" sz="2400" b="1" dirty="0" smtClean="0"/>
              <a:t>dos </a:t>
            </a:r>
            <a:r>
              <a:rPr lang="pt-BR" sz="2400" b="1" dirty="0"/>
              <a:t>princípios e fundamental para a </a:t>
            </a:r>
            <a:r>
              <a:rPr lang="pt-BR" sz="2400" b="1" dirty="0" smtClean="0"/>
              <a:t> </a:t>
            </a:r>
            <a:r>
              <a:rPr lang="pt-BR" sz="2400" b="1" dirty="0"/>
              <a:t>articulação do sistema de </a:t>
            </a:r>
            <a:r>
              <a:rPr lang="pt-BR" sz="2400" b="1" dirty="0" smtClean="0"/>
              <a:t>referência </a:t>
            </a:r>
            <a:r>
              <a:rPr lang="pt-BR" sz="2400" b="1" dirty="0"/>
              <a:t>e </a:t>
            </a:r>
            <a:r>
              <a:rPr lang="pt-BR" sz="2400" b="1" dirty="0" err="1" smtClean="0"/>
              <a:t>contra-referência</a:t>
            </a:r>
            <a:r>
              <a:rPr lang="pt-B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9952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0600" y="544681"/>
            <a:ext cx="9814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TTE1C940E8t00"/>
              </a:rPr>
              <a:t>PRODU</a:t>
            </a:r>
            <a:r>
              <a:rPr lang="pt-BR" sz="2800" b="1" dirty="0">
                <a:latin typeface="Helvetica-Bold"/>
              </a:rPr>
              <a:t>Ç</a:t>
            </a:r>
            <a:r>
              <a:rPr lang="pt-BR" sz="2800" b="1" dirty="0">
                <a:latin typeface="TTE1C940E8t00"/>
              </a:rPr>
              <a:t>ÃO DE </a:t>
            </a:r>
            <a:r>
              <a:rPr lang="pt-BR" sz="2800" b="1" dirty="0" smtClean="0">
                <a:latin typeface="TTE1C940E8t00"/>
              </a:rPr>
              <a:t>SA</a:t>
            </a:r>
            <a:r>
              <a:rPr lang="pt-BR" sz="2800" b="1" dirty="0" smtClean="0">
                <a:latin typeface="Helvetica-Bold"/>
              </a:rPr>
              <a:t>Ú</a:t>
            </a:r>
            <a:r>
              <a:rPr lang="pt-BR" sz="2800" b="1" dirty="0" smtClean="0">
                <a:latin typeface="TTE1C940E8t00"/>
              </a:rPr>
              <a:t>DE:</a:t>
            </a:r>
          </a:p>
          <a:p>
            <a:endParaRPr lang="pt-BR" sz="2800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Atenção Integral: Linhas de Cuidado / Projetos terapêuticos </a:t>
            </a:r>
            <a:r>
              <a:rPr lang="pt-BR" sz="2000" b="1" dirty="0" smtClean="0">
                <a:latin typeface="TTE1C940E8t00"/>
              </a:rPr>
              <a:t>individuais e coletivos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Ações assistenciais</a:t>
            </a:r>
          </a:p>
          <a:p>
            <a:r>
              <a:rPr lang="pt-BR" dirty="0">
                <a:latin typeface="TTE1C940E8t00"/>
              </a:rPr>
              <a:t>Ações de vigilância</a:t>
            </a:r>
          </a:p>
          <a:p>
            <a:r>
              <a:rPr lang="pt-BR" dirty="0">
                <a:latin typeface="TTE1C940E8t00"/>
              </a:rPr>
              <a:t>Ações de prevenção e promoção da </a:t>
            </a:r>
            <a:r>
              <a:rPr lang="pt-BR" dirty="0" smtClean="0">
                <a:latin typeface="TTE1C940E8t00"/>
              </a:rPr>
              <a:t>saúde</a:t>
            </a:r>
          </a:p>
          <a:p>
            <a:endParaRPr lang="pt-BR" dirty="0">
              <a:latin typeface="TTE1C940E8t00"/>
            </a:endParaRPr>
          </a:p>
          <a:p>
            <a:r>
              <a:rPr lang="pt-BR" sz="2000" b="1" dirty="0">
                <a:latin typeface="TTE1C940E8t00"/>
              </a:rPr>
              <a:t>Articulação </a:t>
            </a:r>
            <a:r>
              <a:rPr lang="pt-BR" sz="2000" b="1" dirty="0" err="1">
                <a:latin typeface="TTE1C940E8t00"/>
              </a:rPr>
              <a:t>Intersetorial</a:t>
            </a:r>
            <a:r>
              <a:rPr lang="pt-BR" sz="2000" b="1" dirty="0">
                <a:latin typeface="TTE1C940E8t00"/>
              </a:rPr>
              <a:t> – </a:t>
            </a:r>
            <a:r>
              <a:rPr lang="pt-BR" sz="2000" b="1" dirty="0" smtClean="0">
                <a:latin typeface="TTE1C940E8t00"/>
              </a:rPr>
              <a:t>coletivo</a:t>
            </a:r>
          </a:p>
          <a:p>
            <a:endParaRPr lang="pt-BR" sz="2000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Enfrentamento das vulnerabilidades de grupos populacionais e ambientes</a:t>
            </a:r>
          </a:p>
          <a:p>
            <a:r>
              <a:rPr lang="pt-BR" dirty="0">
                <a:latin typeface="TTE1C940E8t00"/>
              </a:rPr>
              <a:t>Redução da </a:t>
            </a:r>
            <a:r>
              <a:rPr lang="pt-BR" dirty="0" smtClean="0">
                <a:latin typeface="TTE1C940E8t00"/>
              </a:rPr>
              <a:t>iniquidade</a:t>
            </a:r>
            <a:endParaRPr lang="pt-BR" dirty="0">
              <a:latin typeface="TTE1C940E8t00"/>
            </a:endParaRPr>
          </a:p>
          <a:p>
            <a:r>
              <a:rPr lang="pt-BR" dirty="0">
                <a:latin typeface="TTE1C940E8t00"/>
              </a:rPr>
              <a:t>Articulação das políticas públicas no território</a:t>
            </a:r>
          </a:p>
          <a:p>
            <a:r>
              <a:rPr lang="pt-BR" dirty="0">
                <a:latin typeface="TTE1C940E8t00"/>
              </a:rPr>
              <a:t>Informação, Mobilização e </a:t>
            </a:r>
            <a:r>
              <a:rPr lang="pt-BR" dirty="0" err="1">
                <a:latin typeface="TTE1C940E8t00"/>
              </a:rPr>
              <a:t>Empoderamento</a:t>
            </a:r>
            <a:r>
              <a:rPr lang="pt-BR" dirty="0">
                <a:latin typeface="TTE1C940E8t00"/>
              </a:rPr>
              <a:t> da 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210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RESOLUTIVIDADE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r>
              <a:rPr lang="pt-BR" sz="2800" b="1" dirty="0" smtClean="0"/>
              <a:t>É a </a:t>
            </a:r>
            <a:r>
              <a:rPr lang="pt-BR" sz="2800" b="1" dirty="0"/>
              <a:t>capacidade de </a:t>
            </a:r>
            <a:r>
              <a:rPr lang="pt-BR" sz="2800" b="1" dirty="0" smtClean="0"/>
              <a:t>resolu</a:t>
            </a:r>
            <a:r>
              <a:rPr lang="pt-BR" sz="2800" b="1" dirty="0"/>
              <a:t>ç</a:t>
            </a:r>
            <a:r>
              <a:rPr lang="pt-BR" sz="2800" b="1" dirty="0" smtClean="0"/>
              <a:t>ão </a:t>
            </a:r>
            <a:r>
              <a:rPr lang="pt-BR" sz="2800" b="1" dirty="0"/>
              <a:t>e encaminhamento dos problemas e demandas, individuais e/ou coletivas, </a:t>
            </a:r>
            <a:r>
              <a:rPr lang="pt-BR" sz="2800" b="1" dirty="0" smtClean="0"/>
              <a:t>alcan</a:t>
            </a:r>
            <a:r>
              <a:rPr lang="pt-BR" sz="2800" b="1" dirty="0"/>
              <a:t>ç</a:t>
            </a:r>
            <a:r>
              <a:rPr lang="pt-BR" sz="2800" b="1" dirty="0" smtClean="0"/>
              <a:t>ada </a:t>
            </a:r>
            <a:r>
              <a:rPr lang="pt-BR" sz="2800" b="1" dirty="0"/>
              <a:t>pelo sistema de </a:t>
            </a:r>
            <a:r>
              <a:rPr lang="pt-BR" sz="2800" b="1" dirty="0" smtClean="0"/>
              <a:t>saúde</a:t>
            </a:r>
            <a:r>
              <a:rPr lang="pt-BR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46731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985" y="785814"/>
            <a:ext cx="8497887" cy="534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73176" y="20923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atin typeface="+mj-lt"/>
              </a:rPr>
              <a:t>INTERFACES DAS REDES DE ATENÇÃO </a:t>
            </a:r>
          </a:p>
        </p:txBody>
      </p:sp>
    </p:spTree>
    <p:extLst>
      <p:ext uri="{BB962C8B-B14F-4D97-AF65-F5344CB8AC3E}">
        <p14:creationId xmlns:p14="http://schemas.microsoft.com/office/powerpoint/2010/main" xmlns="" val="46964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ORIENTAÇÃO FAMILIAR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pPr marL="274320" lvl="2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pt-BR" sz="2600" dirty="0" smtClean="0">
                <a:solidFill>
                  <a:schemeClr val="tx1"/>
                </a:solidFill>
                <a:latin typeface="Arial Narrow" pitchFamily="34" charset="0"/>
              </a:rPr>
              <a:t>O impacto </a:t>
            </a:r>
            <a:r>
              <a:rPr lang="pt-BR" sz="2600" dirty="0">
                <a:solidFill>
                  <a:schemeClr val="tx1"/>
                </a:solidFill>
                <a:latin typeface="Arial Narrow" pitchFamily="34" charset="0"/>
              </a:rPr>
              <a:t>de um problema de saúde sobre uma pessoa não só afeta a ela, mas também ao seu entorno. Este por sua vez pode atuar como origem ou perpetuador da </a:t>
            </a:r>
            <a:r>
              <a:rPr lang="pt-BR" sz="2600" dirty="0" smtClean="0">
                <a:solidFill>
                  <a:schemeClr val="tx1"/>
                </a:solidFill>
                <a:latin typeface="Arial Narrow" pitchFamily="34" charset="0"/>
              </a:rPr>
              <a:t>condição, </a:t>
            </a:r>
            <a:r>
              <a:rPr lang="pt-BR" sz="2600" dirty="0">
                <a:solidFill>
                  <a:schemeClr val="tx1"/>
                </a:solidFill>
                <a:latin typeface="Arial Narrow" pitchFamily="34" charset="0"/>
              </a:rPr>
              <a:t>ou então servir para ajudar na resolução do </a:t>
            </a:r>
            <a:r>
              <a:rPr lang="pt-BR" sz="2600" dirty="0" smtClean="0">
                <a:solidFill>
                  <a:schemeClr val="tx1"/>
                </a:solidFill>
                <a:latin typeface="Arial Narrow" pitchFamily="34" charset="0"/>
              </a:rPr>
              <a:t>problema.</a:t>
            </a:r>
            <a:endParaRPr lang="pt-BR" sz="26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83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ORIENTAÇÃO COMUNITÁRIA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2636520"/>
            <a:ext cx="10058400" cy="3278294"/>
          </a:xfrm>
        </p:spPr>
        <p:txBody>
          <a:bodyPr/>
          <a:lstStyle/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pt-BR" sz="2800" dirty="0" smtClean="0">
              <a:latin typeface="Arial Narrow" panose="020B0606020202030204" pitchFamily="34" charset="0"/>
            </a:endParaRPr>
          </a:p>
          <a:p>
            <a:pPr marL="1133072" lvl="8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Participação </a:t>
            </a:r>
            <a:r>
              <a:rPr lang="pt-BR" sz="2800" dirty="0">
                <a:latin typeface="Arial Narrow" panose="020B0606020202030204" pitchFamily="34" charset="0"/>
              </a:rPr>
              <a:t>na dinâmica social das famílias assistidas e da própria comunidade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159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COMPETÊNCIA CULTURAL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endParaRPr lang="pt-BR" dirty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dirty="0" smtClean="0">
              <a:latin typeface="Arial Narrow" panose="020B0606020202030204" pitchFamily="34" charset="0"/>
            </a:endParaRPr>
          </a:p>
          <a:p>
            <a:pPr lvl="2" algn="ctr">
              <a:spcBef>
                <a:spcPct val="20000"/>
              </a:spcBef>
              <a:spcAft>
                <a:spcPts val="600"/>
              </a:spcAft>
            </a:pPr>
            <a:endParaRPr lang="pt-BR" sz="2800" b="1" dirty="0">
              <a:latin typeface="Arial Narrow" panose="020B0606020202030204" pitchFamily="34" charset="0"/>
            </a:endParaRPr>
          </a:p>
          <a:p>
            <a:pPr marL="384048" lvl="2" indent="0" algn="ctr">
              <a:spcBef>
                <a:spcPct val="20000"/>
              </a:spcBef>
              <a:spcAft>
                <a:spcPts val="600"/>
              </a:spcAft>
              <a:buNone/>
            </a:pPr>
            <a:r>
              <a:rPr lang="pt-BR" sz="2800" b="1" dirty="0" smtClean="0">
                <a:latin typeface="Arial Narrow" panose="020B0606020202030204" pitchFamily="34" charset="0"/>
              </a:rPr>
              <a:t>Valorização </a:t>
            </a:r>
            <a:r>
              <a:rPr lang="pt-BR" sz="2800" b="1" dirty="0">
                <a:latin typeface="Arial Narrow" panose="020B0606020202030204" pitchFamily="34" charset="0"/>
              </a:rPr>
              <a:t>dos diversos saberes e práticas na perspectiva de uma abordagem integral e resolutiva, possibilitando a criação de vínculos de confiança com ética, compromisso e respeito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6575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320" y="251164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100" b="1" dirty="0"/>
              <a:t>“É mais importante saber que paciente tem a </a:t>
            </a:r>
            <a:r>
              <a:rPr lang="pt-BR" sz="3100" b="1" dirty="0" smtClean="0"/>
              <a:t>doen</a:t>
            </a:r>
            <a:r>
              <a:rPr lang="pt-BR" sz="3100" b="1" dirty="0"/>
              <a:t>ç</a:t>
            </a:r>
            <a:r>
              <a:rPr lang="pt-BR" sz="3100" b="1" dirty="0" smtClean="0"/>
              <a:t>a</a:t>
            </a:r>
            <a:r>
              <a:rPr lang="pt-BR" sz="3100" b="1" dirty="0"/>
              <a:t>, do que, </a:t>
            </a:r>
            <a:r>
              <a:rPr lang="pt-BR" sz="3100" b="1" dirty="0" smtClean="0"/>
              <a:t>qual doença o </a:t>
            </a:r>
            <a:r>
              <a:rPr lang="pt-BR" sz="3100" b="1" dirty="0"/>
              <a:t>paciente </a:t>
            </a:r>
            <a:r>
              <a:rPr lang="pt-BR" sz="3100" b="1" dirty="0" smtClean="0"/>
              <a:t>tem”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 smtClean="0"/>
              <a:t>                                                                                         (</a:t>
            </a:r>
            <a:r>
              <a:rPr lang="pt-BR" sz="3100" b="1" dirty="0" smtClean="0"/>
              <a:t>Sir </a:t>
            </a:r>
            <a:r>
              <a:rPr lang="pt-BR" sz="3100" b="1" dirty="0"/>
              <a:t>William </a:t>
            </a:r>
            <a:r>
              <a:rPr lang="pt-BR" sz="3100" b="1" dirty="0" err="1" smtClean="0"/>
              <a:t>Osler</a:t>
            </a:r>
            <a:r>
              <a:rPr lang="pt-BR" sz="3100" b="1" dirty="0"/>
              <a:t>)</a:t>
            </a:r>
            <a:r>
              <a:rPr lang="pt-BR" sz="3100" b="1" dirty="0" smtClean="0"/>
              <a:t> </a:t>
            </a:r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xmlns="" val="33256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Nesse momento, </a:t>
            </a:r>
            <a:r>
              <a:rPr lang="pt-BR" sz="3200" b="1" dirty="0" smtClean="0"/>
              <a:t>convido </a:t>
            </a:r>
            <a:r>
              <a:rPr lang="pt-BR" sz="3200" b="1" dirty="0" smtClean="0"/>
              <a:t>você a fazer um exercício de reflexão.......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Procure trazer à memória suas experiências, como usuário dos serviços de saúde:</a:t>
            </a:r>
          </a:p>
          <a:p>
            <a:r>
              <a:rPr lang="pt-BR" sz="2400" dirty="0" smtClean="0"/>
              <a:t>Escolha uma delas, a mais significativa......</a:t>
            </a:r>
          </a:p>
          <a:p>
            <a:r>
              <a:rPr lang="pt-BR" sz="2400" dirty="0" smtClean="0"/>
              <a:t>* lembre-se do que viu e vivenciou, como você se sentiu......</a:t>
            </a:r>
          </a:p>
          <a:p>
            <a:endParaRPr lang="pt-BR" sz="2400" dirty="0" smtClean="0"/>
          </a:p>
          <a:p>
            <a:r>
              <a:rPr lang="pt-BR" sz="2400" dirty="0" smtClean="0"/>
              <a:t>* lembre-se do que você esperava do atendimento e de como esse foi realizado.</a:t>
            </a:r>
          </a:p>
          <a:p>
            <a:endParaRPr lang="pt-BR" sz="2400" dirty="0" smtClean="0"/>
          </a:p>
          <a:p>
            <a:r>
              <a:rPr lang="pt-BR" sz="2400" dirty="0" smtClean="0"/>
              <a:t>* agora traga à memória as pessoas que cuidaram de você. Quem eram elas? O que elas fizeram? Você se sentiu cuidado?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870285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                  DESAFIOS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/>
              <a:t>Resolutividade da </a:t>
            </a:r>
            <a:r>
              <a:rPr lang="pt-BR" b="1" dirty="0" err="1" smtClean="0"/>
              <a:t>aps</a:t>
            </a:r>
            <a:endParaRPr lang="pt-BR" b="1" dirty="0" smtClean="0"/>
          </a:p>
          <a:p>
            <a:r>
              <a:rPr lang="pt-BR" b="1" dirty="0" smtClean="0"/>
              <a:t>Qualidade da atenção</a:t>
            </a:r>
          </a:p>
          <a:p>
            <a:r>
              <a:rPr lang="pt-BR" b="1" dirty="0" smtClean="0"/>
              <a:t>Aumento da cobertura</a:t>
            </a:r>
            <a:endParaRPr lang="pt-BR" b="1" dirty="0"/>
          </a:p>
        </p:txBody>
      </p:sp>
      <p:sp>
        <p:nvSpPr>
          <p:cNvPr id="7" name="Seta dobrada para cima 6"/>
          <p:cNvSpPr/>
          <p:nvPr/>
        </p:nvSpPr>
        <p:spPr>
          <a:xfrm rot="10800000">
            <a:off x="3230880" y="2270760"/>
            <a:ext cx="2636520" cy="1661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8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9538" y="1999437"/>
            <a:ext cx="42481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382" y="1174751"/>
            <a:ext cx="45005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167438" y="1052514"/>
            <a:ext cx="3097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1000"/>
          </a:p>
        </p:txBody>
      </p:sp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1595438" y="714376"/>
            <a:ext cx="381635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/>
              <a:t>“O SISTEMA DE ATENÇÃO  À SAÚDE ATUAL NÃO FUNCIONA.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FAZER MAIS DO MESMO NÃO É A SAÍDA. </a:t>
            </a:r>
          </a:p>
          <a:p>
            <a:pPr>
              <a:spcBef>
                <a:spcPct val="50000"/>
              </a:spcBef>
              <a:defRPr/>
            </a:pPr>
            <a:r>
              <a:rPr lang="pt-BR" sz="1600" dirty="0"/>
              <a:t>É PRECISO MUDAR O SISTEMA”.</a:t>
            </a:r>
            <a:r>
              <a:rPr lang="pt-BR" sz="1200" dirty="0"/>
              <a:t>                                          </a:t>
            </a:r>
          </a:p>
        </p:txBody>
      </p:sp>
      <p:sp>
        <p:nvSpPr>
          <p:cNvPr id="96264" name="Text Box 11"/>
          <p:cNvSpPr txBox="1">
            <a:spLocks noChangeArrowheads="1"/>
          </p:cNvSpPr>
          <p:nvPr/>
        </p:nvSpPr>
        <p:spPr bwMode="auto">
          <a:xfrm>
            <a:off x="1524001" y="142875"/>
            <a:ext cx="878681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REFLEXÕES FINAIS</a:t>
            </a:r>
          </a:p>
        </p:txBody>
      </p:sp>
    </p:spTree>
    <p:extLst>
      <p:ext uri="{BB962C8B-B14F-4D97-AF65-F5344CB8AC3E}">
        <p14:creationId xmlns:p14="http://schemas.microsoft.com/office/powerpoint/2010/main" xmlns="" val="37014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848600" cy="914400"/>
          </a:xfrm>
        </p:spPr>
        <p:txBody>
          <a:bodyPr/>
          <a:lstStyle/>
          <a:p>
            <a:r>
              <a:rPr lang="pt-BR" sz="5400"/>
              <a:t>Papel do profissional</a:t>
            </a:r>
            <a:endParaRPr lang="en-US" sz="54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276475"/>
            <a:ext cx="4392613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4800"/>
              <a:t>Profissional</a:t>
            </a:r>
          </a:p>
          <a:p>
            <a:pPr>
              <a:lnSpc>
                <a:spcPct val="120000"/>
              </a:lnSpc>
            </a:pPr>
            <a:r>
              <a:rPr lang="pt-BR" sz="4800"/>
              <a:t>Político</a:t>
            </a:r>
          </a:p>
          <a:p>
            <a:pPr>
              <a:lnSpc>
                <a:spcPct val="120000"/>
              </a:lnSpc>
            </a:pPr>
            <a:r>
              <a:rPr lang="pt-BR" sz="4800"/>
              <a:t>Cidadão</a:t>
            </a:r>
            <a:endParaRPr lang="en-US" sz="4800"/>
          </a:p>
        </p:txBody>
      </p:sp>
      <p:pic>
        <p:nvPicPr>
          <p:cNvPr id="109572" name="Picture 4" descr="to nem a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214" y="1628776"/>
            <a:ext cx="3443287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4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sz="3100" b="1" dirty="0" smtClean="0"/>
              <a:t>A </a:t>
            </a:r>
            <a:r>
              <a:rPr lang="pt-BR" sz="3100" b="1" dirty="0"/>
              <a:t>atenção primária </a:t>
            </a:r>
            <a:r>
              <a:rPr lang="pt-BR" sz="3100" b="1" dirty="0" smtClean="0"/>
              <a:t>é uma </a:t>
            </a:r>
            <a:r>
              <a:rPr lang="pt-BR" sz="3100" b="1" dirty="0"/>
              <a:t>abordagem que forma a base e determina o trabalho de todos os outros níveis do sistema de saúde. </a:t>
            </a:r>
            <a:r>
              <a:rPr lang="pt-BR" sz="3100" b="1" dirty="0" smtClean="0"/>
              <a:t>É a </a:t>
            </a:r>
            <a:r>
              <a:rPr lang="pt-BR" sz="3100" b="1" dirty="0"/>
              <a:t>atenção que organiza e racionaliza o uso de todos os recursos, tanto básicos como especializados, direcionados para a promoção, manutenção e melhora da </a:t>
            </a:r>
            <a:r>
              <a:rPr lang="pt-BR" sz="3100" b="1" dirty="0" smtClean="0"/>
              <a:t>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                                                                          (STARFIELD, 2002)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02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3091640"/>
            <a:ext cx="10058400" cy="193548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                                                                                    (MS, 2003)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03120" y="2226462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</a:rPr>
              <a:t>A </a:t>
            </a:r>
            <a:r>
              <a:rPr lang="pt-BR" sz="2000" b="1" dirty="0">
                <a:latin typeface="Arial" panose="020B0604020202020204" pitchFamily="34" charset="0"/>
              </a:rPr>
              <a:t>atenção primária </a:t>
            </a:r>
            <a:r>
              <a:rPr lang="pt-BR" sz="2000" b="1" dirty="0" smtClean="0">
                <a:latin typeface="Arial" panose="020B0604020202020204" pitchFamily="34" charset="0"/>
              </a:rPr>
              <a:t>é denominada </a:t>
            </a:r>
            <a:r>
              <a:rPr lang="pt-BR" sz="2000" b="1" dirty="0">
                <a:latin typeface="Arial" panose="020B0604020202020204" pitchFamily="34" charset="0"/>
              </a:rPr>
              <a:t>de atenção </a:t>
            </a:r>
            <a:r>
              <a:rPr lang="pt-BR" sz="2000" b="1" dirty="0" smtClean="0">
                <a:latin typeface="Arial" panose="020B0604020202020204" pitchFamily="34" charset="0"/>
              </a:rPr>
              <a:t>básica, que é a </a:t>
            </a:r>
            <a:r>
              <a:rPr lang="pt-BR" sz="2000" b="1" dirty="0">
                <a:latin typeface="Arial" panose="020B0604020202020204" pitchFamily="34" charset="0"/>
              </a:rPr>
              <a:t>formulação do SUS para designar o primeiro nível de atenção </a:t>
            </a:r>
            <a:r>
              <a:rPr lang="pt-BR" sz="2000" b="1" dirty="0" smtClean="0">
                <a:latin typeface="Arial" panose="020B0604020202020204" pitchFamily="34" charset="0"/>
              </a:rPr>
              <a:t>à saúde</a:t>
            </a:r>
            <a:r>
              <a:rPr lang="pt-BR" sz="2000" b="1" dirty="0">
                <a:latin typeface="Arial" panose="020B0604020202020204" pitchFamily="34" charset="0"/>
              </a:rPr>
              <a:t>, sustentada no princípio da integralidade, compreendida como a articulação de ações de promoção da saúde e prevenção, tratamento e reabilitação de doenças e agravos </a:t>
            </a:r>
            <a:r>
              <a:rPr lang="pt-BR" b="1" dirty="0" smtClean="0">
                <a:latin typeface="Arial" panose="020B0604020202020204" pitchFamily="34" charset="0"/>
              </a:rPr>
              <a:t>.</a:t>
            </a:r>
            <a:endParaRPr lang="pt-B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6"/>
          <p:cNvGrpSpPr>
            <a:grpSpLocks/>
          </p:cNvGrpSpPr>
          <p:nvPr/>
        </p:nvGrpSpPr>
        <p:grpSpPr bwMode="auto">
          <a:xfrm>
            <a:off x="2208214" y="1854200"/>
            <a:ext cx="7775575" cy="4465638"/>
            <a:chOff x="395288" y="1700213"/>
            <a:chExt cx="7777162" cy="4465637"/>
          </a:xfrm>
        </p:grpSpPr>
        <p:sp>
          <p:nvSpPr>
            <p:cNvPr id="10244" name="AutoShape 21"/>
            <p:cNvSpPr>
              <a:spLocks noChangeArrowheads="1"/>
            </p:cNvSpPr>
            <p:nvPr/>
          </p:nvSpPr>
          <p:spPr bwMode="auto">
            <a:xfrm>
              <a:off x="1844675" y="1700213"/>
              <a:ext cx="3471863" cy="8651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1614E"/>
                </a:gs>
                <a:gs pos="100000">
                  <a:srgbClr val="56806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Atenção Primária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35000"/>
                </a:spcBef>
              </a:pPr>
              <a:r>
                <a:rPr lang="es-ES" sz="2000" b="1">
                  <a:solidFill>
                    <a:schemeClr val="bg1"/>
                  </a:solidFill>
                  <a:latin typeface="Arial" panose="020B0604020202020204" pitchFamily="34" charset="0"/>
                </a:rPr>
                <a:t>à Saúde (APS)</a:t>
              </a: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75798" name="AutoShape 22"/>
            <p:cNvSpPr>
              <a:spLocks noChangeArrowheads="1"/>
            </p:cNvSpPr>
            <p:nvPr/>
          </p:nvSpPr>
          <p:spPr bwMode="auto">
            <a:xfrm>
              <a:off x="395288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Essenciais</a:t>
              </a:r>
            </a:p>
          </p:txBody>
        </p:sp>
        <p:sp>
          <p:nvSpPr>
            <p:cNvPr id="75799" name="AutoShape 23"/>
            <p:cNvSpPr>
              <a:spLocks noChangeArrowheads="1"/>
            </p:cNvSpPr>
            <p:nvPr/>
          </p:nvSpPr>
          <p:spPr bwMode="auto">
            <a:xfrm>
              <a:off x="4434712" y="2925763"/>
              <a:ext cx="2483357" cy="744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AA68C">
                    <a:gamma/>
                    <a:shade val="76078"/>
                    <a:invGamma/>
                  </a:srgbClr>
                </a:gs>
                <a:gs pos="100000">
                  <a:srgbClr val="7AA68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accent3"/>
                  </a:solidFill>
                  <a:latin typeface="Arial" charset="0"/>
                </a:rPr>
                <a:t>Atributos Derivados</a:t>
              </a:r>
            </a:p>
          </p:txBody>
        </p:sp>
        <p:sp>
          <p:nvSpPr>
            <p:cNvPr id="75800" name="AutoShape 24"/>
            <p:cNvSpPr>
              <a:spLocks noChangeArrowheads="1"/>
            </p:cNvSpPr>
            <p:nvPr/>
          </p:nvSpPr>
          <p:spPr bwMode="auto">
            <a:xfrm>
              <a:off x="2289562" y="3941762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Acesso</a:t>
              </a:r>
            </a:p>
          </p:txBody>
        </p:sp>
        <p:sp>
          <p:nvSpPr>
            <p:cNvPr id="75801" name="AutoShape 25"/>
            <p:cNvSpPr>
              <a:spLocks noChangeArrowheads="1"/>
            </p:cNvSpPr>
            <p:nvPr/>
          </p:nvSpPr>
          <p:spPr bwMode="auto">
            <a:xfrm>
              <a:off x="2289562" y="4518025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Longitudinalidade</a:t>
              </a:r>
            </a:p>
          </p:txBody>
        </p:sp>
        <p:sp>
          <p:nvSpPr>
            <p:cNvPr id="75802" name="AutoShape 26"/>
            <p:cNvSpPr>
              <a:spLocks noChangeArrowheads="1"/>
            </p:cNvSpPr>
            <p:nvPr/>
          </p:nvSpPr>
          <p:spPr bwMode="auto">
            <a:xfrm>
              <a:off x="2289562" y="5094287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Coordenação</a:t>
              </a:r>
            </a:p>
          </p:txBody>
        </p:sp>
        <p:sp>
          <p:nvSpPr>
            <p:cNvPr id="75803" name="AutoShape 27"/>
            <p:cNvSpPr>
              <a:spLocks noChangeArrowheads="1"/>
            </p:cNvSpPr>
            <p:nvPr/>
          </p:nvSpPr>
          <p:spPr bwMode="auto">
            <a:xfrm>
              <a:off x="2289562" y="5670550"/>
              <a:ext cx="1665628" cy="495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Integralidade</a:t>
              </a:r>
            </a:p>
          </p:txBody>
        </p:sp>
        <p:sp>
          <p:nvSpPr>
            <p:cNvPr id="75804" name="AutoShape 28"/>
            <p:cNvSpPr>
              <a:spLocks noChangeArrowheads="1"/>
            </p:cNvSpPr>
            <p:nvPr/>
          </p:nvSpPr>
          <p:spPr bwMode="auto">
            <a:xfrm>
              <a:off x="6125744" y="3943350"/>
              <a:ext cx="2045117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Familiar</a:t>
              </a:r>
            </a:p>
          </p:txBody>
        </p:sp>
        <p:sp>
          <p:nvSpPr>
            <p:cNvPr id="75805" name="AutoShape 29"/>
            <p:cNvSpPr>
              <a:spLocks noChangeArrowheads="1"/>
            </p:cNvSpPr>
            <p:nvPr/>
          </p:nvSpPr>
          <p:spPr bwMode="auto">
            <a:xfrm>
              <a:off x="6125744" y="4713287"/>
              <a:ext cx="2045117" cy="6810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Orientação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Comunitária</a:t>
              </a:r>
            </a:p>
          </p:txBody>
        </p:sp>
        <p:sp>
          <p:nvSpPr>
            <p:cNvPr id="75806" name="AutoShape 30"/>
            <p:cNvSpPr>
              <a:spLocks noChangeArrowheads="1"/>
            </p:cNvSpPr>
            <p:nvPr/>
          </p:nvSpPr>
          <p:spPr bwMode="auto">
            <a:xfrm>
              <a:off x="6125744" y="5480050"/>
              <a:ext cx="2046706" cy="6810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1AF">
                    <a:gamma/>
                    <a:tint val="69804"/>
                    <a:invGamma/>
                  </a:srgbClr>
                </a:gs>
                <a:gs pos="100000">
                  <a:srgbClr val="A3C1A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Competência</a:t>
              </a:r>
            </a:p>
            <a:p>
              <a:pPr algn="ctr">
                <a:defRPr/>
              </a:pPr>
              <a:r>
                <a:rPr lang="pt-BR" sz="1400" b="1" dirty="0">
                  <a:solidFill>
                    <a:schemeClr val="accent3"/>
                  </a:solidFill>
                  <a:latin typeface="Arial" charset="0"/>
                </a:rPr>
                <a:t>Cultural</a:t>
              </a:r>
            </a:p>
          </p:txBody>
        </p:sp>
        <p:cxnSp>
          <p:nvCxnSpPr>
            <p:cNvPr id="10254" name="AutoShape 31"/>
            <p:cNvCxnSpPr>
              <a:cxnSpLocks noChangeShapeType="1"/>
              <a:stCxn id="75798" idx="0"/>
              <a:endCxn id="10244" idx="2"/>
            </p:cNvCxnSpPr>
            <p:nvPr/>
          </p:nvCxnSpPr>
          <p:spPr bwMode="auto">
            <a:xfrm rot="-5400000">
              <a:off x="2428875" y="1773238"/>
              <a:ext cx="360363" cy="1944687"/>
            </a:xfrm>
            <a:prstGeom prst="bentConnector3">
              <a:avLst>
                <a:gd name="adj1" fmla="val 50222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5" name="AutoShape 32"/>
            <p:cNvCxnSpPr>
              <a:cxnSpLocks noChangeShapeType="1"/>
              <a:stCxn id="10244" idx="2"/>
              <a:endCxn id="75799" idx="0"/>
            </p:cNvCxnSpPr>
            <p:nvPr/>
          </p:nvCxnSpPr>
          <p:spPr bwMode="auto">
            <a:xfrm rot="16200000" flipH="1">
              <a:off x="4448968" y="1697832"/>
              <a:ext cx="360363" cy="2095500"/>
            </a:xfrm>
            <a:prstGeom prst="bentConnector3">
              <a:avLst>
                <a:gd name="adj1" fmla="val 49778"/>
              </a:avLst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6" name="AutoShape 33"/>
            <p:cNvCxnSpPr>
              <a:cxnSpLocks noChangeShapeType="1"/>
              <a:stCxn id="75798" idx="2"/>
              <a:endCxn id="75803" idx="1"/>
            </p:cNvCxnSpPr>
            <p:nvPr/>
          </p:nvCxnSpPr>
          <p:spPr bwMode="auto">
            <a:xfrm rot="16200000" flipH="1">
              <a:off x="838994" y="4468019"/>
              <a:ext cx="2247900" cy="652462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7" name="AutoShape 34"/>
            <p:cNvCxnSpPr>
              <a:cxnSpLocks noChangeShapeType="1"/>
              <a:stCxn id="75802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671638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8" name="AutoShape 35"/>
            <p:cNvCxnSpPr>
              <a:cxnSpLocks noChangeShapeType="1"/>
              <a:stCxn id="75801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1095375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59" name="AutoShape 36"/>
            <p:cNvCxnSpPr>
              <a:cxnSpLocks noChangeShapeType="1"/>
              <a:stCxn id="75800" idx="1"/>
              <a:endCxn id="75798" idx="2"/>
            </p:cNvCxnSpPr>
            <p:nvPr/>
          </p:nvCxnSpPr>
          <p:spPr bwMode="auto">
            <a:xfrm rot="10800000">
              <a:off x="1636713" y="3670300"/>
              <a:ext cx="652462" cy="51911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60" name="AutoShape 37"/>
            <p:cNvCxnSpPr>
              <a:cxnSpLocks noChangeShapeType="1"/>
              <a:stCxn id="75799" idx="2"/>
              <a:endCxn id="75806" idx="1"/>
            </p:cNvCxnSpPr>
            <p:nvPr/>
          </p:nvCxnSpPr>
          <p:spPr bwMode="auto">
            <a:xfrm rot="16200000" flipH="1">
              <a:off x="4826000" y="4521200"/>
              <a:ext cx="2151063" cy="4492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61" name="AutoShape 38"/>
            <p:cNvCxnSpPr>
              <a:cxnSpLocks noChangeShapeType="1"/>
              <a:stCxn id="75805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1384300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62" name="AutoShape 39"/>
            <p:cNvCxnSpPr>
              <a:cxnSpLocks noChangeShapeType="1"/>
              <a:stCxn id="75804" idx="1"/>
              <a:endCxn id="75799" idx="2"/>
            </p:cNvCxnSpPr>
            <p:nvPr/>
          </p:nvCxnSpPr>
          <p:spPr bwMode="auto">
            <a:xfrm rot="10800000">
              <a:off x="5676900" y="3670300"/>
              <a:ext cx="449263" cy="614363"/>
            </a:xfrm>
            <a:prstGeom prst="bentConnector2">
              <a:avLst/>
            </a:prstGeom>
            <a:noFill/>
            <a:ln w="28575">
              <a:solidFill>
                <a:srgbClr val="98AA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243" name="Rectangle 23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Atenção Primária à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23293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ATRIBUTOS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06040" y="2026920"/>
            <a:ext cx="10058400" cy="402336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b="1" cap="all" dirty="0" smtClean="0"/>
              <a:t>Primeiro </a:t>
            </a:r>
            <a:r>
              <a:rPr lang="pt-BR" b="1" cap="all" dirty="0"/>
              <a:t>Contato / </a:t>
            </a:r>
            <a:r>
              <a:rPr lang="pt-BR" b="1" cap="all" dirty="0" smtClean="0"/>
              <a:t>Acessibilidade</a:t>
            </a:r>
          </a:p>
          <a:p>
            <a:endParaRPr lang="pt-BR" b="1" cap="all" dirty="0"/>
          </a:p>
          <a:p>
            <a:r>
              <a:rPr lang="pt-BR" b="1" cap="all" dirty="0" err="1" smtClean="0"/>
              <a:t>Longitudinalidade</a:t>
            </a:r>
            <a:endParaRPr lang="pt-BR" b="1" cap="all" dirty="0" smtClean="0"/>
          </a:p>
          <a:p>
            <a:endParaRPr lang="pt-BR" b="1" cap="all" dirty="0"/>
          </a:p>
          <a:p>
            <a:r>
              <a:rPr lang="pt-BR" b="1" cap="all" dirty="0" smtClean="0"/>
              <a:t>Integralidade</a:t>
            </a:r>
          </a:p>
          <a:p>
            <a:endParaRPr lang="pt-BR" b="1" cap="all" dirty="0"/>
          </a:p>
          <a:p>
            <a:r>
              <a:rPr lang="pt-BR" b="1" cap="all" dirty="0" smtClean="0"/>
              <a:t>Coordenação</a:t>
            </a:r>
          </a:p>
          <a:p>
            <a:endParaRPr lang="pt-BR" b="1" cap="all" dirty="0"/>
          </a:p>
          <a:p>
            <a:r>
              <a:rPr lang="pt-BR" b="1" cap="all" dirty="0" smtClean="0"/>
              <a:t>Resolutividade</a:t>
            </a:r>
            <a:endParaRPr lang="pt-BR" b="1" cap="al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CE4EDF5-F012-446C-A9B8-8751E520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5840" y="3082131"/>
            <a:ext cx="29273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25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PRIMEIRO CONTATO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76786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b="1" dirty="0" smtClean="0"/>
              <a:t> </a:t>
            </a:r>
            <a:endParaRPr lang="pt-BR" dirty="0"/>
          </a:p>
          <a:p>
            <a:pPr marL="0" indent="0" algn="ctr">
              <a:buNone/>
            </a:pPr>
            <a:r>
              <a:rPr lang="pt-BR" sz="2400" b="1" dirty="0" smtClean="0"/>
              <a:t>	O serviço representa um local para prover atenção à saúde, de fácil alcance, que serve como "porta de entrada" ao sistema de saúde. Sempre que um usuário apresentar um problema recorrente ou um novo problema de saúde deve utilizar esse serviço.</a:t>
            </a:r>
          </a:p>
          <a:p>
            <a:endParaRPr lang="pt-BR" dirty="0"/>
          </a:p>
        </p:txBody>
      </p:sp>
      <p:pic>
        <p:nvPicPr>
          <p:cNvPr id="4" name="Picture 11" descr="http://www.metropolitanadf.com.br/wp-content/uploads/2014/02/unidades-basica-de-saude-valparaiso-metropolitana-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2434" y="4542631"/>
            <a:ext cx="2589212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74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3232637" y="1995268"/>
            <a:ext cx="6124575" cy="420477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Níveis de </a:t>
            </a:r>
            <a:r>
              <a:rPr lang="pt-BR" b="1" dirty="0"/>
              <a:t>A</a:t>
            </a:r>
            <a:r>
              <a:rPr lang="pt-BR" b="1" dirty="0" smtClean="0"/>
              <a:t>tenção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8449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LONGITUDINALIDADE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 algn="ctr"/>
            <a:endParaRPr lang="pt-BR" sz="2400" b="1" dirty="0"/>
          </a:p>
          <a:p>
            <a:pPr marL="0" indent="0" algn="ctr">
              <a:buNone/>
            </a:pPr>
            <a:r>
              <a:rPr lang="pt-BR" sz="2400" b="1" dirty="0" smtClean="0"/>
              <a:t>	No </a:t>
            </a:r>
            <a:r>
              <a:rPr lang="pt-BR" sz="2400" b="1" dirty="0"/>
              <a:t>contexto da </a:t>
            </a:r>
            <a:r>
              <a:rPr lang="pt-BR" sz="2400" b="1" dirty="0" smtClean="0"/>
              <a:t>atenção primária, é uma relação </a:t>
            </a:r>
            <a:r>
              <a:rPr lang="pt-BR" sz="2400" b="1" dirty="0"/>
              <a:t>pessoal de longa </a:t>
            </a:r>
            <a:r>
              <a:rPr lang="pt-BR" sz="2400" b="1" dirty="0" smtClean="0"/>
              <a:t>duração </a:t>
            </a:r>
            <a:r>
              <a:rPr lang="pt-BR" sz="2400" b="1" dirty="0"/>
              <a:t>entre os profissionais </a:t>
            </a:r>
            <a:r>
              <a:rPr lang="pt-BR" sz="2400" b="1" dirty="0" smtClean="0"/>
              <a:t>de saúde </a:t>
            </a:r>
            <a:r>
              <a:rPr lang="pt-BR" sz="2400" b="1" dirty="0"/>
              <a:t>e os </a:t>
            </a:r>
            <a:r>
              <a:rPr lang="pt-BR" sz="2400" b="1" dirty="0" smtClean="0"/>
              <a:t>usu</a:t>
            </a:r>
            <a:r>
              <a:rPr lang="pt-BR" sz="2400" b="1" dirty="0"/>
              <a:t>á</a:t>
            </a:r>
            <a:r>
              <a:rPr lang="pt-BR" sz="2400" b="1" dirty="0" smtClean="0"/>
              <a:t>rios </a:t>
            </a:r>
            <a:r>
              <a:rPr lang="pt-BR" sz="2400" b="1" dirty="0"/>
              <a:t>em suas unidades de </a:t>
            </a:r>
            <a:r>
              <a:rPr lang="pt-BR" sz="2400" b="1" dirty="0" smtClean="0"/>
              <a:t>sa</a:t>
            </a:r>
            <a:r>
              <a:rPr lang="pt-BR" sz="2400" b="1" dirty="0"/>
              <a:t>ú</a:t>
            </a:r>
            <a:r>
              <a:rPr lang="pt-BR" sz="2400" b="1" dirty="0" smtClean="0"/>
              <a:t>de</a:t>
            </a:r>
            <a:r>
              <a:rPr lang="pt-BR" sz="2400" b="1" dirty="0"/>
              <a:t>. A continuidade não </a:t>
            </a:r>
            <a:r>
              <a:rPr lang="pt-BR" sz="2400" b="1" dirty="0" smtClean="0"/>
              <a:t>necess</a:t>
            </a:r>
            <a:r>
              <a:rPr lang="pt-BR" sz="2400" b="1" dirty="0"/>
              <a:t>á</a:t>
            </a:r>
            <a:r>
              <a:rPr lang="pt-BR" sz="2400" b="1" dirty="0" smtClean="0"/>
              <a:t>ria </a:t>
            </a:r>
            <a:r>
              <a:rPr lang="pt-BR" sz="2400" b="1" dirty="0"/>
              <a:t>para que esta </a:t>
            </a:r>
            <a:r>
              <a:rPr lang="pt-BR" sz="2400" b="1" dirty="0" smtClean="0"/>
              <a:t>relação </a:t>
            </a:r>
            <a:r>
              <a:rPr lang="pt-BR" sz="2400" b="1" dirty="0"/>
              <a:t>exista; as </a:t>
            </a:r>
            <a:r>
              <a:rPr lang="pt-BR" sz="2400" b="1" dirty="0" smtClean="0"/>
              <a:t>interrup</a:t>
            </a:r>
            <a:r>
              <a:rPr lang="pt-BR" sz="2400" b="1" dirty="0"/>
              <a:t>ç</a:t>
            </a:r>
            <a:r>
              <a:rPr lang="pt-BR" sz="2400" b="1" dirty="0" smtClean="0"/>
              <a:t>ões </a:t>
            </a:r>
            <a:r>
              <a:rPr lang="pt-BR" sz="2400" b="1" dirty="0"/>
              <a:t>na continuidade da </a:t>
            </a:r>
            <a:r>
              <a:rPr lang="pt-BR" sz="2400" b="1" dirty="0" smtClean="0"/>
              <a:t>aten</a:t>
            </a:r>
            <a:r>
              <a:rPr lang="pt-BR" sz="2400" b="1" dirty="0"/>
              <a:t>ç</a:t>
            </a:r>
            <a:r>
              <a:rPr lang="pt-BR" sz="2400" b="1" dirty="0" smtClean="0"/>
              <a:t>ão</a:t>
            </a:r>
            <a:r>
              <a:rPr lang="pt-BR" sz="2400" b="1" dirty="0"/>
              <a:t>, por qualquer motivo, necessariamente não interrompem esta </a:t>
            </a:r>
            <a:r>
              <a:rPr lang="pt-BR" sz="2400" b="1" dirty="0" smtClean="0"/>
              <a:t>relação</a:t>
            </a:r>
            <a:r>
              <a:rPr lang="pt-BR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9124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883175</TotalTime>
  <Words>527</Words>
  <Application>Microsoft Office PowerPoint</Application>
  <PresentationFormat>Personalizar</PresentationFormat>
  <Paragraphs>123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Retrospectiva</vt:lpstr>
      <vt:lpstr>Slide 1</vt:lpstr>
      <vt:lpstr>Nesse momento, convido você a fazer um exercício de reflexão.......</vt:lpstr>
      <vt:lpstr> A atenção primária é uma abordagem que forma a base e determina o trabalho de todos os outros níveis do sistema de saúde. É a atenção que organiza e racionaliza o uso de todos os recursos, tanto básicos como especializados, direcionados para a promoção, manutenção e melhora da saúde </vt:lpstr>
      <vt:lpstr>  </vt:lpstr>
      <vt:lpstr>Atenção Primária à Saúde</vt:lpstr>
      <vt:lpstr>ATRIBUTOS</vt:lpstr>
      <vt:lpstr>PRIMEIRO CONTATO</vt:lpstr>
      <vt:lpstr>Níveis de Atenção </vt:lpstr>
      <vt:lpstr>LONGITUDINALIDADE</vt:lpstr>
      <vt:lpstr>INTEGRALIDADE</vt:lpstr>
      <vt:lpstr>Slide 11</vt:lpstr>
      <vt:lpstr>COORDENAÇÃO</vt:lpstr>
      <vt:lpstr>Slide 13</vt:lpstr>
      <vt:lpstr>RESOLUTIVIDADE</vt:lpstr>
      <vt:lpstr>Slide 15</vt:lpstr>
      <vt:lpstr>ORIENTAÇÃO FAMILIAR</vt:lpstr>
      <vt:lpstr>ORIENTAÇÃO COMUNITÁRIA</vt:lpstr>
      <vt:lpstr>COMPETÊNCIA CULTURAL</vt:lpstr>
      <vt:lpstr>  “É mais importante saber que paciente tem a doença, do que, qual doença o paciente tem”                                                                                          (Sir William Osler) </vt:lpstr>
      <vt:lpstr>                              DESAFIOS </vt:lpstr>
      <vt:lpstr>Slide 21</vt:lpstr>
      <vt:lpstr>Papel do profissional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Cliente</cp:lastModifiedBy>
  <cp:revision>27</cp:revision>
  <dcterms:created xsi:type="dcterms:W3CDTF">2009-01-01T02:08:36Z</dcterms:created>
  <dcterms:modified xsi:type="dcterms:W3CDTF">2020-08-03T16:35:46Z</dcterms:modified>
</cp:coreProperties>
</file>