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942" r:id="rId2"/>
    <p:sldId id="941" r:id="rId3"/>
    <p:sldId id="943" r:id="rId4"/>
    <p:sldId id="944" r:id="rId5"/>
    <p:sldId id="945" r:id="rId6"/>
    <p:sldId id="946" r:id="rId7"/>
    <p:sldId id="966" r:id="rId8"/>
    <p:sldId id="967" r:id="rId9"/>
    <p:sldId id="968" r:id="rId10"/>
    <p:sldId id="969" r:id="rId11"/>
    <p:sldId id="974" r:id="rId12"/>
    <p:sldId id="975" r:id="rId13"/>
    <p:sldId id="976" r:id="rId14"/>
    <p:sldId id="977" r:id="rId15"/>
    <p:sldId id="978" r:id="rId16"/>
    <p:sldId id="979" r:id="rId17"/>
    <p:sldId id="980" r:id="rId18"/>
    <p:sldId id="981" r:id="rId19"/>
    <p:sldId id="982" r:id="rId20"/>
    <p:sldId id="983" r:id="rId21"/>
    <p:sldId id="984" r:id="rId22"/>
    <p:sldId id="985" r:id="rId23"/>
    <p:sldId id="986" r:id="rId24"/>
    <p:sldId id="987" r:id="rId25"/>
    <p:sldId id="988" r:id="rId26"/>
    <p:sldId id="989" r:id="rId27"/>
    <p:sldId id="990" r:id="rId28"/>
    <p:sldId id="991" r:id="rId29"/>
    <p:sldId id="993" r:id="rId30"/>
    <p:sldId id="994" r:id="rId31"/>
    <p:sldId id="995" r:id="rId32"/>
    <p:sldId id="996" r:id="rId33"/>
    <p:sldId id="997" r:id="rId34"/>
    <p:sldId id="998" r:id="rId35"/>
    <p:sldId id="999" r:id="rId36"/>
    <p:sldId id="1000" r:id="rId37"/>
    <p:sldId id="1001" r:id="rId38"/>
    <p:sldId id="1002" r:id="rId39"/>
    <p:sldId id="1003" r:id="rId40"/>
    <p:sldId id="1004" r:id="rId41"/>
    <p:sldId id="1005" r:id="rId42"/>
    <p:sldId id="972" r:id="rId43"/>
    <p:sldId id="954" r:id="rId44"/>
    <p:sldId id="955" r:id="rId45"/>
    <p:sldId id="956" r:id="rId46"/>
    <p:sldId id="962" r:id="rId47"/>
    <p:sldId id="963" r:id="rId48"/>
    <p:sldId id="964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F54CE-620A-4B97-A606-FC2C68AB3E34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B34E-3700-4AA3-98D3-4FF4F572B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74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TIPAGEM SANGUÍNEA E FATOR RH </a:t>
            </a:r>
            <a:r>
              <a:rPr lang="pt-BR" dirty="0"/>
              <a:t>	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3960440" cy="5256584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sz="3900" dirty="0" smtClean="0"/>
              <a:t>O </a:t>
            </a:r>
            <a:r>
              <a:rPr lang="pt-BR" sz="3900" dirty="0"/>
              <a:t>tipo sanguíneo pode ser dos tipos </a:t>
            </a:r>
            <a:r>
              <a:rPr lang="pt-BR" sz="3900" b="1" dirty="0">
                <a:solidFill>
                  <a:srgbClr val="FF0000"/>
                </a:solidFill>
              </a:rPr>
              <a:t>A, B, AB e </a:t>
            </a:r>
            <a:r>
              <a:rPr lang="pt-BR" sz="3900" b="1" dirty="0" smtClean="0">
                <a:solidFill>
                  <a:srgbClr val="FF0000"/>
                </a:solidFill>
              </a:rPr>
              <a:t>O </a:t>
            </a:r>
            <a:endParaRPr lang="pt-BR" sz="3900" b="1" dirty="0">
              <a:solidFill>
                <a:srgbClr val="FF0000"/>
              </a:solidFill>
            </a:endParaRPr>
          </a:p>
          <a:p>
            <a:r>
              <a:rPr lang="pt-BR" sz="3900" dirty="0" smtClean="0"/>
              <a:t>O </a:t>
            </a:r>
            <a:r>
              <a:rPr lang="pt-BR" sz="3900" dirty="0"/>
              <a:t>fator </a:t>
            </a:r>
            <a:r>
              <a:rPr lang="pt-BR" sz="3900" b="1" dirty="0">
                <a:solidFill>
                  <a:srgbClr val="FF0000"/>
                </a:solidFill>
              </a:rPr>
              <a:t>RH</a:t>
            </a:r>
            <a:r>
              <a:rPr lang="pt-BR" sz="3900" dirty="0"/>
              <a:t> pode ser do tipo </a:t>
            </a:r>
            <a:r>
              <a:rPr lang="pt-BR" sz="3900" b="1" dirty="0" smtClean="0">
                <a:solidFill>
                  <a:srgbClr val="FF0000"/>
                </a:solidFill>
              </a:rPr>
              <a:t>positivo</a:t>
            </a:r>
            <a:r>
              <a:rPr lang="pt-BR" sz="3900" b="1" dirty="0">
                <a:solidFill>
                  <a:srgbClr val="FF0000"/>
                </a:solidFill>
              </a:rPr>
              <a:t>(+) ou negativo</a:t>
            </a:r>
            <a:r>
              <a:rPr lang="pt-BR" sz="3900" b="1" dirty="0" smtClean="0">
                <a:solidFill>
                  <a:srgbClr val="FF0000"/>
                </a:solidFill>
              </a:rPr>
              <a:t>(-)</a:t>
            </a:r>
            <a:endParaRPr lang="pt-BR" sz="3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256584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sz="3900" dirty="0" smtClean="0"/>
              <a:t>Antecedente </a:t>
            </a:r>
            <a:r>
              <a:rPr lang="pt-BR" sz="3900" dirty="0"/>
              <a:t>de </a:t>
            </a:r>
            <a:r>
              <a:rPr lang="pt-BR" sz="3900" dirty="0" err="1"/>
              <a:t>hidropsia</a:t>
            </a:r>
            <a:r>
              <a:rPr lang="pt-BR" sz="3900" dirty="0"/>
              <a:t> fetal ou neonatal, independentemente do </a:t>
            </a:r>
            <a:r>
              <a:rPr lang="pt-BR" sz="3900" dirty="0" smtClean="0"/>
              <a:t>Rh, realizar </a:t>
            </a:r>
            <a:r>
              <a:rPr lang="pt-BR" sz="3900" dirty="0"/>
              <a:t>exame de </a:t>
            </a:r>
            <a:r>
              <a:rPr lang="pt-BR" sz="3900" dirty="0" err="1"/>
              <a:t>Coombs</a:t>
            </a:r>
            <a:r>
              <a:rPr lang="pt-BR" sz="3900" dirty="0"/>
              <a:t> </a:t>
            </a:r>
            <a:r>
              <a:rPr lang="pt-BR" sz="3900" dirty="0" smtClean="0"/>
              <a:t>indireto</a:t>
            </a:r>
            <a:endParaRPr lang="pt-BR" sz="39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575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TESTE RÁPIDO PARA TRIAGEM DA SÍFILIS E/OU VDRL/RPR </a:t>
            </a:r>
            <a:r>
              <a:rPr lang="pt-BR" dirty="0"/>
              <a:t>	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2771800" cy="5112568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r>
              <a:rPr lang="pt-BR" sz="11200" dirty="0"/>
              <a:t>Teste rápido não reagente ou VDRL negativo: </a:t>
            </a:r>
            <a:r>
              <a:rPr lang="pt-BR" sz="11200" dirty="0" smtClean="0">
                <a:solidFill>
                  <a:srgbClr val="00B050"/>
                </a:solidFill>
              </a:rPr>
              <a:t>normal</a:t>
            </a:r>
            <a:r>
              <a:rPr lang="pt-BR" sz="11200" dirty="0" smtClean="0"/>
              <a:t> </a:t>
            </a:r>
          </a:p>
          <a:p>
            <a:endParaRPr lang="pt-BR" sz="11200" dirty="0"/>
          </a:p>
          <a:p>
            <a:r>
              <a:rPr lang="pt-BR" sz="11200" dirty="0" smtClean="0">
                <a:solidFill>
                  <a:srgbClr val="00B050"/>
                </a:solidFill>
              </a:rPr>
              <a:t>Teste </a:t>
            </a:r>
            <a:r>
              <a:rPr lang="pt-BR" sz="11200" dirty="0">
                <a:solidFill>
                  <a:srgbClr val="00B050"/>
                </a:solidFill>
              </a:rPr>
              <a:t>rápido reagente e </a:t>
            </a:r>
            <a:r>
              <a:rPr lang="pt-BR" sz="11200" dirty="0" smtClean="0">
                <a:solidFill>
                  <a:srgbClr val="00B050"/>
                </a:solidFill>
              </a:rPr>
              <a:t>VDRL positivo</a:t>
            </a:r>
            <a:r>
              <a:rPr lang="pt-BR" sz="11200" dirty="0"/>
              <a:t>: verificar titulação </a:t>
            </a:r>
            <a:r>
              <a:rPr lang="pt-BR" sz="11200" dirty="0" smtClean="0"/>
              <a:t>para confirmar sífilis</a:t>
            </a:r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03848" y="1124744"/>
            <a:ext cx="5760640" cy="5544616"/>
          </a:xfrm>
        </p:spPr>
        <p:txBody>
          <a:bodyPr>
            <a:normAutofit fontScale="25000" lnSpcReduction="20000"/>
          </a:bodyPr>
          <a:lstStyle/>
          <a:p>
            <a:endParaRPr lang="pt-BR" sz="4400" dirty="0"/>
          </a:p>
          <a:p>
            <a:r>
              <a:rPr lang="pt-BR" sz="8000" dirty="0" smtClean="0"/>
              <a:t>se </a:t>
            </a:r>
            <a:r>
              <a:rPr lang="pt-BR" sz="8000" dirty="0"/>
              <a:t>o resultado for positivo, recomenda-se tratamento </a:t>
            </a:r>
            <a:r>
              <a:rPr lang="pt-BR" sz="8000" dirty="0" smtClean="0"/>
              <a:t>imediato</a:t>
            </a:r>
          </a:p>
          <a:p>
            <a:endParaRPr lang="pt-BR" sz="8000" dirty="0" smtClean="0"/>
          </a:p>
          <a:p>
            <a:r>
              <a:rPr lang="pt-BR" sz="8000" dirty="0" smtClean="0"/>
              <a:t>Se </a:t>
            </a:r>
            <a:r>
              <a:rPr lang="pt-BR" sz="8000" dirty="0"/>
              <a:t>TR positivo, tratar com primeira dose de penicilina e </a:t>
            </a:r>
            <a:r>
              <a:rPr lang="pt-BR" sz="8000" dirty="0" smtClean="0"/>
              <a:t> agendar </a:t>
            </a:r>
            <a:r>
              <a:rPr lang="pt-BR" sz="8000" dirty="0"/>
              <a:t>retorno em 7 dias para teste não </a:t>
            </a:r>
            <a:r>
              <a:rPr lang="pt-BR" sz="8000" dirty="0" err="1"/>
              <a:t>treponêmico</a:t>
            </a:r>
            <a:r>
              <a:rPr lang="pt-BR" sz="8000" dirty="0"/>
              <a:t>. </a:t>
            </a:r>
            <a:r>
              <a:rPr lang="pt-BR" sz="8000" dirty="0" smtClean="0"/>
              <a:t>Não precisa </a:t>
            </a:r>
            <a:r>
              <a:rPr lang="pt-BR" sz="8000" dirty="0"/>
              <a:t>aguardar VDRL para iniciar </a:t>
            </a:r>
            <a:r>
              <a:rPr lang="pt-BR" sz="8000" dirty="0" smtClean="0"/>
              <a:t>tratamento</a:t>
            </a:r>
            <a:endParaRPr lang="pt-BR" sz="8000" dirty="0"/>
          </a:p>
          <a:p>
            <a:pPr marL="0" indent="0">
              <a:buNone/>
            </a:pPr>
            <a:endParaRPr lang="pt-BR" sz="8000" dirty="0"/>
          </a:p>
          <a:p>
            <a:r>
              <a:rPr lang="pt-BR" sz="8000" dirty="0" smtClean="0"/>
              <a:t>Repetir </a:t>
            </a:r>
            <a:r>
              <a:rPr lang="pt-BR" sz="8000" dirty="0"/>
              <a:t>o exame no 3º trimestre (28ª semana), no </a:t>
            </a:r>
            <a:r>
              <a:rPr lang="pt-BR" sz="8000" dirty="0" smtClean="0"/>
              <a:t>momento do </a:t>
            </a:r>
            <a:r>
              <a:rPr lang="pt-BR" sz="8000" dirty="0"/>
              <a:t>parto e em caso de </a:t>
            </a:r>
            <a:r>
              <a:rPr lang="pt-BR" sz="8000" dirty="0" smtClean="0"/>
              <a:t>abortamento</a:t>
            </a:r>
          </a:p>
          <a:p>
            <a:endParaRPr lang="pt-BR" sz="8000" dirty="0"/>
          </a:p>
          <a:p>
            <a:r>
              <a:rPr lang="pt-BR" sz="8000" dirty="0" smtClean="0"/>
              <a:t>sífilis </a:t>
            </a:r>
            <a:r>
              <a:rPr lang="pt-BR" sz="8000" dirty="0"/>
              <a:t>é de notificação compulsória. </a:t>
            </a:r>
          </a:p>
          <a:p>
            <a:r>
              <a:rPr lang="pt-BR" sz="8000" dirty="0" smtClean="0"/>
              <a:t>O </a:t>
            </a:r>
            <a:r>
              <a:rPr lang="pt-BR" sz="8000" dirty="0"/>
              <a:t>diagnóstico definitivo de sífilis é estabelecido por meio </a:t>
            </a:r>
            <a:r>
              <a:rPr lang="pt-BR" sz="8000" dirty="0" smtClean="0"/>
              <a:t>da avaliação </a:t>
            </a:r>
            <a:r>
              <a:rPr lang="pt-BR" sz="8000" dirty="0"/>
              <a:t>da história clínica e dados </a:t>
            </a:r>
            <a:r>
              <a:rPr lang="pt-BR" sz="8000" dirty="0" smtClean="0"/>
              <a:t>epidemiológicos</a:t>
            </a:r>
          </a:p>
          <a:p>
            <a:endParaRPr lang="pt-BR" sz="8000" dirty="0"/>
          </a:p>
          <a:p>
            <a:r>
              <a:rPr lang="pt-BR" sz="8000" dirty="0" smtClean="0"/>
              <a:t>Atenção </a:t>
            </a:r>
            <a:r>
              <a:rPr lang="pt-BR" sz="8000" dirty="0"/>
              <a:t>para história de sífilis pregressa e tratamentos </a:t>
            </a:r>
            <a:r>
              <a:rPr lang="pt-BR" sz="8000" dirty="0" smtClean="0"/>
              <a:t>anteriores</a:t>
            </a:r>
            <a:endParaRPr lang="pt-BR" sz="8000" dirty="0"/>
          </a:p>
          <a:p>
            <a:pPr marL="0" indent="0">
              <a:buNone/>
            </a:pPr>
            <a:r>
              <a:rPr lang="pt-BR" sz="4400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34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759237"/>
          </a:xfrm>
        </p:spPr>
        <p:txBody>
          <a:bodyPr>
            <a:normAutofit fontScale="90000"/>
          </a:bodyPr>
          <a:lstStyle/>
          <a:p>
            <a:r>
              <a:rPr lang="pt-BR" sz="5400" b="1" dirty="0">
                <a:solidFill>
                  <a:srgbClr val="00B050"/>
                </a:solidFill>
              </a:rPr>
              <a:t>VDRL positivo</a:t>
            </a:r>
            <a:endParaRPr lang="pt-BR" sz="5400" b="1" dirty="0">
              <a:solidFill>
                <a:srgbClr val="00B05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r>
              <a:rPr lang="pt-BR" sz="3300" b="1" dirty="0">
                <a:latin typeface="Arial" pitchFamily="34" charset="0"/>
                <a:cs typeface="Arial" pitchFamily="34" charset="0"/>
              </a:rPr>
              <a:t>Sífilis primária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: tratar com Penicilina </a:t>
            </a:r>
            <a:r>
              <a:rPr lang="pt-BR" sz="3300" dirty="0" err="1">
                <a:latin typeface="Arial" pitchFamily="34" charset="0"/>
                <a:cs typeface="Arial" pitchFamily="34" charset="0"/>
              </a:rPr>
              <a:t>Benzatina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 2.4 milhões de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UI, via 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IM (1.2milhões em cada glúteo). Dose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única</a:t>
            </a: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  <a:p>
            <a:r>
              <a:rPr lang="pt-BR" sz="3300" b="1" dirty="0">
                <a:latin typeface="Arial" pitchFamily="34" charset="0"/>
                <a:cs typeface="Arial" pitchFamily="34" charset="0"/>
              </a:rPr>
              <a:t>Sífilis secundária e Latente recente 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(menos de um ano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de evolução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): Penicilina </a:t>
            </a:r>
            <a:r>
              <a:rPr lang="pt-BR" sz="3300" dirty="0" err="1">
                <a:latin typeface="Arial" pitchFamily="34" charset="0"/>
                <a:cs typeface="Arial" pitchFamily="34" charset="0"/>
              </a:rPr>
              <a:t>Benzatina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 2.4 milhões de UI, via IM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repetida após 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uma semana. Dose total:4,8 milhões de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UI</a:t>
            </a: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  <a:p>
            <a:r>
              <a:rPr lang="pt-BR" sz="3300" b="1" dirty="0">
                <a:latin typeface="Arial" pitchFamily="34" charset="0"/>
                <a:cs typeface="Arial" pitchFamily="34" charset="0"/>
              </a:rPr>
              <a:t>Sífilis tardia, terciária ou com evolução por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tempo indeterminado</a:t>
            </a:r>
            <a:r>
              <a:rPr lang="pt-BR" sz="33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Penicilina </a:t>
            </a:r>
            <a:r>
              <a:rPr lang="pt-BR" sz="3300" dirty="0" err="1">
                <a:latin typeface="Arial" pitchFamily="34" charset="0"/>
                <a:cs typeface="Arial" pitchFamily="34" charset="0"/>
              </a:rPr>
              <a:t>Benzatina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 2.4 milhões UI via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IM, semanal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, por três semanas. Dose total de 7.2 milhões de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UI</a:t>
            </a: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  <a:p>
            <a:r>
              <a:rPr lang="pt-BR" sz="3300" b="1" dirty="0">
                <a:latin typeface="Arial" pitchFamily="34" charset="0"/>
                <a:cs typeface="Arial" pitchFamily="34" charset="0"/>
              </a:rPr>
              <a:t>Tratar o parceiro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sempre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76751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97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slidesharecdn.com/sifilisnagestacao-191111201903/95/sfilis-teste-rpido-e-tratamento-na-gestao-2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5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slidesharecdn.com/sifilisnagestacao-191111201903/95/sfilis-teste-rpido-e-tratamento-na-gestao-5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5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53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1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.slidesharecdn.com/sifilisnagestacao-191111201903/95/sfilis-teste-rpido-e-tratamento-na-gestao-8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5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.slidesharecdn.com/sifilisnagestacao-191111201903/95/sfilis-teste-rpido-e-tratamento-na-gestao-10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7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27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TIPAGEM SANGUÍNEA E FATOR RH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384376" cy="4525963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 </a:t>
            </a: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negativo e parceiro Rh positivo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ou fator Rh desconhecido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63888" y="980728"/>
            <a:ext cx="5328592" cy="568863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Solicitar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o teste de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Coombs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indireto: Se for negativo, deve-se repeti-lo a cada 4 semanas, a partir da 24ª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semana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Quando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for positivo, deve-se referir a gestante ao pré-natal de alto risco</a:t>
            </a:r>
          </a:p>
        </p:txBody>
      </p:sp>
    </p:spTree>
    <p:extLst>
      <p:ext uri="{BB962C8B-B14F-4D97-AF65-F5344CB8AC3E}">
        <p14:creationId xmlns:p14="http://schemas.microsoft.com/office/powerpoint/2010/main" val="2737907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age.slidesharecdn.com/sifilisnagestacao-191111201903/95/sfilis-teste-rpido-e-tratamento-na-gestao-12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38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age.slidesharecdn.com/sifilisnagestacao-191111201903/95/sfilis-teste-rpido-e-tratamento-na-gestao-13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7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slidesharecdn.com/sifilisnagestacao-191111201903/95/sfilis-teste-rpido-e-tratamento-na-gestao-14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1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age.slidesharecdn.com/sifilisnagestacao-191111201903/95/sfilis-teste-rpido-e-tratamento-na-gestao-15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8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age.slidesharecdn.com/sifilisnagestacao-191111201903/95/sfilis-teste-rpido-e-tratamento-na-gestao-16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6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age.slidesharecdn.com/sifilisnagestacao-191111201903/95/sfilis-teste-rpido-e-tratamento-na-gestao-17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86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.slidesharecdn.com/sifilisnagestacao-191111201903/95/sfilis-teste-rpido-e-tratamento-na-gestao-18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16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.slidesharecdn.com/sifilisnagestacao-191111201903/95/sfilis-teste-rpido-e-tratamento-na-gestao-19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33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.slidesharecdn.com/sifilisnagestacao-191111201903/95/sfilis-teste-rpido-e-tratamento-na-gestao-20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9144000" cy="68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51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43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COOMBS INDIRETO </a:t>
            </a:r>
            <a:r>
              <a:rPr lang="pt-BR" dirty="0"/>
              <a:t>	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07" y="1628800"/>
            <a:ext cx="3816424" cy="4525963"/>
          </a:xfrm>
        </p:spPr>
        <p:txBody>
          <a:bodyPr>
            <a:normAutofit fontScale="55000" lnSpcReduction="20000"/>
          </a:bodyPr>
          <a:lstStyle/>
          <a:p>
            <a:endParaRPr lang="pt-BR" dirty="0"/>
          </a:p>
          <a:p>
            <a:r>
              <a:rPr lang="pt-BR" sz="5800" dirty="0" err="1" smtClean="0"/>
              <a:t>Coombs</a:t>
            </a:r>
            <a:r>
              <a:rPr lang="pt-BR" sz="5800" dirty="0" smtClean="0"/>
              <a:t> </a:t>
            </a:r>
            <a:r>
              <a:rPr lang="pt-BR" sz="5800" dirty="0"/>
              <a:t>indireto positivo: </a:t>
            </a:r>
            <a:r>
              <a:rPr lang="pt-BR" sz="5800" dirty="0" smtClean="0">
                <a:solidFill>
                  <a:srgbClr val="FF0000"/>
                </a:solidFill>
              </a:rPr>
              <a:t>gestante sensibilizada</a:t>
            </a:r>
          </a:p>
          <a:p>
            <a:endParaRPr lang="pt-BR" sz="5800" dirty="0">
              <a:solidFill>
                <a:srgbClr val="FF0000"/>
              </a:solidFill>
            </a:endParaRPr>
          </a:p>
          <a:p>
            <a:r>
              <a:rPr lang="pt-BR" sz="5800" dirty="0" err="1" smtClean="0"/>
              <a:t>Coombs</a:t>
            </a:r>
            <a:r>
              <a:rPr lang="pt-BR" sz="5800" dirty="0" smtClean="0"/>
              <a:t> </a:t>
            </a:r>
            <a:r>
              <a:rPr lang="pt-BR" sz="5800" dirty="0"/>
              <a:t>indireto negativo: </a:t>
            </a:r>
            <a:r>
              <a:rPr lang="pt-BR" sz="5800" dirty="0" smtClean="0">
                <a:solidFill>
                  <a:srgbClr val="FF0000"/>
                </a:solidFill>
              </a:rPr>
              <a:t>gestante não sensibilizada</a:t>
            </a:r>
            <a:endParaRPr lang="pt-BR" sz="5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51920" y="836712"/>
            <a:ext cx="5112568" cy="60212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t-BR" sz="3200" dirty="0"/>
          </a:p>
          <a:p>
            <a:r>
              <a:rPr lang="pt-BR" sz="5800" dirty="0"/>
              <a:t>A Imunoglobulina </a:t>
            </a:r>
            <a:r>
              <a:rPr lang="pt-BR" sz="5800" dirty="0" err="1"/>
              <a:t>anti-D</a:t>
            </a:r>
            <a:r>
              <a:rPr lang="pt-BR" sz="5800" dirty="0"/>
              <a:t> será administrada no pós-parto caso o recém-nascido </a:t>
            </a:r>
            <a:r>
              <a:rPr lang="pt-BR" sz="5800" dirty="0" smtClean="0"/>
              <a:t>for Rh </a:t>
            </a:r>
            <a:r>
              <a:rPr lang="pt-BR" sz="5800" dirty="0"/>
              <a:t>positivo </a:t>
            </a:r>
            <a:r>
              <a:rPr lang="pt-BR" sz="5800" dirty="0" smtClean="0"/>
              <a:t>e o </a:t>
            </a:r>
            <a:r>
              <a:rPr lang="pt-BR" sz="5800" dirty="0" err="1"/>
              <a:t>Coombs</a:t>
            </a:r>
            <a:r>
              <a:rPr lang="pt-BR" sz="5800" dirty="0"/>
              <a:t> direto for negativo, se a mãe Rh negativo e pai Rh positivo e nas situações após abortamento, gestação ectópica, gestação molar, sangramento vaginal ou após procedimentos invasivos (biopsia de </a:t>
            </a:r>
            <a:r>
              <a:rPr lang="pt-BR" sz="5800" dirty="0" err="1"/>
              <a:t>vilo</a:t>
            </a:r>
            <a:r>
              <a:rPr lang="pt-BR" sz="5800" dirty="0"/>
              <a:t>, </a:t>
            </a:r>
            <a:r>
              <a:rPr lang="pt-BR" sz="5800" dirty="0" err="1"/>
              <a:t>amniocentese</a:t>
            </a:r>
            <a:r>
              <a:rPr lang="pt-BR" sz="5800" dirty="0"/>
              <a:t>, </a:t>
            </a:r>
            <a:r>
              <a:rPr lang="pt-BR" sz="5800" dirty="0" err="1"/>
              <a:t>cordocentese</a:t>
            </a:r>
            <a:r>
              <a:rPr lang="pt-BR" sz="5800" dirty="0" smtClean="0"/>
              <a:t>).</a:t>
            </a:r>
            <a:r>
              <a:rPr lang="pt-BR" sz="4400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14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77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746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.slidesharecdn.com/sifilisnagestacao-191111201903/95/sfilis-teste-rpido-e-tratamento-na-gestao-25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65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721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.slidesharecdn.com/sifilisnagestacao-191111201903/95/sfilis-teste-rpido-e-tratamento-na-gestao-26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674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18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.slidesharecdn.com/sifilisnagestacao-191111201903/95/sfilis-teste-rpido-e-tratamento-na-gestao-29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94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.slidesharecdn.com/sifilisnagestacao-191111201903/95/sfilis-teste-rpido-e-tratamento-na-gestao-30-638.jpg?cb=15838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88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TESTE RÁPIDO PARA DIAGNÓSTICO ANTI HIV E/OU ANTI HIV </a:t>
            </a:r>
            <a:r>
              <a:rPr lang="pt-BR" dirty="0"/>
              <a:t>	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2843808" cy="4525963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r>
              <a:rPr lang="pt-BR" sz="8600" dirty="0">
                <a:latin typeface="Arial" pitchFamily="34" charset="0"/>
                <a:cs typeface="Arial" pitchFamily="34" charset="0"/>
              </a:rPr>
              <a:t>Teste rápido não reagente: </a:t>
            </a:r>
            <a:r>
              <a:rPr lang="pt-BR" sz="8600" dirty="0" smtClean="0">
                <a:latin typeface="Arial" pitchFamily="34" charset="0"/>
                <a:cs typeface="Arial" pitchFamily="34" charset="0"/>
              </a:rPr>
              <a:t>normal</a:t>
            </a:r>
          </a:p>
          <a:p>
            <a:r>
              <a:rPr lang="pt-BR" sz="86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8600" dirty="0">
              <a:latin typeface="Arial" pitchFamily="34" charset="0"/>
              <a:cs typeface="Arial" pitchFamily="34" charset="0"/>
            </a:endParaRPr>
          </a:p>
          <a:p>
            <a:r>
              <a:rPr lang="pt-BR" sz="8600" dirty="0" smtClean="0">
                <a:latin typeface="Arial" pitchFamily="34" charset="0"/>
                <a:cs typeface="Arial" pitchFamily="34" charset="0"/>
              </a:rPr>
              <a:t>Teste </a:t>
            </a:r>
            <a:r>
              <a:rPr lang="pt-BR" sz="8600" dirty="0">
                <a:latin typeface="Arial" pitchFamily="34" charset="0"/>
                <a:cs typeface="Arial" pitchFamily="34" charset="0"/>
              </a:rPr>
              <a:t>rápido reagente e </a:t>
            </a:r>
            <a:r>
              <a:rPr lang="pt-BR" sz="8600" dirty="0" smtClean="0">
                <a:latin typeface="Arial" pitchFamily="34" charset="0"/>
                <a:cs typeface="Arial" pitchFamily="34" charset="0"/>
              </a:rPr>
              <a:t>sorologia positiva</a:t>
            </a:r>
            <a:r>
              <a:rPr lang="pt-BR" sz="8600" dirty="0">
                <a:latin typeface="Arial" pitchFamily="34" charset="0"/>
                <a:cs typeface="Arial" pitchFamily="34" charset="0"/>
              </a:rPr>
              <a:t>: confirmar HIV </a:t>
            </a:r>
            <a:r>
              <a:rPr lang="pt-BR" sz="8600" dirty="0" smtClean="0">
                <a:latin typeface="Arial" pitchFamily="34" charset="0"/>
                <a:cs typeface="Arial" pitchFamily="34" charset="0"/>
              </a:rPr>
              <a:t>positivo</a:t>
            </a:r>
            <a:endParaRPr lang="pt-BR" sz="8600" dirty="0"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771800" y="1196752"/>
            <a:ext cx="6372200" cy="5661248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r>
              <a:rPr lang="pt-BR" sz="6400" dirty="0"/>
              <a:t>A</a:t>
            </a:r>
            <a:r>
              <a:rPr lang="pt-BR" sz="6400" dirty="0" smtClean="0"/>
              <a:t>s </a:t>
            </a:r>
            <a:r>
              <a:rPr lang="pt-BR" sz="6400" dirty="0"/>
              <a:t>intervenções podem reduzir a transmissão </a:t>
            </a:r>
            <a:r>
              <a:rPr lang="pt-BR" sz="6400" dirty="0" smtClean="0"/>
              <a:t>materno-fetal</a:t>
            </a:r>
          </a:p>
          <a:p>
            <a:endParaRPr lang="pt-BR" sz="6400" dirty="0"/>
          </a:p>
          <a:p>
            <a:r>
              <a:rPr lang="pt-BR" sz="6400" dirty="0" smtClean="0"/>
              <a:t>O </a:t>
            </a:r>
            <a:r>
              <a:rPr lang="pt-BR" sz="6400" dirty="0"/>
              <a:t>diagnóstico reagente </a:t>
            </a:r>
            <a:r>
              <a:rPr lang="pt-BR" sz="6400" dirty="0" smtClean="0"/>
              <a:t>deve </a:t>
            </a:r>
            <a:r>
              <a:rPr lang="pt-BR" sz="6400" dirty="0"/>
              <a:t>ser realizado mediante pelo menos duas etapas de testagem (etapas 1 e 2</a:t>
            </a:r>
            <a:r>
              <a:rPr lang="pt-BR" sz="6400" dirty="0" smtClean="0"/>
              <a:t>)</a:t>
            </a:r>
          </a:p>
          <a:p>
            <a:endParaRPr lang="pt-BR" sz="6400" dirty="0"/>
          </a:p>
          <a:p>
            <a:r>
              <a:rPr lang="pt-BR" sz="6400" dirty="0" smtClean="0"/>
              <a:t>podem </a:t>
            </a:r>
            <a:r>
              <a:rPr lang="pt-BR" sz="6400" dirty="0"/>
              <a:t>ocorrer resultados falso-positivos. A falsa positividade na testagem é mais frequente na gestação </a:t>
            </a:r>
            <a:r>
              <a:rPr lang="pt-BR" sz="6400" dirty="0" smtClean="0"/>
              <a:t>e </a:t>
            </a:r>
            <a:r>
              <a:rPr lang="pt-BR" sz="6400" dirty="0"/>
              <a:t>pode ocorrer em algumas situações clínicas, como no caso de doenças </a:t>
            </a:r>
            <a:r>
              <a:rPr lang="pt-BR" sz="6400" dirty="0" smtClean="0"/>
              <a:t>autoimunes</a:t>
            </a:r>
          </a:p>
          <a:p>
            <a:pPr marL="0" indent="0">
              <a:buNone/>
            </a:pPr>
            <a:endParaRPr lang="pt-BR" sz="6400" dirty="0"/>
          </a:p>
          <a:p>
            <a:r>
              <a:rPr lang="pt-BR" sz="6400" dirty="0" smtClean="0"/>
              <a:t>Nos </a:t>
            </a:r>
            <a:r>
              <a:rPr lang="pt-BR" sz="6400" dirty="0"/>
              <a:t>casos de gestantes já sabidamente HIV positiva ou em uso de antirretroviral, encaminhar para acompanhamento em serviço de pré-natal de alto risco e atentar para a prevenção de transmissão vertical</a:t>
            </a:r>
            <a:r>
              <a:rPr lang="pt-BR" sz="6400" dirty="0" smtClean="0"/>
              <a:t>;</a:t>
            </a:r>
            <a:endParaRPr lang="pt-BR" sz="6400" dirty="0"/>
          </a:p>
          <a:p>
            <a:endParaRPr lang="pt-BR" sz="6400" dirty="0"/>
          </a:p>
          <a:p>
            <a:r>
              <a:rPr lang="pt-BR" sz="6400" dirty="0" smtClean="0"/>
              <a:t>Em </a:t>
            </a:r>
            <a:r>
              <a:rPr lang="pt-BR" sz="6400" dirty="0"/>
              <a:t>caso de gestante </a:t>
            </a:r>
            <a:r>
              <a:rPr lang="pt-BR" sz="6400" dirty="0" smtClean="0"/>
              <a:t>com resultado positivo, encaminhar para </a:t>
            </a:r>
            <a:r>
              <a:rPr lang="pt-BR" sz="6400" dirty="0"/>
              <a:t>serviço de pré-natal de alto </a:t>
            </a:r>
            <a:r>
              <a:rPr lang="pt-BR" sz="6400" dirty="0" smtClean="0"/>
              <a:t>risco</a:t>
            </a:r>
            <a:endParaRPr lang="pt-BR" sz="6400" dirty="0"/>
          </a:p>
          <a:p>
            <a:endParaRPr lang="pt-BR" sz="6400" dirty="0"/>
          </a:p>
          <a:p>
            <a:r>
              <a:rPr lang="pt-BR" sz="6400" dirty="0" smtClean="0"/>
              <a:t>Em </a:t>
            </a:r>
            <a:r>
              <a:rPr lang="pt-BR" sz="6400" dirty="0"/>
              <a:t>ambas as situações mantem o seguimento na Atenção </a:t>
            </a:r>
            <a:r>
              <a:rPr lang="pt-BR" sz="6400" dirty="0" smtClean="0"/>
              <a:t>básica</a:t>
            </a:r>
          </a:p>
          <a:p>
            <a:pPr marL="0" indent="0">
              <a:buNone/>
            </a:pPr>
            <a:endParaRPr lang="pt-BR" sz="6400" dirty="0" smtClean="0"/>
          </a:p>
          <a:p>
            <a:r>
              <a:rPr lang="pt-BR" sz="6400" dirty="0" smtClean="0"/>
              <a:t>As </a:t>
            </a:r>
            <a:r>
              <a:rPr lang="pt-BR" sz="6400" dirty="0"/>
              <a:t>gestantes HIV positivas deverão ser orientadas a não amamentar</a:t>
            </a:r>
          </a:p>
          <a:p>
            <a:pPr marL="0" indent="0">
              <a:buNone/>
            </a:pPr>
            <a:endParaRPr lang="pt-BR" sz="6400" dirty="0"/>
          </a:p>
          <a:p>
            <a:r>
              <a:rPr lang="pt-BR" sz="6400" dirty="0" smtClean="0"/>
              <a:t>Toda </a:t>
            </a:r>
            <a:r>
              <a:rPr lang="pt-BR" sz="6400" dirty="0"/>
              <a:t>gestante infectada pelo HIV deve receber TARV durante a gestação, com dois objetivos: profilaxia da transmissão vertical ou tratamento da infecção pelo </a:t>
            </a:r>
            <a:r>
              <a:rPr lang="pt-BR" sz="6400" dirty="0" smtClean="0"/>
              <a:t>HIV</a:t>
            </a:r>
            <a:endParaRPr lang="pt-BR" sz="6400" dirty="0"/>
          </a:p>
          <a:p>
            <a:pPr marL="0" indent="0">
              <a:buNone/>
            </a:pPr>
            <a:endParaRPr lang="pt-BR" sz="5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1387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TOXOPLASMOSE</a:t>
            </a:r>
            <a:r>
              <a:rPr lang="pt-BR" dirty="0" smtClean="0"/>
              <a:t> </a:t>
            </a:r>
            <a:r>
              <a:rPr lang="pt-BR" dirty="0" err="1"/>
              <a:t>IgG</a:t>
            </a:r>
            <a:r>
              <a:rPr lang="pt-BR" dirty="0"/>
              <a:t> e </a:t>
            </a:r>
            <a:r>
              <a:rPr lang="pt-BR" dirty="0" err="1"/>
              <a:t>IgM</a:t>
            </a:r>
            <a:r>
              <a:rPr lang="pt-BR" dirty="0"/>
              <a:t> 	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977" y="1124744"/>
            <a:ext cx="3758935" cy="5544616"/>
          </a:xfrm>
        </p:spPr>
        <p:txBody>
          <a:bodyPr>
            <a:normAutofit fontScale="25000" lnSpcReduction="20000"/>
          </a:bodyPr>
          <a:lstStyle/>
          <a:p>
            <a:endParaRPr lang="pt-BR" sz="6400" dirty="0"/>
          </a:p>
          <a:p>
            <a:pPr marL="0" indent="0">
              <a:buNone/>
            </a:pPr>
            <a:r>
              <a:rPr lang="pt-BR" sz="11200" dirty="0" smtClean="0"/>
              <a:t>     </a:t>
            </a:r>
            <a:r>
              <a:rPr lang="pt-BR" sz="11200" b="1" dirty="0" err="1" smtClean="0">
                <a:solidFill>
                  <a:srgbClr val="00B050"/>
                </a:solidFill>
              </a:rPr>
              <a:t>IgG</a:t>
            </a:r>
            <a:r>
              <a:rPr lang="pt-BR" sz="11200" b="1" dirty="0" smtClean="0">
                <a:solidFill>
                  <a:srgbClr val="00B050"/>
                </a:solidFill>
              </a:rPr>
              <a:t> </a:t>
            </a:r>
            <a:r>
              <a:rPr lang="pt-BR" sz="11200" b="1" dirty="0">
                <a:solidFill>
                  <a:srgbClr val="00B050"/>
                </a:solidFill>
              </a:rPr>
              <a:t>e </a:t>
            </a:r>
            <a:r>
              <a:rPr lang="pt-BR" sz="11200" b="1" dirty="0" err="1">
                <a:solidFill>
                  <a:srgbClr val="00B050"/>
                </a:solidFill>
              </a:rPr>
              <a:t>IgM</a:t>
            </a:r>
            <a:r>
              <a:rPr lang="pt-BR" sz="11200" b="1" dirty="0">
                <a:solidFill>
                  <a:srgbClr val="00B050"/>
                </a:solidFill>
              </a:rPr>
              <a:t> reagentes</a:t>
            </a:r>
            <a:r>
              <a:rPr lang="pt-BR" sz="11200" dirty="0"/>
              <a:t>: </a:t>
            </a:r>
            <a:endParaRPr lang="pt-BR" sz="11200" dirty="0" smtClean="0"/>
          </a:p>
          <a:p>
            <a:r>
              <a:rPr lang="pt-BR" sz="11200" dirty="0" smtClean="0"/>
              <a:t>avidez </a:t>
            </a:r>
            <a:r>
              <a:rPr lang="pt-BR" sz="11200" dirty="0"/>
              <a:t>de </a:t>
            </a:r>
            <a:r>
              <a:rPr lang="pt-BR" sz="11200" dirty="0" err="1"/>
              <a:t>IgG</a:t>
            </a:r>
            <a:r>
              <a:rPr lang="pt-BR" sz="11200" dirty="0"/>
              <a:t> fraca ou gestação&gt; 16 semanas: possibilidade </a:t>
            </a:r>
            <a:r>
              <a:rPr lang="pt-BR" sz="11200" dirty="0" smtClean="0"/>
              <a:t>de infecção </a:t>
            </a:r>
            <a:r>
              <a:rPr lang="pt-BR" sz="11200" dirty="0"/>
              <a:t>na gestação – </a:t>
            </a:r>
            <a:r>
              <a:rPr lang="pt-BR" sz="11200" dirty="0" smtClean="0"/>
              <a:t>iniciar tratamento imediatamente</a:t>
            </a:r>
          </a:p>
          <a:p>
            <a:endParaRPr lang="pt-BR" sz="11200" dirty="0"/>
          </a:p>
          <a:p>
            <a:r>
              <a:rPr lang="pt-BR" sz="11200" dirty="0" smtClean="0"/>
              <a:t>avidez </a:t>
            </a:r>
            <a:r>
              <a:rPr lang="pt-BR" sz="11200" dirty="0"/>
              <a:t>forte e gestação &lt; </a:t>
            </a:r>
            <a:r>
              <a:rPr lang="pt-BR" sz="11200" dirty="0" smtClean="0"/>
              <a:t>16 semanas</a:t>
            </a:r>
            <a:r>
              <a:rPr lang="pt-BR" sz="11200" dirty="0"/>
              <a:t>: doença prévia – </a:t>
            </a:r>
            <a:r>
              <a:rPr lang="pt-BR" sz="11200" dirty="0" smtClean="0"/>
              <a:t>não repetir exame</a:t>
            </a:r>
            <a:endParaRPr lang="pt-BR" sz="11200" dirty="0"/>
          </a:p>
          <a:p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51920" y="908720"/>
            <a:ext cx="529208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err="1" smtClean="0">
                <a:solidFill>
                  <a:srgbClr val="00B050"/>
                </a:solidFill>
              </a:rPr>
              <a:t>IgM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>
                <a:solidFill>
                  <a:srgbClr val="00B050"/>
                </a:solidFill>
              </a:rPr>
              <a:t>reagente e </a:t>
            </a:r>
            <a:r>
              <a:rPr lang="pt-BR" b="1" dirty="0" err="1">
                <a:solidFill>
                  <a:srgbClr val="00B050"/>
                </a:solidFill>
              </a:rPr>
              <a:t>IgG</a:t>
            </a:r>
            <a:r>
              <a:rPr lang="pt-BR" b="1" dirty="0">
                <a:solidFill>
                  <a:srgbClr val="00B050"/>
                </a:solidFill>
              </a:rPr>
              <a:t> não </a:t>
            </a:r>
            <a:r>
              <a:rPr lang="pt-BR" b="1" dirty="0" smtClean="0">
                <a:solidFill>
                  <a:srgbClr val="00B050"/>
                </a:solidFill>
              </a:rPr>
              <a:t>reagente</a:t>
            </a:r>
            <a:r>
              <a:rPr lang="pt-BR" dirty="0" smtClean="0"/>
              <a:t>: doença </a:t>
            </a:r>
            <a:r>
              <a:rPr lang="pt-BR" dirty="0"/>
              <a:t>recente – iniciar </a:t>
            </a:r>
            <a:r>
              <a:rPr lang="pt-BR" dirty="0" smtClean="0"/>
              <a:t>tratamento imediatamente </a:t>
            </a:r>
            <a:r>
              <a:rPr lang="pt-BR" dirty="0"/>
              <a:t>e repetir o </a:t>
            </a:r>
            <a:r>
              <a:rPr lang="pt-BR" dirty="0" smtClean="0"/>
              <a:t>exame após </a:t>
            </a:r>
            <a:r>
              <a:rPr lang="pt-BR" dirty="0"/>
              <a:t>três </a:t>
            </a:r>
            <a:r>
              <a:rPr lang="pt-BR" dirty="0" smtClean="0"/>
              <a:t>semanas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err="1" smtClean="0">
                <a:solidFill>
                  <a:srgbClr val="00B050"/>
                </a:solidFill>
              </a:rPr>
              <a:t>IgM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>
                <a:solidFill>
                  <a:srgbClr val="00B050"/>
                </a:solidFill>
              </a:rPr>
              <a:t>não reagente e </a:t>
            </a:r>
            <a:r>
              <a:rPr lang="pt-BR" b="1" dirty="0" err="1">
                <a:solidFill>
                  <a:srgbClr val="00B050"/>
                </a:solidFill>
              </a:rPr>
              <a:t>IgG</a:t>
            </a:r>
            <a:r>
              <a:rPr lang="pt-BR" b="1" dirty="0">
                <a:solidFill>
                  <a:srgbClr val="00B050"/>
                </a:solidFill>
              </a:rPr>
              <a:t> reagente</a:t>
            </a:r>
            <a:r>
              <a:rPr lang="pt-BR" dirty="0" smtClean="0"/>
              <a:t>: doença </a:t>
            </a:r>
            <a:r>
              <a:rPr lang="pt-BR" dirty="0"/>
              <a:t>prévia – não repetir </a:t>
            </a:r>
            <a:r>
              <a:rPr lang="pt-BR" dirty="0" smtClean="0"/>
              <a:t>o exame 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 err="1" smtClean="0">
                <a:solidFill>
                  <a:srgbClr val="00B050"/>
                </a:solidFill>
              </a:rPr>
              <a:t>IgM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>
                <a:solidFill>
                  <a:srgbClr val="00B050"/>
                </a:solidFill>
              </a:rPr>
              <a:t>e </a:t>
            </a:r>
            <a:r>
              <a:rPr lang="pt-BR" b="1" dirty="0" err="1">
                <a:solidFill>
                  <a:srgbClr val="00B050"/>
                </a:solidFill>
              </a:rPr>
              <a:t>IgG</a:t>
            </a:r>
            <a:r>
              <a:rPr lang="pt-BR" b="1" dirty="0">
                <a:solidFill>
                  <a:srgbClr val="00B050"/>
                </a:solidFill>
              </a:rPr>
              <a:t> não reagente</a:t>
            </a:r>
            <a:r>
              <a:rPr lang="pt-BR" dirty="0"/>
              <a:t>: suscetível </a:t>
            </a:r>
          </a:p>
          <a:p>
            <a:pPr marL="0" indent="0">
              <a:buNone/>
            </a:pPr>
            <a:r>
              <a:rPr lang="pt-BR" dirty="0" smtClean="0"/>
              <a:t>Orientar </a:t>
            </a:r>
            <a:r>
              <a:rPr lang="pt-BR" dirty="0"/>
              <a:t>medidas de prevenção </a:t>
            </a:r>
            <a:r>
              <a:rPr lang="pt-BR" dirty="0" smtClean="0"/>
              <a:t>e repetir </a:t>
            </a:r>
            <a:r>
              <a:rPr lang="pt-BR" dirty="0"/>
              <a:t>o exame no 3º trimestre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964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1"/>
          <p:cNvSpPr>
            <a:spLocks noGrp="1"/>
          </p:cNvSpPr>
          <p:nvPr>
            <p:ph idx="1"/>
          </p:nvPr>
        </p:nvSpPr>
        <p:spPr>
          <a:xfrm>
            <a:off x="250825" y="260350"/>
            <a:ext cx="8713788" cy="6337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>
                <a:latin typeface="Arial" charset="0"/>
                <a:cs typeface="Arial" charset="0"/>
              </a:rPr>
              <a:t>No teste de </a:t>
            </a:r>
            <a:r>
              <a:rPr lang="pt-BR" sz="4000" b="1" dirty="0" err="1" smtClean="0">
                <a:latin typeface="Arial" charset="0"/>
                <a:cs typeface="Arial" charset="0"/>
              </a:rPr>
              <a:t>Coombs</a:t>
            </a:r>
            <a:r>
              <a:rPr lang="pt-BR" sz="4000" b="1" dirty="0" smtClean="0">
                <a:latin typeface="Arial" charset="0"/>
                <a:cs typeface="Arial" charset="0"/>
              </a:rPr>
              <a:t> direto</a:t>
            </a:r>
            <a:r>
              <a:rPr lang="pt-BR" sz="4000" dirty="0" smtClean="0">
                <a:latin typeface="Arial" charset="0"/>
                <a:cs typeface="Arial" charset="0"/>
              </a:rPr>
              <a:t>, é adicionado o reagente de </a:t>
            </a:r>
            <a:r>
              <a:rPr lang="pt-BR" sz="4000" b="1" dirty="0" err="1" smtClean="0">
                <a:latin typeface="Arial" charset="0"/>
                <a:cs typeface="Arial" charset="0"/>
              </a:rPr>
              <a:t>Coombs</a:t>
            </a:r>
            <a:r>
              <a:rPr lang="pt-BR" sz="4000" dirty="0" smtClean="0">
                <a:latin typeface="Arial" charset="0"/>
                <a:cs typeface="Arial" charset="0"/>
              </a:rPr>
              <a:t> ao sangue da paciente, permitindo a visualização de anticorpos que possam estar ligados às hemácias. Já no teste de </a:t>
            </a:r>
            <a:r>
              <a:rPr lang="pt-BR" sz="4000" b="1" dirty="0" err="1" smtClean="0">
                <a:latin typeface="Arial" charset="0"/>
                <a:cs typeface="Arial" charset="0"/>
              </a:rPr>
              <a:t>Coombs</a:t>
            </a:r>
            <a:r>
              <a:rPr lang="pt-BR" sz="4000" b="1" dirty="0" smtClean="0">
                <a:latin typeface="Arial" charset="0"/>
                <a:cs typeface="Arial" charset="0"/>
              </a:rPr>
              <a:t> indireto</a:t>
            </a:r>
            <a:r>
              <a:rPr lang="pt-BR" sz="4000" dirty="0" smtClean="0">
                <a:latin typeface="Arial" charset="0"/>
                <a:cs typeface="Arial" charset="0"/>
              </a:rPr>
              <a:t>, o sangue é coletado e centrifugado, separando as hemácias do plasma, que contém os </a:t>
            </a:r>
            <a:r>
              <a:rPr lang="pt-BR" sz="4000" dirty="0" smtClean="0">
                <a:latin typeface="Arial" charset="0"/>
                <a:cs typeface="Arial" charset="0"/>
              </a:rPr>
              <a:t>anticorpos</a:t>
            </a:r>
            <a:endParaRPr lang="pt-BR" sz="4000" dirty="0" smtClean="0">
              <a:latin typeface="Arial" charset="0"/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31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TOXOPLASMOSE</a:t>
            </a:r>
            <a:br>
              <a:rPr lang="pt-BR" b="1" dirty="0" smtClean="0"/>
            </a:br>
            <a:r>
              <a:rPr lang="pt-BR" b="1" dirty="0" smtClean="0"/>
              <a:t> </a:t>
            </a:r>
            <a:r>
              <a:rPr lang="pt-BR" b="1" dirty="0"/>
              <a:t>gestacional e congênita </a:t>
            </a:r>
            <a:r>
              <a:rPr lang="pt-BR" dirty="0"/>
              <a:t>são agravos de notificação compulsória</a:t>
            </a:r>
            <a:br>
              <a:rPr lang="pt-BR" dirty="0"/>
            </a:br>
            <a:r>
              <a:rPr lang="pt-BR" dirty="0" smtClean="0"/>
              <a:t> </a:t>
            </a:r>
            <a:r>
              <a:rPr lang="pt-BR" dirty="0"/>
              <a:t>	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157192"/>
          </a:xfrm>
        </p:spPr>
        <p:txBody>
          <a:bodyPr>
            <a:normAutofit fontScale="25000" lnSpcReduction="20000"/>
          </a:bodyPr>
          <a:lstStyle/>
          <a:p>
            <a:endParaRPr lang="pt-BR" sz="5100" dirty="0" smtClean="0"/>
          </a:p>
          <a:p>
            <a:pPr marL="0" indent="0">
              <a:buNone/>
            </a:pPr>
            <a:r>
              <a:rPr lang="pt-BR" sz="11200" b="1" dirty="0">
                <a:solidFill>
                  <a:srgbClr val="00B050"/>
                </a:solidFill>
              </a:rPr>
              <a:t>O</a:t>
            </a:r>
            <a:r>
              <a:rPr lang="pt-BR" sz="11200" b="1" dirty="0" smtClean="0">
                <a:solidFill>
                  <a:srgbClr val="00B050"/>
                </a:solidFill>
              </a:rPr>
              <a:t>rientações </a:t>
            </a:r>
            <a:r>
              <a:rPr lang="pt-BR" sz="11200" b="1" dirty="0">
                <a:solidFill>
                  <a:srgbClr val="00B050"/>
                </a:solidFill>
              </a:rPr>
              <a:t>sobre prevenção primária para as gestantes suscetíveis: </a:t>
            </a:r>
          </a:p>
          <a:p>
            <a:r>
              <a:rPr lang="pt-BR" sz="11200" dirty="0" smtClean="0"/>
              <a:t>Lavar </a:t>
            </a:r>
            <a:r>
              <a:rPr lang="pt-BR" sz="11200" dirty="0"/>
              <a:t>as mãos ao manipular </a:t>
            </a:r>
            <a:r>
              <a:rPr lang="pt-BR" sz="11200" dirty="0" smtClean="0"/>
              <a:t>alimentos </a:t>
            </a:r>
          </a:p>
          <a:p>
            <a:r>
              <a:rPr lang="pt-BR" sz="11200" dirty="0" smtClean="0"/>
              <a:t>Lavar </a:t>
            </a:r>
            <a:r>
              <a:rPr lang="pt-BR" sz="11200" dirty="0"/>
              <a:t>bem frutas, legumes e verduras antes de se </a:t>
            </a:r>
            <a:r>
              <a:rPr lang="pt-BR" sz="11200" dirty="0" smtClean="0"/>
              <a:t>alimentar </a:t>
            </a:r>
          </a:p>
          <a:p>
            <a:r>
              <a:rPr lang="pt-BR" sz="11200" dirty="0" smtClean="0"/>
              <a:t>Não </a:t>
            </a:r>
            <a:r>
              <a:rPr lang="pt-BR" sz="11200" dirty="0"/>
              <a:t>ingerir carnes cruas, malcozidas ou malpassadas, incluindo embutidos (salame, copa etc</a:t>
            </a:r>
            <a:r>
              <a:rPr lang="pt-BR" sz="11200" dirty="0" smtClean="0"/>
              <a:t>.) </a:t>
            </a:r>
          </a:p>
          <a:p>
            <a:r>
              <a:rPr lang="pt-BR" sz="11200" dirty="0" smtClean="0"/>
              <a:t>Evitar </a:t>
            </a:r>
            <a:r>
              <a:rPr lang="pt-BR" sz="11200" dirty="0"/>
              <a:t>o contato com o solo e a terra de jardim; se isso for indispensável, usar luvas e lavar bem as mãos após a </a:t>
            </a:r>
            <a:r>
              <a:rPr lang="pt-BR" sz="11200" dirty="0" smtClean="0"/>
              <a:t>atividade</a:t>
            </a:r>
          </a:p>
          <a:p>
            <a:r>
              <a:rPr lang="pt-BR" sz="11200" dirty="0" smtClean="0"/>
              <a:t>Evitar </a:t>
            </a:r>
            <a:r>
              <a:rPr lang="pt-BR" sz="11200" dirty="0"/>
              <a:t>contato com fezes de gato no lixo ou no solo </a:t>
            </a:r>
          </a:p>
          <a:p>
            <a:endParaRPr lang="pt-BR" sz="9600" dirty="0"/>
          </a:p>
          <a:p>
            <a:endParaRPr lang="pt-BR" sz="51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194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4" y="10527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TOXOPLASMOSE</a:t>
            </a:r>
            <a:br>
              <a:rPr lang="pt-BR" b="1" dirty="0" smtClean="0"/>
            </a:br>
            <a:r>
              <a:rPr lang="pt-BR" b="1" dirty="0" smtClean="0"/>
              <a:t> </a:t>
            </a:r>
            <a:r>
              <a:rPr lang="pt-BR" b="1" dirty="0"/>
              <a:t>gestacional e congênita </a:t>
            </a:r>
            <a:r>
              <a:rPr lang="pt-BR" dirty="0"/>
              <a:t>são agravos de notificação compulsória</a:t>
            </a:r>
            <a:br>
              <a:rPr lang="pt-BR" dirty="0"/>
            </a:br>
            <a:r>
              <a:rPr lang="pt-BR" dirty="0" smtClean="0"/>
              <a:t> </a:t>
            </a:r>
            <a:r>
              <a:rPr lang="pt-BR" dirty="0"/>
              <a:t>	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869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11200" dirty="0" smtClean="0"/>
              <a:t>Após </a:t>
            </a:r>
            <a:r>
              <a:rPr lang="pt-BR" sz="11200" dirty="0"/>
              <a:t>manusear carne crua, lavar bem as mãos, assim como também toda a superfície que entrou em contato com o alimento e todos os utensílios </a:t>
            </a:r>
            <a:r>
              <a:rPr lang="pt-BR" sz="11200" dirty="0" smtClean="0"/>
              <a:t>utilizados </a:t>
            </a:r>
            <a:endParaRPr lang="pt-BR" sz="11200" dirty="0"/>
          </a:p>
          <a:p>
            <a:r>
              <a:rPr lang="pt-BR" sz="11200" dirty="0" smtClean="0"/>
              <a:t>Não </a:t>
            </a:r>
            <a:r>
              <a:rPr lang="pt-BR" sz="11200" dirty="0"/>
              <a:t>consumir leite e seus derivados crus, não pasteurizados, sejam de vaca ou de </a:t>
            </a:r>
            <a:r>
              <a:rPr lang="pt-BR" sz="11200" dirty="0" smtClean="0"/>
              <a:t>cabra </a:t>
            </a:r>
            <a:endParaRPr lang="pt-BR" sz="11200" dirty="0"/>
          </a:p>
          <a:p>
            <a:r>
              <a:rPr lang="pt-BR" sz="11200" dirty="0" smtClean="0"/>
              <a:t>Propor </a:t>
            </a:r>
            <a:r>
              <a:rPr lang="pt-BR" sz="11200" dirty="0"/>
              <a:t>que outra pessoa limpe a caixa de areia dos gatos e, caso isso não seja possível, tentar limpá-la e trocá-la diariamente utilizando luvas e </a:t>
            </a:r>
            <a:r>
              <a:rPr lang="pt-BR" sz="11200" dirty="0" smtClean="0"/>
              <a:t>pazinha </a:t>
            </a:r>
            <a:endParaRPr lang="pt-BR" sz="11200" dirty="0"/>
          </a:p>
          <a:p>
            <a:r>
              <a:rPr lang="pt-BR" sz="11200" dirty="0" smtClean="0"/>
              <a:t>Alimentar </a:t>
            </a:r>
            <a:r>
              <a:rPr lang="pt-BR" sz="11200" dirty="0"/>
              <a:t>os gatos com carne cozida ou ração, não deixando que eles façam a ingestão de caça; </a:t>
            </a:r>
          </a:p>
          <a:p>
            <a:r>
              <a:rPr lang="pt-BR" sz="11200" dirty="0" smtClean="0"/>
              <a:t>Lavar </a:t>
            </a:r>
            <a:r>
              <a:rPr lang="pt-BR" sz="11200" dirty="0"/>
              <a:t>bem as mãos após o </a:t>
            </a:r>
            <a:r>
              <a:rPr lang="pt-BR" sz="11200" dirty="0" smtClean="0"/>
              <a:t>contato com </a:t>
            </a:r>
            <a:r>
              <a:rPr lang="pt-BR" sz="11200" dirty="0"/>
              <a:t>os </a:t>
            </a:r>
            <a:r>
              <a:rPr lang="pt-BR" sz="11200" dirty="0" smtClean="0"/>
              <a:t>animais</a:t>
            </a:r>
            <a:endParaRPr lang="pt-BR" sz="11200" dirty="0"/>
          </a:p>
          <a:p>
            <a:pPr marL="0" indent="0">
              <a:buNone/>
            </a:pPr>
            <a:r>
              <a:rPr lang="pt-BR" sz="6000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3727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TESTE RÁPIDO OU SOROLOGIA PARA HEPATITE B </a:t>
            </a:r>
            <a:r>
              <a:rPr lang="pt-BR" dirty="0" smtClean="0"/>
              <a:t>(</a:t>
            </a:r>
            <a:r>
              <a:rPr lang="pt-BR" dirty="0" err="1"/>
              <a:t>HbsAg</a:t>
            </a:r>
            <a:r>
              <a:rPr lang="pt-BR" dirty="0"/>
              <a:t>) 	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95800" cy="5733256"/>
          </a:xfrm>
        </p:spPr>
        <p:txBody>
          <a:bodyPr>
            <a:normAutofit fontScale="32500" lnSpcReduction="20000"/>
          </a:bodyPr>
          <a:lstStyle/>
          <a:p>
            <a:endParaRPr lang="pt-BR" dirty="0"/>
          </a:p>
          <a:p>
            <a:r>
              <a:rPr lang="pt-BR" sz="7400" dirty="0" err="1"/>
              <a:t>HBsAg</a:t>
            </a:r>
            <a:r>
              <a:rPr lang="pt-BR" sz="7400" dirty="0"/>
              <a:t> não reagente: </a:t>
            </a:r>
            <a:r>
              <a:rPr lang="pt-BR" sz="7400" dirty="0" smtClean="0"/>
              <a:t>normal</a:t>
            </a:r>
            <a:endParaRPr lang="pt-BR" sz="7400" dirty="0"/>
          </a:p>
          <a:p>
            <a:endParaRPr lang="pt-BR" sz="7400" dirty="0"/>
          </a:p>
          <a:p>
            <a:r>
              <a:rPr lang="pt-BR" sz="7400" dirty="0" err="1" smtClean="0"/>
              <a:t>HBsAg</a:t>
            </a:r>
            <a:r>
              <a:rPr lang="pt-BR" sz="7400" dirty="0" smtClean="0"/>
              <a:t> </a:t>
            </a:r>
            <a:r>
              <a:rPr lang="pt-BR" sz="7400" dirty="0"/>
              <a:t>reagente: solicitar </a:t>
            </a:r>
            <a:r>
              <a:rPr lang="pt-BR" sz="7400" dirty="0" err="1"/>
              <a:t>HBeAg</a:t>
            </a:r>
            <a:r>
              <a:rPr lang="pt-BR" sz="7400" dirty="0"/>
              <a:t> </a:t>
            </a:r>
            <a:r>
              <a:rPr lang="pt-BR" sz="7400" dirty="0" smtClean="0"/>
              <a:t>e transaminases </a:t>
            </a:r>
            <a:r>
              <a:rPr lang="pt-BR" sz="7400" dirty="0"/>
              <a:t>(ALT/TGP </a:t>
            </a:r>
            <a:r>
              <a:rPr lang="pt-BR" sz="7400" dirty="0" err="1"/>
              <a:t>eAST</a:t>
            </a:r>
            <a:r>
              <a:rPr lang="pt-BR" sz="7400" dirty="0"/>
              <a:t>/TGO). </a:t>
            </a:r>
          </a:p>
          <a:p>
            <a:endParaRPr lang="pt-BR" sz="7400" dirty="0"/>
          </a:p>
          <a:p>
            <a:r>
              <a:rPr lang="pt-BR" sz="7400" dirty="0" err="1" smtClean="0"/>
              <a:t>HBsAg</a:t>
            </a:r>
            <a:r>
              <a:rPr lang="pt-BR" sz="7400" dirty="0" smtClean="0"/>
              <a:t> </a:t>
            </a:r>
            <a:r>
              <a:rPr lang="pt-BR" sz="7400" dirty="0"/>
              <a:t>reagente e </a:t>
            </a:r>
            <a:r>
              <a:rPr lang="pt-BR" sz="7400" dirty="0" err="1"/>
              <a:t>HBeAg</a:t>
            </a:r>
            <a:r>
              <a:rPr lang="pt-BR" sz="7400" dirty="0"/>
              <a:t> reagentes: deve ser encaminhada ao serviço de referência para gestação de alto </a:t>
            </a:r>
            <a:r>
              <a:rPr lang="pt-BR" sz="7400" dirty="0" smtClean="0"/>
              <a:t>risco</a:t>
            </a:r>
            <a:endParaRPr lang="pt-BR" sz="7400" dirty="0"/>
          </a:p>
          <a:p>
            <a:endParaRPr lang="pt-BR" sz="7400" dirty="0"/>
          </a:p>
          <a:p>
            <a:r>
              <a:rPr lang="pt-BR" sz="7400" dirty="0" err="1" smtClean="0"/>
              <a:t>HBsAg</a:t>
            </a:r>
            <a:r>
              <a:rPr lang="pt-BR" sz="7400" dirty="0" smtClean="0"/>
              <a:t> </a:t>
            </a:r>
            <a:r>
              <a:rPr lang="pt-BR" sz="7400" dirty="0"/>
              <a:t>não reagente: se esquema vacinal desconhecido. </a:t>
            </a:r>
            <a:r>
              <a:rPr lang="pt-BR" sz="7400" dirty="0" smtClean="0"/>
              <a:t>Encaminhar </a:t>
            </a:r>
            <a:r>
              <a:rPr lang="pt-BR" sz="7400" dirty="0"/>
              <a:t>p</a:t>
            </a:r>
            <a:r>
              <a:rPr lang="pt-BR" sz="7400" dirty="0" smtClean="0"/>
              <a:t>ara vacinação</a:t>
            </a:r>
            <a:endParaRPr lang="pt-BR" sz="7400" dirty="0"/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5472608"/>
          </a:xfrm>
        </p:spPr>
        <p:txBody>
          <a:bodyPr>
            <a:normAutofit fontScale="32500" lnSpcReduction="20000"/>
          </a:bodyPr>
          <a:lstStyle/>
          <a:p>
            <a:endParaRPr lang="pt-BR" dirty="0"/>
          </a:p>
          <a:p>
            <a:r>
              <a:rPr lang="pt-BR" sz="7400" dirty="0"/>
              <a:t>O rastreamento sorológico deve ser oferecido para mulheres grávidas porque a intervenção pós-natal pode diminuir o risco de transmissão mãe e </a:t>
            </a:r>
            <a:r>
              <a:rPr lang="pt-BR" sz="7400" dirty="0" smtClean="0"/>
              <a:t>filho</a:t>
            </a:r>
          </a:p>
          <a:p>
            <a:endParaRPr lang="pt-BR" sz="7400" dirty="0"/>
          </a:p>
          <a:p>
            <a:r>
              <a:rPr lang="pt-BR" sz="7400" dirty="0" smtClean="0"/>
              <a:t>Fazer </a:t>
            </a:r>
            <a:r>
              <a:rPr lang="pt-BR" sz="7400" dirty="0"/>
              <a:t>aconselhamento </a:t>
            </a:r>
            <a:r>
              <a:rPr lang="pt-BR" sz="7400" dirty="0" err="1"/>
              <a:t>pré</a:t>
            </a:r>
            <a:r>
              <a:rPr lang="pt-BR" sz="7400" dirty="0"/>
              <a:t> e </a:t>
            </a:r>
            <a:r>
              <a:rPr lang="pt-BR" sz="7400" dirty="0" smtClean="0"/>
              <a:t>pós-teste</a:t>
            </a:r>
          </a:p>
          <a:p>
            <a:endParaRPr lang="pt-BR" sz="7400" dirty="0"/>
          </a:p>
          <a:p>
            <a:r>
              <a:rPr lang="pt-BR" sz="7400" b="1" dirty="0" smtClean="0"/>
              <a:t>Em </a:t>
            </a:r>
            <a:r>
              <a:rPr lang="pt-BR" sz="7400" b="1" dirty="0"/>
              <a:t>caso de resultado reagente, a gestante deve ser encaminhada ao serviço de referência para gestação de alto </a:t>
            </a:r>
            <a:r>
              <a:rPr lang="pt-BR" sz="7400" b="1" dirty="0" smtClean="0"/>
              <a:t>risco </a:t>
            </a:r>
            <a:endParaRPr lang="pt-BR" sz="74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527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596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671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794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264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474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57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1"/>
          <p:cNvSpPr>
            <a:spLocks noGrp="1"/>
          </p:cNvSpPr>
          <p:nvPr>
            <p:ph idx="1"/>
          </p:nvPr>
        </p:nvSpPr>
        <p:spPr>
          <a:xfrm>
            <a:off x="14288" y="1268413"/>
            <a:ext cx="8858250" cy="5149850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charset="0"/>
                <a:cs typeface="Arial" charset="0"/>
              </a:rPr>
              <a:t>300 </a:t>
            </a:r>
            <a:r>
              <a:rPr lang="pt-BR" sz="4000" dirty="0" smtClean="0">
                <a:latin typeface="Arial" charset="0"/>
                <a:cs typeface="Arial" charset="0"/>
              </a:rPr>
              <a:t>mg de gamaglobulina </a:t>
            </a:r>
            <a:r>
              <a:rPr lang="pt-BR" sz="4000" dirty="0" err="1" smtClean="0">
                <a:latin typeface="Arial" charset="0"/>
                <a:cs typeface="Arial" charset="0"/>
              </a:rPr>
              <a:t>anti-Rh</a:t>
            </a:r>
            <a:r>
              <a:rPr lang="pt-BR" sz="4000" dirty="0" smtClean="0">
                <a:latin typeface="Arial" charset="0"/>
                <a:cs typeface="Arial" charset="0"/>
              </a:rPr>
              <a:t> </a:t>
            </a:r>
            <a:r>
              <a:rPr lang="pt-BR" sz="4000" dirty="0" smtClean="0">
                <a:latin typeface="Arial" charset="0"/>
                <a:cs typeface="Arial" charset="0"/>
              </a:rPr>
              <a:t>em até 72 </a:t>
            </a:r>
            <a:r>
              <a:rPr lang="pt-BR" sz="4000" dirty="0" smtClean="0">
                <a:latin typeface="Arial" charset="0"/>
                <a:cs typeface="Arial" charset="0"/>
              </a:rPr>
              <a:t>horas</a:t>
            </a:r>
            <a:endParaRPr lang="pt-BR" sz="4000" dirty="0" smtClean="0">
              <a:latin typeface="Arial" charset="0"/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0105"/>
            <a:ext cx="89644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0000"/>
                </a:solidFill>
              </a:rPr>
              <a:t>IMUNOGLOBULINA ANTI-D</a:t>
            </a:r>
            <a:endParaRPr lang="pt-BR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Conteúdo 1"/>
          <p:cNvSpPr>
            <a:spLocks noGrp="1"/>
          </p:cNvSpPr>
          <p:nvPr>
            <p:ph idx="1"/>
          </p:nvPr>
        </p:nvSpPr>
        <p:spPr>
          <a:xfrm>
            <a:off x="0" y="-458788"/>
            <a:ext cx="9144000" cy="7316788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endParaRPr lang="pt-BR" dirty="0" smtClean="0"/>
          </a:p>
          <a:p>
            <a:pPr marL="109537" indent="0" algn="ctr">
              <a:buFont typeface="Wingdings 3" pitchFamily="18" charset="2"/>
              <a:buNone/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ERITROBLASTOSE FETAL OU DOENÇA HEMOLÍTICA DO RN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800" dirty="0" smtClean="0">
                <a:latin typeface="Arial" charset="0"/>
                <a:cs typeface="Arial" charset="0"/>
              </a:rPr>
              <a:t>varia de leve à grave</a:t>
            </a:r>
          </a:p>
          <a:p>
            <a:pPr>
              <a:defRPr/>
            </a:pPr>
            <a:r>
              <a:rPr lang="pt-BR" sz="2800" dirty="0" smtClean="0">
                <a:latin typeface="Arial" charset="0"/>
                <a:cs typeface="Arial" charset="0"/>
              </a:rPr>
              <a:t>Sintomas: de anemia e icterícia leves à deficiência mental, surdez, paralisia cerebral, edema </a:t>
            </a:r>
            <a:r>
              <a:rPr lang="pt-BR" sz="2800" dirty="0" smtClean="0">
                <a:latin typeface="Arial" charset="0"/>
                <a:cs typeface="Arial" charset="0"/>
              </a:rPr>
              <a:t>generalizado </a:t>
            </a:r>
            <a:r>
              <a:rPr lang="pt-BR" sz="2800" dirty="0">
                <a:latin typeface="Arial" charset="0"/>
                <a:cs typeface="Arial" charset="0"/>
              </a:rPr>
              <a:t>(</a:t>
            </a:r>
            <a:r>
              <a:rPr lang="pt-BR" sz="2800" dirty="0" err="1">
                <a:latin typeface="Arial" charset="0"/>
                <a:cs typeface="Arial" charset="0"/>
              </a:rPr>
              <a:t>hidropsia</a:t>
            </a:r>
            <a:r>
              <a:rPr lang="pt-BR" sz="2800" dirty="0">
                <a:latin typeface="Arial" charset="0"/>
                <a:cs typeface="Arial" charset="0"/>
              </a:rPr>
              <a:t> </a:t>
            </a:r>
            <a:r>
              <a:rPr lang="pt-BR" sz="2800" dirty="0" smtClean="0">
                <a:latin typeface="Arial" charset="0"/>
                <a:cs typeface="Arial" charset="0"/>
              </a:rPr>
              <a:t>fetal</a:t>
            </a:r>
            <a:r>
              <a:rPr lang="pt-BR" sz="2800" dirty="0"/>
              <a:t>)</a:t>
            </a:r>
            <a:r>
              <a:rPr lang="pt-BR" sz="2800" dirty="0" smtClean="0">
                <a:latin typeface="Arial" charset="0"/>
                <a:cs typeface="Arial" charset="0"/>
              </a:rPr>
              <a:t>, </a:t>
            </a:r>
            <a:r>
              <a:rPr lang="pt-BR" sz="2800" dirty="0" smtClean="0">
                <a:latin typeface="Arial" charset="0"/>
                <a:cs typeface="Arial" charset="0"/>
              </a:rPr>
              <a:t>fígado e baço aumentados, icterícia, anemia </a:t>
            </a:r>
            <a:r>
              <a:rPr lang="pt-BR" sz="2800" dirty="0" smtClean="0">
                <a:latin typeface="Arial" charset="0"/>
                <a:cs typeface="Arial" charset="0"/>
              </a:rPr>
              <a:t>grave </a:t>
            </a:r>
            <a:r>
              <a:rPr lang="pt-BR" sz="2800" dirty="0" smtClean="0">
                <a:latin typeface="Arial" charset="0"/>
                <a:cs typeface="Arial" charset="0"/>
              </a:rPr>
              <a:t>e morte durante a gestação ou após o parto</a:t>
            </a:r>
          </a:p>
          <a:p>
            <a:pPr>
              <a:defRPr/>
            </a:pPr>
            <a:r>
              <a:rPr lang="pt-BR" sz="2800" dirty="0" smtClean="0">
                <a:latin typeface="Arial" charset="0"/>
                <a:cs typeface="Arial" charset="0"/>
              </a:rPr>
              <a:t>RN portador da enfermidade tem uma cor amarelada, porque a hemoglobina das hemácias destruídas é convertida em bilirrubina pelo fígado e seu acúmulo provoca um quadro de icterícia</a:t>
            </a:r>
          </a:p>
          <a:p>
            <a:pPr>
              <a:defRPr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89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80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5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GLICEMIA DE JEJUM </a:t>
            </a:r>
            <a:r>
              <a:rPr lang="pt-BR" dirty="0"/>
              <a:t>	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491880" cy="5472608"/>
          </a:xfrm>
        </p:spPr>
        <p:txBody>
          <a:bodyPr>
            <a:normAutofit fontScale="62500" lnSpcReduction="20000"/>
          </a:bodyPr>
          <a:lstStyle/>
          <a:p>
            <a:endParaRPr lang="pt-BR" dirty="0"/>
          </a:p>
          <a:p>
            <a:r>
              <a:rPr lang="pt-BR" sz="3800" dirty="0"/>
              <a:t>Entre 85-90 mg/dl sem fatores de risco: </a:t>
            </a:r>
            <a:r>
              <a:rPr lang="pt-BR" sz="3800" dirty="0" smtClean="0">
                <a:solidFill>
                  <a:srgbClr val="FF0000"/>
                </a:solidFill>
              </a:rPr>
              <a:t>norma</a:t>
            </a:r>
            <a:r>
              <a:rPr lang="pt-BR" sz="3800" dirty="0" smtClean="0"/>
              <a:t>l</a:t>
            </a:r>
          </a:p>
          <a:p>
            <a:endParaRPr lang="pt-BR" sz="3800" dirty="0"/>
          </a:p>
          <a:p>
            <a:r>
              <a:rPr lang="pt-BR" sz="3800" dirty="0" smtClean="0"/>
              <a:t>Entre </a:t>
            </a:r>
            <a:r>
              <a:rPr lang="pt-BR" sz="3800" dirty="0"/>
              <a:t>85-90 mg/dl com fatores de </a:t>
            </a:r>
            <a:r>
              <a:rPr lang="pt-BR" sz="3800" dirty="0" smtClean="0"/>
              <a:t>risco </a:t>
            </a:r>
            <a:r>
              <a:rPr lang="pt-BR" sz="3800" dirty="0"/>
              <a:t>ou 90-110mg/dl: </a:t>
            </a:r>
            <a:r>
              <a:rPr lang="pt-BR" sz="3800" dirty="0">
                <a:solidFill>
                  <a:srgbClr val="FF0000"/>
                </a:solidFill>
              </a:rPr>
              <a:t>rastreamento </a:t>
            </a:r>
            <a:r>
              <a:rPr lang="pt-BR" sz="3800" dirty="0" smtClean="0">
                <a:solidFill>
                  <a:srgbClr val="FF0000"/>
                </a:solidFill>
              </a:rPr>
              <a:t>positivo</a:t>
            </a:r>
            <a:endParaRPr lang="pt-BR" sz="3800" dirty="0">
              <a:solidFill>
                <a:srgbClr val="FF0000"/>
              </a:solidFill>
            </a:endParaRPr>
          </a:p>
          <a:p>
            <a:endParaRPr lang="pt-BR" sz="3800" dirty="0"/>
          </a:p>
          <a:p>
            <a:r>
              <a:rPr lang="pt-BR" sz="3800" dirty="0"/>
              <a:t>Se &gt; 110 mg/dl: </a:t>
            </a:r>
            <a:r>
              <a:rPr lang="pt-BR" sz="3800" dirty="0" smtClean="0"/>
              <a:t>confirmar diagnóstico </a:t>
            </a:r>
            <a:r>
              <a:rPr lang="pt-BR" sz="3800" dirty="0"/>
              <a:t>de diabetes </a:t>
            </a:r>
            <a:r>
              <a:rPr lang="pt-BR" sz="3800" dirty="0" smtClean="0"/>
              <a:t>mellitus gestacional </a:t>
            </a:r>
            <a:r>
              <a:rPr lang="pt-BR" sz="3800" dirty="0"/>
              <a:t>(</a:t>
            </a:r>
            <a:r>
              <a:rPr lang="pt-BR" sz="3800" dirty="0">
                <a:solidFill>
                  <a:srgbClr val="FF0000"/>
                </a:solidFill>
              </a:rPr>
              <a:t>DMG</a:t>
            </a:r>
            <a:r>
              <a:rPr lang="pt-BR" sz="3800" dirty="0" smtClean="0"/>
              <a:t>)</a:t>
            </a:r>
            <a:endParaRPr lang="pt-BR" sz="3800" dirty="0"/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3563888" y="692696"/>
            <a:ext cx="5580112" cy="6165304"/>
          </a:xfrm>
        </p:spPr>
        <p:txBody>
          <a:bodyPr>
            <a:normAutofit fontScale="62500" lnSpcReduction="20000"/>
          </a:bodyPr>
          <a:lstStyle/>
          <a:p>
            <a:endParaRPr lang="pt-BR" dirty="0"/>
          </a:p>
          <a:p>
            <a:r>
              <a:rPr lang="pt-BR" sz="4000" dirty="0"/>
              <a:t>Entre 85-90 mg/dl com fatores de risco ou 90-110 mg/dl: realizar o teste de tolerância à glicose entre a 24ª e 28ª semana de </a:t>
            </a:r>
            <a:r>
              <a:rPr lang="pt-BR" sz="4000" dirty="0" smtClean="0"/>
              <a:t>gestação</a:t>
            </a:r>
          </a:p>
          <a:p>
            <a:pPr marL="0" indent="0">
              <a:buNone/>
            </a:pPr>
            <a:endParaRPr lang="pt-BR" sz="4000" dirty="0" smtClean="0"/>
          </a:p>
          <a:p>
            <a:r>
              <a:rPr lang="pt-BR" sz="4000" dirty="0" smtClean="0"/>
              <a:t>Orientar </a:t>
            </a:r>
            <a:r>
              <a:rPr lang="pt-BR" sz="4000" dirty="0"/>
              <a:t>medidas de </a:t>
            </a:r>
            <a:r>
              <a:rPr lang="pt-BR" sz="4000" dirty="0" smtClean="0"/>
              <a:t>prevenção primária </a:t>
            </a:r>
            <a:r>
              <a:rPr lang="pt-BR" sz="4000" dirty="0"/>
              <a:t>(alimentação saudável </a:t>
            </a:r>
            <a:r>
              <a:rPr lang="pt-BR" sz="4000" dirty="0" smtClean="0"/>
              <a:t>e atividade </a:t>
            </a:r>
            <a:r>
              <a:rPr lang="pt-BR" sz="4000" dirty="0"/>
              <a:t>física regular</a:t>
            </a:r>
            <a:r>
              <a:rPr lang="pt-BR" sz="4000" dirty="0" smtClean="0"/>
              <a:t>)</a:t>
            </a:r>
          </a:p>
          <a:p>
            <a:pPr marL="0" indent="0">
              <a:buNone/>
            </a:pPr>
            <a:endParaRPr lang="pt-BR" sz="4000" dirty="0"/>
          </a:p>
          <a:p>
            <a:r>
              <a:rPr lang="pt-BR" sz="4000" dirty="0" smtClean="0"/>
              <a:t>Se </a:t>
            </a:r>
            <a:r>
              <a:rPr lang="pt-BR" sz="4000" dirty="0"/>
              <a:t>&gt; 110, repetir o exame de glicemia de jejum. Se o resultado for </a:t>
            </a:r>
            <a:r>
              <a:rPr lang="pt-BR" sz="4000" dirty="0" smtClean="0"/>
              <a:t>maior </a:t>
            </a:r>
            <a:r>
              <a:rPr lang="pt-BR" sz="4000" dirty="0"/>
              <a:t>que 110 mg/dl, o diagnóstico será de DMG. </a:t>
            </a:r>
            <a:endParaRPr lang="pt-BR" sz="4000" dirty="0" smtClean="0"/>
          </a:p>
          <a:p>
            <a:r>
              <a:rPr lang="pt-BR" sz="4000" dirty="0" smtClean="0"/>
              <a:t>Orientar </a:t>
            </a:r>
            <a:r>
              <a:rPr lang="pt-BR" sz="4000" dirty="0"/>
              <a:t>medidas de prevenção primária </a:t>
            </a:r>
            <a:r>
              <a:rPr lang="pt-BR" sz="4000" dirty="0" smtClean="0"/>
              <a:t>e referir </a:t>
            </a:r>
            <a:r>
              <a:rPr lang="pt-BR" sz="4000" dirty="0"/>
              <a:t>ao alto risco, mantendo </a:t>
            </a:r>
            <a:r>
              <a:rPr lang="pt-BR" sz="4000" dirty="0" smtClean="0"/>
              <a:t>o acompanhamento </a:t>
            </a:r>
            <a:r>
              <a:rPr lang="pt-BR" sz="4000" dirty="0"/>
              <a:t>na </a:t>
            </a:r>
            <a:r>
              <a:rPr lang="pt-BR" sz="4000" dirty="0" smtClean="0"/>
              <a:t>UBS</a:t>
            </a:r>
            <a:endParaRPr lang="pt-BR" sz="4000" dirty="0"/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511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TESTE DE TOLERÂNCIA PARA GLICOSE (TTGO</a:t>
            </a:r>
            <a:r>
              <a:rPr lang="pt-BR" b="1" dirty="0"/>
              <a:t>)</a:t>
            </a:r>
            <a:r>
              <a:rPr lang="pt-BR" b="1" dirty="0" smtClean="0"/>
              <a:t> COM 75g </a:t>
            </a:r>
            <a:r>
              <a:rPr lang="pt-BR" b="1" dirty="0"/>
              <a:t>	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3131840" cy="4525963"/>
          </a:xfrm>
        </p:spPr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sz="5200" dirty="0"/>
              <a:t>Teste de tolerância </a:t>
            </a:r>
            <a:r>
              <a:rPr lang="pt-BR" sz="5200" dirty="0" smtClean="0"/>
              <a:t>à glicose </a:t>
            </a:r>
            <a:r>
              <a:rPr lang="pt-BR" sz="5200" dirty="0"/>
              <a:t>(jejum </a:t>
            </a:r>
            <a:r>
              <a:rPr lang="pt-BR" sz="5200" dirty="0" smtClean="0"/>
              <a:t>e 2 </a:t>
            </a:r>
            <a:r>
              <a:rPr lang="pt-BR" sz="5200" dirty="0"/>
              <a:t>horas pós sobrecarga com 75 g de glicose anidro) </a:t>
            </a:r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75856" y="1268760"/>
            <a:ext cx="5688632" cy="5589240"/>
          </a:xfrm>
        </p:spPr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sz="3600" dirty="0"/>
              <a:t>Realizar este exame se a glicemia estiver acima de </a:t>
            </a:r>
            <a:r>
              <a:rPr lang="pt-BR" sz="3600" dirty="0" smtClean="0"/>
              <a:t>85mg/dl</a:t>
            </a:r>
            <a:endParaRPr lang="pt-BR" sz="3600" dirty="0"/>
          </a:p>
          <a:p>
            <a:endParaRPr lang="pt-BR" sz="3600" dirty="0"/>
          </a:p>
          <a:p>
            <a:r>
              <a:rPr lang="pt-BR" sz="3600" dirty="0" smtClean="0"/>
              <a:t>indicado </a:t>
            </a:r>
            <a:r>
              <a:rPr lang="pt-BR" sz="3600" dirty="0"/>
              <a:t>em caso de risco (história prévia de DMG ou história familiar (parentesco de 1º grau), bebê grande (&gt; 4,5kg), glicose na urina</a:t>
            </a:r>
            <a:r>
              <a:rPr lang="pt-BR" sz="3600" dirty="0" smtClean="0"/>
              <a:t>)</a:t>
            </a:r>
          </a:p>
          <a:p>
            <a:pPr marL="0" indent="0">
              <a:buNone/>
            </a:pPr>
            <a:endParaRPr lang="pt-BR" sz="3600" dirty="0"/>
          </a:p>
          <a:p>
            <a:r>
              <a:rPr lang="pt-BR" sz="3600" dirty="0" smtClean="0"/>
              <a:t>O </a:t>
            </a:r>
            <a:r>
              <a:rPr lang="pt-BR" sz="3600" dirty="0"/>
              <a:t>valor de referência para diagnóstico de DMG: em jejum &gt; 110 mg/dl; após 2 horas &gt; 140 </a:t>
            </a:r>
            <a:r>
              <a:rPr lang="pt-BR" sz="3600" dirty="0" smtClean="0"/>
              <a:t>mg/dl </a:t>
            </a:r>
            <a:endParaRPr lang="pt-BR" sz="3600" dirty="0"/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201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15106</TotalTime>
  <Words>1240</Words>
  <Application>Microsoft Office PowerPoint</Application>
  <PresentationFormat>Apresentação na tela (4:3)</PresentationFormat>
  <Paragraphs>145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TIPAGEM SANGUÍNEA E FATOR RH   </vt:lpstr>
      <vt:lpstr>TIPAGEM SANGUÍNEA E FATOR RH </vt:lpstr>
      <vt:lpstr>COOMBS INDIRETO   </vt:lpstr>
      <vt:lpstr>Apresentação do PowerPoint</vt:lpstr>
      <vt:lpstr>IMUNOGLOBULINA ANTI-D</vt:lpstr>
      <vt:lpstr>Apresentação do PowerPoint</vt:lpstr>
      <vt:lpstr>Apresentação do PowerPoint</vt:lpstr>
      <vt:lpstr>GLICEMIA DE JEJUM   </vt:lpstr>
      <vt:lpstr>TESTE DE TOLERÂNCIA PARA GLICOSE (TTGO) COM 75g   </vt:lpstr>
      <vt:lpstr>TESTE RÁPIDO PARA TRIAGEM DA SÍFILIS E/OU VDRL/RPR   </vt:lpstr>
      <vt:lpstr>VDRL positivo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TESTE RÁPIDO PARA DIAGNÓSTICO ANTI HIV E/OU ANTI HIV   </vt:lpstr>
      <vt:lpstr>TOXOPLASMOSE IgG e IgM   </vt:lpstr>
      <vt:lpstr>TOXOPLASMOSE  gestacional e congênita são agravos de notificação compulsória    </vt:lpstr>
      <vt:lpstr>TOXOPLASMOSE  gestacional e congênita são agravos de notificação compulsória    </vt:lpstr>
      <vt:lpstr>TESTE RÁPIDO OU SOROLOGIA PARA HEPATITE B (HbsAg)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FERTILIZAÇÃO FECUNDAÇÃO, FERTILIZAÇÃO E CONCEPÇÃO consiste na passagem de um espermatozóide para o interior de um óvulo com a fusão de seus núcleos em uma única célula –ovo ou zigoto. •A Fecundação ocorre na tuba uterina, no seu terço externo, em poucas horas:* viabilidade:-óvulo= 24 horas após eliminação-espermatozóide = 48 horas após penetração nas vias genitais femininas.</dc:title>
  <dc:creator>Isabela</dc:creator>
  <cp:lastModifiedBy>Isabela</cp:lastModifiedBy>
  <cp:revision>222</cp:revision>
  <dcterms:created xsi:type="dcterms:W3CDTF">2020-07-15T14:02:52Z</dcterms:created>
  <dcterms:modified xsi:type="dcterms:W3CDTF">2020-09-01T20:39:16Z</dcterms:modified>
</cp:coreProperties>
</file>